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61" r:id="rId4"/>
    <p:sldId id="257" r:id="rId5"/>
    <p:sldId id="260" r:id="rId6"/>
    <p:sldId id="262" r:id="rId7"/>
    <p:sldId id="263" r:id="rId8"/>
    <p:sldId id="264" r:id="rId9"/>
    <p:sldId id="266" r:id="rId10"/>
    <p:sldId id="267" r:id="rId11"/>
    <p:sldId id="268" r:id="rId12"/>
    <p:sldId id="269" r:id="rId13"/>
    <p:sldId id="270" r:id="rId14"/>
    <p:sldId id="272" r:id="rId15"/>
    <p:sldId id="271" r:id="rId16"/>
    <p:sldId id="273" r:id="rId17"/>
    <p:sldId id="274" r:id="rId18"/>
    <p:sldId id="275" r:id="rId19"/>
    <p:sldId id="276" r:id="rId20"/>
    <p:sldId id="277" r:id="rId21"/>
    <p:sldId id="278" r:id="rId22"/>
    <p:sldId id="25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AD0BE2-8E4E-433B-B423-721A5DADE6C4}"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2365779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D0BE2-8E4E-433B-B423-721A5DADE6C4}"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4128210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D0BE2-8E4E-433B-B423-721A5DADE6C4}"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1487698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AD0BE2-8E4E-433B-B423-721A5DADE6C4}"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2436829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AD0BE2-8E4E-433B-B423-721A5DADE6C4}" type="datetimeFigureOut">
              <a:rPr lang="en-US" smtClean="0"/>
              <a:t>7/14/2013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1143150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AD0BE2-8E4E-433B-B423-721A5DADE6C4}"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1492640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AD0BE2-8E4E-433B-B423-721A5DADE6C4}" type="datetimeFigureOut">
              <a:rPr lang="en-US" smtClean="0"/>
              <a:t>7/14/2013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196937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AD0BE2-8E4E-433B-B423-721A5DADE6C4}" type="datetimeFigureOut">
              <a:rPr lang="en-US" smtClean="0"/>
              <a:t>7/14/2013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367183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D0BE2-8E4E-433B-B423-721A5DADE6C4}" type="datetimeFigureOut">
              <a:rPr lang="en-US" smtClean="0"/>
              <a:t>7/14/2013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2779573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D0BE2-8E4E-433B-B423-721A5DADE6C4}"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3245895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AD0BE2-8E4E-433B-B423-721A5DADE6C4}" type="datetimeFigureOut">
              <a:rPr lang="en-US" smtClean="0"/>
              <a:t>7/14/2013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1B0D98-151E-44CC-83A9-FD43720DE73F}" type="slidenum">
              <a:rPr lang="en-US" smtClean="0"/>
              <a:t>‹#›</a:t>
            </a:fld>
            <a:endParaRPr lang="en-US"/>
          </a:p>
        </p:txBody>
      </p:sp>
    </p:spTree>
    <p:extLst>
      <p:ext uri="{BB962C8B-B14F-4D97-AF65-F5344CB8AC3E}">
        <p14:creationId xmlns:p14="http://schemas.microsoft.com/office/powerpoint/2010/main" val="217333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D0BE2-8E4E-433B-B423-721A5DADE6C4}" type="datetimeFigureOut">
              <a:rPr lang="en-US" smtClean="0"/>
              <a:t>7/14/2013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1B0D98-151E-44CC-83A9-FD43720DE73F}" type="slidenum">
              <a:rPr lang="en-US" smtClean="0"/>
              <a:t>‹#›</a:t>
            </a:fld>
            <a:endParaRPr lang="en-US"/>
          </a:p>
        </p:txBody>
      </p:sp>
    </p:spTree>
    <p:extLst>
      <p:ext uri="{BB962C8B-B14F-4D97-AF65-F5344CB8AC3E}">
        <p14:creationId xmlns:p14="http://schemas.microsoft.com/office/powerpoint/2010/main" val="1865326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847850"/>
          </a:xfrm>
        </p:spPr>
        <p:txBody>
          <a:bodyPr>
            <a:noAutofit/>
          </a:bodyPr>
          <a:lstStyle/>
          <a:p>
            <a:r>
              <a:rPr lang="en-US" sz="4800" b="1" dirty="0" smtClean="0"/>
              <a:t>“Let the Women Keep Silent in the Churches”</a:t>
            </a:r>
            <a:endParaRPr lang="en-US" sz="4800" b="1" dirty="0"/>
          </a:p>
        </p:txBody>
      </p:sp>
      <p:sp>
        <p:nvSpPr>
          <p:cNvPr id="3" name="Subtitle 2"/>
          <p:cNvSpPr>
            <a:spLocks noGrp="1"/>
          </p:cNvSpPr>
          <p:nvPr>
            <p:ph type="subTitle" idx="1"/>
          </p:nvPr>
        </p:nvSpPr>
        <p:spPr/>
        <p:txBody>
          <a:bodyPr/>
          <a:lstStyle/>
          <a:p>
            <a:r>
              <a:rPr lang="en-US" b="1" dirty="0" smtClean="0">
                <a:solidFill>
                  <a:schemeClr val="tx1"/>
                </a:solidFill>
              </a:rPr>
              <a:t>1 Timothy 2:11-15</a:t>
            </a:r>
          </a:p>
          <a:p>
            <a:r>
              <a:rPr lang="en-US" b="1" dirty="0" smtClean="0">
                <a:solidFill>
                  <a:schemeClr val="tx1"/>
                </a:solidFill>
              </a:rPr>
              <a:t>1 Corinthians 14:34-35</a:t>
            </a:r>
            <a:endParaRPr lang="en-US" b="1" dirty="0">
              <a:solidFill>
                <a:schemeClr val="tx1"/>
              </a:solidFill>
            </a:endParaRPr>
          </a:p>
        </p:txBody>
      </p:sp>
    </p:spTree>
    <p:extLst>
      <p:ext uri="{BB962C8B-B14F-4D97-AF65-F5344CB8AC3E}">
        <p14:creationId xmlns:p14="http://schemas.microsoft.com/office/powerpoint/2010/main" val="3892407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a:t>
            </a:r>
            <a:r>
              <a:rPr lang="en-US" i="1" dirty="0" smtClean="0">
                <a:solidFill>
                  <a:srgbClr val="FF0000"/>
                </a:solidFill>
              </a:rPr>
              <a:t>subjection</a:t>
            </a:r>
            <a:r>
              <a:rPr lang="en-US" dirty="0" smtClean="0"/>
              <a:t>.</a:t>
            </a:r>
          </a:p>
          <a:p>
            <a:pPr marL="514350" indent="-514350">
              <a:buFont typeface="+mj-lt"/>
              <a:buAutoNum type="arabicPeriod" startAt="11"/>
            </a:pPr>
            <a:r>
              <a:rPr lang="en-US" dirty="0" smtClean="0"/>
              <a:t>But I suffer not a woman </a:t>
            </a:r>
            <a:r>
              <a:rPr lang="en-US" i="1" dirty="0" smtClean="0">
                <a:solidFill>
                  <a:srgbClr val="FF0000"/>
                </a:solidFill>
              </a:rPr>
              <a:t>to teach, nor to usurp authority over the man</a:t>
            </a:r>
            <a:r>
              <a:rPr lang="en-US" dirty="0" smtClean="0"/>
              <a:t>,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quietly receive instruction with </a:t>
            </a:r>
            <a:r>
              <a:rPr lang="en-US" i="1" dirty="0" smtClean="0">
                <a:solidFill>
                  <a:srgbClr val="FF0000"/>
                </a:solidFill>
              </a:rPr>
              <a:t>entire submissiveness</a:t>
            </a:r>
            <a:r>
              <a:rPr lang="en-US" dirty="0" smtClean="0"/>
              <a:t>. </a:t>
            </a:r>
          </a:p>
          <a:p>
            <a:pPr marL="514350" indent="-514350">
              <a:buFont typeface="+mj-lt"/>
              <a:buAutoNum type="arabicPeriod" startAt="11"/>
            </a:pPr>
            <a:r>
              <a:rPr lang="en-US" dirty="0" smtClean="0"/>
              <a:t>But I do not allow a woman </a:t>
            </a:r>
            <a:r>
              <a:rPr lang="en-US" i="1" dirty="0" smtClean="0">
                <a:solidFill>
                  <a:srgbClr val="FF0000"/>
                </a:solidFill>
              </a:rPr>
              <a:t>to teach or exercise authority over a man</a:t>
            </a:r>
            <a:r>
              <a:rPr lang="en-US" dirty="0" smtClean="0"/>
              <a:t>, but to remain quiet.</a:t>
            </a:r>
          </a:p>
          <a:p>
            <a:endParaRPr lang="en-US" sz="800" dirty="0" smtClean="0"/>
          </a:p>
          <a:p>
            <a:pPr marL="0" indent="0" algn="r">
              <a:buNone/>
            </a:pPr>
            <a:r>
              <a:rPr lang="en-US" dirty="0" smtClean="0"/>
              <a:t>New American Standard</a:t>
            </a:r>
          </a:p>
          <a:p>
            <a:endParaRPr lang="en-US" dirty="0"/>
          </a:p>
        </p:txBody>
      </p:sp>
    </p:spTree>
    <p:extLst>
      <p:ext uri="{BB962C8B-B14F-4D97-AF65-F5344CB8AC3E}">
        <p14:creationId xmlns:p14="http://schemas.microsoft.com/office/powerpoint/2010/main" val="357003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a:t>
            </a:r>
            <a:r>
              <a:rPr lang="en-US" i="1" dirty="0" smtClean="0">
                <a:solidFill>
                  <a:srgbClr val="FF0000"/>
                </a:solidFill>
              </a:rPr>
              <a:t>subjection</a:t>
            </a:r>
            <a:r>
              <a:rPr lang="en-US" dirty="0" smtClean="0"/>
              <a:t>.</a:t>
            </a:r>
          </a:p>
          <a:p>
            <a:pPr marL="514350" indent="-514350">
              <a:buFont typeface="+mj-lt"/>
              <a:buAutoNum type="arabicPeriod" startAt="11"/>
            </a:pPr>
            <a:r>
              <a:rPr lang="en-US" dirty="0" smtClean="0"/>
              <a:t>But I suffer not a woman </a:t>
            </a:r>
            <a:r>
              <a:rPr lang="en-US" i="1" dirty="0" smtClean="0">
                <a:solidFill>
                  <a:srgbClr val="FF0000"/>
                </a:solidFill>
              </a:rPr>
              <a:t>to teach, nor to usurp authority over the man</a:t>
            </a:r>
            <a:r>
              <a:rPr lang="en-US" dirty="0" smtClean="0"/>
              <a:t>,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quietly receive instruction with </a:t>
            </a:r>
            <a:r>
              <a:rPr lang="en-US" i="1" dirty="0" smtClean="0">
                <a:solidFill>
                  <a:srgbClr val="FF0000"/>
                </a:solidFill>
              </a:rPr>
              <a:t>entire submissiveness</a:t>
            </a:r>
            <a:r>
              <a:rPr lang="en-US" dirty="0" smtClean="0"/>
              <a:t>. </a:t>
            </a:r>
          </a:p>
          <a:p>
            <a:pPr marL="514350" indent="-514350">
              <a:buFont typeface="+mj-lt"/>
              <a:buAutoNum type="arabicPeriod" startAt="11"/>
            </a:pPr>
            <a:r>
              <a:rPr lang="en-US" dirty="0" smtClean="0"/>
              <a:t>But I do not allow a woman </a:t>
            </a:r>
            <a:r>
              <a:rPr lang="en-US" i="1" dirty="0" smtClean="0">
                <a:solidFill>
                  <a:srgbClr val="FF0000"/>
                </a:solidFill>
              </a:rPr>
              <a:t>to teach or exercise authority over a man</a:t>
            </a:r>
            <a:r>
              <a:rPr lang="en-US" dirty="0" smtClean="0"/>
              <a:t>, but to remain quiet.</a:t>
            </a:r>
          </a:p>
          <a:p>
            <a:endParaRPr lang="en-US" sz="800" dirty="0" smtClean="0"/>
          </a:p>
          <a:p>
            <a:pPr marL="0" indent="0" algn="r">
              <a:buNone/>
            </a:pPr>
            <a:r>
              <a:rPr lang="en-US" dirty="0" smtClean="0"/>
              <a:t>New American Standard</a:t>
            </a:r>
          </a:p>
          <a:p>
            <a:endParaRPr lang="en-US" dirty="0"/>
          </a:p>
        </p:txBody>
      </p:sp>
      <p:sp>
        <p:nvSpPr>
          <p:cNvPr id="6" name="Rounded Rectangle 5"/>
          <p:cNvSpPr/>
          <p:nvPr/>
        </p:nvSpPr>
        <p:spPr>
          <a:xfrm>
            <a:off x="609600" y="3200400"/>
            <a:ext cx="7772400" cy="2971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66800" y="3581400"/>
            <a:ext cx="6781800" cy="2246769"/>
          </a:xfrm>
          <a:prstGeom prst="rect">
            <a:avLst/>
          </a:prstGeom>
          <a:noFill/>
        </p:spPr>
        <p:txBody>
          <a:bodyPr wrap="square" rtlCol="0">
            <a:spAutoFit/>
          </a:bodyPr>
          <a:lstStyle/>
          <a:p>
            <a:r>
              <a:rPr lang="en-US" sz="2800" b="1" dirty="0" smtClean="0">
                <a:solidFill>
                  <a:schemeClr val="bg1"/>
                </a:solidFill>
              </a:rPr>
              <a:t>A woman can sing, confess her faith, correct her children, etc., but she is not to assert herself and take on a role of authority or leadership over a man in the assembly of the church. </a:t>
            </a:r>
            <a:endParaRPr lang="en-US" sz="2800" b="1" dirty="0">
              <a:solidFill>
                <a:schemeClr val="bg1"/>
              </a:solidFill>
            </a:endParaRPr>
          </a:p>
        </p:txBody>
      </p:sp>
    </p:spTree>
    <p:extLst>
      <p:ext uri="{BB962C8B-B14F-4D97-AF65-F5344CB8AC3E}">
        <p14:creationId xmlns:p14="http://schemas.microsoft.com/office/powerpoint/2010/main" val="159268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3" name="Content Placeholder 2"/>
          <p:cNvSpPr>
            <a:spLocks noGrp="1"/>
          </p:cNvSpPr>
          <p:nvPr>
            <p:ph sz="half" idx="1"/>
          </p:nvPr>
        </p:nvSpPr>
        <p:spPr>
          <a:xfrm>
            <a:off x="457200" y="1524000"/>
            <a:ext cx="4038600" cy="5029200"/>
          </a:xfrm>
        </p:spPr>
        <p:txBody>
          <a:bodyPr>
            <a:normAutofit fontScale="92500"/>
          </a:bodyPr>
          <a:lstStyle/>
          <a:p>
            <a:pPr marL="514350" indent="-514350">
              <a:buFont typeface="+mj-lt"/>
              <a:buAutoNum type="arabicPeriod" startAt="13"/>
            </a:pPr>
            <a:r>
              <a:rPr lang="en-US" dirty="0" smtClean="0"/>
              <a:t>For Adam was first formed, then Eve.</a:t>
            </a:r>
          </a:p>
          <a:p>
            <a:pPr marL="514350" indent="-514350">
              <a:buFont typeface="+mj-lt"/>
              <a:buAutoNum type="arabicPeriod" startAt="13"/>
            </a:pPr>
            <a:r>
              <a:rPr lang="en-US" dirty="0" smtClean="0"/>
              <a:t>And Adam was not deceived, but the woman being deceived was in the transgression.</a:t>
            </a:r>
          </a:p>
          <a:p>
            <a:pPr marL="514350" indent="-514350">
              <a:buFont typeface="+mj-lt"/>
              <a:buAutoNum type="arabicPeriod" startAt="13"/>
            </a:pPr>
            <a:r>
              <a:rPr lang="en-US" dirty="0" smtClean="0"/>
              <a:t>Notwithstanding she shall be saved in childbearing, if they continue in faith and charity and holiness with sobriety.</a:t>
            </a:r>
          </a:p>
        </p:txBody>
      </p:sp>
      <p:sp>
        <p:nvSpPr>
          <p:cNvPr id="6" name="Content Placeholder 5"/>
          <p:cNvSpPr>
            <a:spLocks noGrp="1"/>
          </p:cNvSpPr>
          <p:nvPr>
            <p:ph sz="half" idx="2"/>
          </p:nvPr>
        </p:nvSpPr>
        <p:spPr>
          <a:xfrm>
            <a:off x="4648200" y="1524000"/>
            <a:ext cx="4038600" cy="5029200"/>
          </a:xfrm>
        </p:spPr>
        <p:txBody>
          <a:bodyPr>
            <a:normAutofit fontScale="92500"/>
          </a:bodyPr>
          <a:lstStyle/>
          <a:p>
            <a:r>
              <a:rPr lang="en-US" i="1" dirty="0" smtClean="0">
                <a:solidFill>
                  <a:srgbClr val="002060"/>
                </a:solidFill>
              </a:rPr>
              <a:t>The order of creation.</a:t>
            </a:r>
          </a:p>
          <a:p>
            <a:endParaRPr lang="en-US" sz="1900" i="1" dirty="0" smtClean="0">
              <a:solidFill>
                <a:srgbClr val="002060"/>
              </a:solidFill>
            </a:endParaRPr>
          </a:p>
          <a:p>
            <a:r>
              <a:rPr lang="en-US" i="1" dirty="0" smtClean="0">
                <a:solidFill>
                  <a:srgbClr val="002060"/>
                </a:solidFill>
              </a:rPr>
              <a:t>When the woman took the leadership role, she was deceived and was placed under man’s authority (Gen. 3:16).</a:t>
            </a:r>
          </a:p>
          <a:p>
            <a:endParaRPr lang="en-US" sz="900" i="1" dirty="0" smtClean="0">
              <a:solidFill>
                <a:srgbClr val="002060"/>
              </a:solidFill>
            </a:endParaRPr>
          </a:p>
          <a:p>
            <a:r>
              <a:rPr lang="en-US" i="1" dirty="0" smtClean="0">
                <a:solidFill>
                  <a:srgbClr val="002060"/>
                </a:solidFill>
              </a:rPr>
              <a:t>Women (and men) will find their salvation by abiding in the roles God has given them. </a:t>
            </a:r>
          </a:p>
        </p:txBody>
      </p:sp>
    </p:spTree>
    <p:extLst>
      <p:ext uri="{BB962C8B-B14F-4D97-AF65-F5344CB8AC3E}">
        <p14:creationId xmlns:p14="http://schemas.microsoft.com/office/powerpoint/2010/main" val="384777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keep silent in the churches, for they are not permitted to speak; but they are to be submissive, as the law also says. </a:t>
            </a:r>
          </a:p>
          <a:p>
            <a:pPr marL="514350" indent="-514350">
              <a:buSzPct val="90000"/>
              <a:buFont typeface="+mj-lt"/>
              <a:buAutoNum type="arabicPeriod" startAt="34"/>
            </a:pPr>
            <a:r>
              <a:rPr lang="en-US" dirty="0" smtClean="0"/>
              <a:t>And if they want to learn something, let them ask their own husbands at home; for it is shameful for women to speak in church. </a:t>
            </a:r>
          </a:p>
          <a:p>
            <a:pPr marL="0" indent="0">
              <a:buNone/>
            </a:pPr>
            <a:endParaRPr lang="en-US" sz="800" dirty="0" smtClean="0"/>
          </a:p>
          <a:p>
            <a:pPr marL="0" indent="0" algn="r">
              <a:buNone/>
            </a:pPr>
            <a:r>
              <a:rPr lang="en-US" dirty="0" smtClean="0"/>
              <a:t>New King James </a:t>
            </a:r>
          </a:p>
        </p:txBody>
      </p:sp>
    </p:spTree>
    <p:extLst>
      <p:ext uri="{BB962C8B-B14F-4D97-AF65-F5344CB8AC3E}">
        <p14:creationId xmlns:p14="http://schemas.microsoft.com/office/powerpoint/2010/main" val="67574776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a:t>
            </a:r>
            <a:r>
              <a:rPr lang="en-US" i="1" dirty="0" smtClean="0">
                <a:solidFill>
                  <a:srgbClr val="FF0000"/>
                </a:solidFill>
              </a:rPr>
              <a:t>keep silent in the churches</a:t>
            </a:r>
            <a:r>
              <a:rPr lang="en-US" dirty="0" smtClean="0"/>
              <a:t>, for they are </a:t>
            </a:r>
            <a:r>
              <a:rPr lang="en-US" i="1" dirty="0" smtClean="0">
                <a:solidFill>
                  <a:srgbClr val="FF0000"/>
                </a:solidFill>
              </a:rPr>
              <a:t>not permitted to speak</a:t>
            </a:r>
            <a:r>
              <a:rPr lang="en-US" dirty="0" smtClean="0"/>
              <a:t>; but they are to be submissive, as the law also says. </a:t>
            </a:r>
          </a:p>
          <a:p>
            <a:pPr marL="514350" indent="-514350">
              <a:buSzPct val="90000"/>
              <a:buFont typeface="+mj-lt"/>
              <a:buAutoNum type="arabicPeriod" startAt="34"/>
            </a:pPr>
            <a:r>
              <a:rPr lang="en-US" dirty="0" smtClean="0"/>
              <a:t>And if they want to learn something, let them ask their own husbands at home; for it is shameful for women to speak in church. </a:t>
            </a:r>
          </a:p>
          <a:p>
            <a:pPr marL="0" indent="0">
              <a:buNone/>
            </a:pPr>
            <a:endParaRPr lang="en-US" sz="800" dirty="0" smtClean="0"/>
          </a:p>
          <a:p>
            <a:pPr marL="0" indent="0" algn="r">
              <a:buNone/>
            </a:pPr>
            <a:r>
              <a:rPr lang="en-US" dirty="0" smtClean="0"/>
              <a:t>New King James </a:t>
            </a:r>
          </a:p>
        </p:txBody>
      </p:sp>
    </p:spTree>
    <p:extLst>
      <p:ext uri="{BB962C8B-B14F-4D97-AF65-F5344CB8AC3E}">
        <p14:creationId xmlns:p14="http://schemas.microsoft.com/office/powerpoint/2010/main" val="2483371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a:t>
            </a:r>
            <a:r>
              <a:rPr lang="en-US" i="1" dirty="0" smtClean="0">
                <a:solidFill>
                  <a:srgbClr val="FF0000"/>
                </a:solidFill>
              </a:rPr>
              <a:t>keep silent in the churches</a:t>
            </a:r>
            <a:r>
              <a:rPr lang="en-US" dirty="0" smtClean="0"/>
              <a:t>, for they are </a:t>
            </a:r>
            <a:r>
              <a:rPr lang="en-US" i="1" dirty="0" smtClean="0">
                <a:solidFill>
                  <a:srgbClr val="FF0000"/>
                </a:solidFill>
              </a:rPr>
              <a:t>not permitted to speak</a:t>
            </a:r>
            <a:r>
              <a:rPr lang="en-US" dirty="0" smtClean="0"/>
              <a:t>; but they are to </a:t>
            </a:r>
            <a:r>
              <a:rPr lang="en-US" i="1" dirty="0" smtClean="0">
                <a:solidFill>
                  <a:srgbClr val="FF0000"/>
                </a:solidFill>
              </a:rPr>
              <a:t>be submissive</a:t>
            </a:r>
            <a:r>
              <a:rPr lang="en-US" dirty="0" smtClean="0"/>
              <a:t>, as the law also says. </a:t>
            </a:r>
          </a:p>
          <a:p>
            <a:pPr marL="514350" indent="-514350">
              <a:buSzPct val="90000"/>
              <a:buFont typeface="+mj-lt"/>
              <a:buAutoNum type="arabicPeriod" startAt="34"/>
            </a:pPr>
            <a:r>
              <a:rPr lang="en-US" dirty="0" smtClean="0"/>
              <a:t>And if they want to learn something, let them ask their own husbands at home; for it is shameful for women to speak in church. </a:t>
            </a:r>
          </a:p>
          <a:p>
            <a:pPr marL="0" indent="0">
              <a:buNone/>
            </a:pPr>
            <a:endParaRPr lang="en-US" sz="800" dirty="0" smtClean="0"/>
          </a:p>
          <a:p>
            <a:pPr marL="0" indent="0" algn="r">
              <a:buNone/>
            </a:pPr>
            <a:r>
              <a:rPr lang="en-US" dirty="0" smtClean="0"/>
              <a:t>New King James </a:t>
            </a:r>
          </a:p>
        </p:txBody>
      </p:sp>
    </p:spTree>
    <p:extLst>
      <p:ext uri="{BB962C8B-B14F-4D97-AF65-F5344CB8AC3E}">
        <p14:creationId xmlns:p14="http://schemas.microsoft.com/office/powerpoint/2010/main" val="356167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a:t>
            </a:r>
            <a:r>
              <a:rPr lang="en-US" i="1" dirty="0" smtClean="0">
                <a:solidFill>
                  <a:srgbClr val="FF0000"/>
                </a:solidFill>
              </a:rPr>
              <a:t>keep silent in the churches</a:t>
            </a:r>
            <a:r>
              <a:rPr lang="en-US" dirty="0" smtClean="0"/>
              <a:t>, for they are </a:t>
            </a:r>
            <a:r>
              <a:rPr lang="en-US" i="1" dirty="0" smtClean="0">
                <a:solidFill>
                  <a:srgbClr val="FF0000"/>
                </a:solidFill>
              </a:rPr>
              <a:t>not permitted to speak</a:t>
            </a:r>
            <a:r>
              <a:rPr lang="en-US" dirty="0" smtClean="0"/>
              <a:t>; but they are to </a:t>
            </a:r>
            <a:r>
              <a:rPr lang="en-US" i="1" dirty="0" smtClean="0">
                <a:solidFill>
                  <a:srgbClr val="FF0000"/>
                </a:solidFill>
              </a:rPr>
              <a:t>be submissive</a:t>
            </a:r>
            <a:r>
              <a:rPr lang="en-US" dirty="0" smtClean="0"/>
              <a:t>, </a:t>
            </a:r>
            <a:r>
              <a:rPr lang="en-US" i="1" dirty="0" smtClean="0">
                <a:solidFill>
                  <a:srgbClr val="FF0000"/>
                </a:solidFill>
              </a:rPr>
              <a:t>as the law also says</a:t>
            </a:r>
            <a:r>
              <a:rPr lang="en-US" dirty="0" smtClean="0"/>
              <a:t>. </a:t>
            </a:r>
          </a:p>
          <a:p>
            <a:pPr marL="514350" indent="-514350">
              <a:buSzPct val="90000"/>
              <a:buFont typeface="+mj-lt"/>
              <a:buAutoNum type="arabicPeriod" startAt="34"/>
            </a:pPr>
            <a:r>
              <a:rPr lang="en-US" dirty="0" smtClean="0"/>
              <a:t>And if they want to learn something, let them ask their own husbands at home; for it is shameful for women to speak in church. </a:t>
            </a:r>
          </a:p>
          <a:p>
            <a:pPr marL="0" indent="0">
              <a:buNone/>
            </a:pPr>
            <a:endParaRPr lang="en-US" sz="800" dirty="0" smtClean="0"/>
          </a:p>
          <a:p>
            <a:pPr marL="0" indent="0" algn="r">
              <a:buNone/>
            </a:pPr>
            <a:r>
              <a:rPr lang="en-US" dirty="0" smtClean="0"/>
              <a:t>New King James </a:t>
            </a:r>
          </a:p>
        </p:txBody>
      </p:sp>
    </p:spTree>
    <p:extLst>
      <p:ext uri="{BB962C8B-B14F-4D97-AF65-F5344CB8AC3E}">
        <p14:creationId xmlns:p14="http://schemas.microsoft.com/office/powerpoint/2010/main" val="61906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a:t>
            </a:r>
            <a:r>
              <a:rPr lang="en-US" i="1" dirty="0" smtClean="0">
                <a:solidFill>
                  <a:srgbClr val="FF0000"/>
                </a:solidFill>
              </a:rPr>
              <a:t>keep silent in the churches</a:t>
            </a:r>
            <a:r>
              <a:rPr lang="en-US" dirty="0" smtClean="0"/>
              <a:t>, for they are </a:t>
            </a:r>
            <a:r>
              <a:rPr lang="en-US" i="1" dirty="0" smtClean="0">
                <a:solidFill>
                  <a:srgbClr val="FF0000"/>
                </a:solidFill>
              </a:rPr>
              <a:t>not permitted to speak</a:t>
            </a:r>
            <a:r>
              <a:rPr lang="en-US" dirty="0" smtClean="0"/>
              <a:t>; but they are to </a:t>
            </a:r>
            <a:r>
              <a:rPr lang="en-US" i="1" dirty="0" smtClean="0">
                <a:solidFill>
                  <a:srgbClr val="FF0000"/>
                </a:solidFill>
              </a:rPr>
              <a:t>be submissive</a:t>
            </a:r>
            <a:r>
              <a:rPr lang="en-US" dirty="0" smtClean="0"/>
              <a:t>, </a:t>
            </a:r>
            <a:r>
              <a:rPr lang="en-US" i="1" dirty="0" smtClean="0">
                <a:solidFill>
                  <a:srgbClr val="FF0000"/>
                </a:solidFill>
              </a:rPr>
              <a:t>as the law also says</a:t>
            </a:r>
            <a:r>
              <a:rPr lang="en-US" dirty="0" smtClean="0"/>
              <a:t>. </a:t>
            </a:r>
          </a:p>
          <a:p>
            <a:pPr marL="514350" indent="-514350">
              <a:buSzPct val="90000"/>
              <a:buFont typeface="+mj-lt"/>
              <a:buAutoNum type="arabicPeriod" startAt="34"/>
            </a:pPr>
            <a:r>
              <a:rPr lang="en-US" dirty="0" smtClean="0"/>
              <a:t>And if they want to learn something, let them ask their own husbands at home; for it is </a:t>
            </a:r>
            <a:r>
              <a:rPr lang="en-US" i="1" dirty="0" smtClean="0">
                <a:solidFill>
                  <a:srgbClr val="FF0000"/>
                </a:solidFill>
              </a:rPr>
              <a:t>shameful for women to speak in church</a:t>
            </a:r>
            <a:r>
              <a:rPr lang="en-US" dirty="0" smtClean="0"/>
              <a:t>. </a:t>
            </a:r>
          </a:p>
          <a:p>
            <a:pPr marL="0" indent="0">
              <a:buNone/>
            </a:pPr>
            <a:endParaRPr lang="en-US" sz="800" dirty="0" smtClean="0"/>
          </a:p>
          <a:p>
            <a:pPr marL="0" indent="0" algn="r">
              <a:buNone/>
            </a:pPr>
            <a:r>
              <a:rPr lang="en-US" dirty="0" smtClean="0"/>
              <a:t>New King James </a:t>
            </a:r>
          </a:p>
        </p:txBody>
      </p:sp>
    </p:spTree>
    <p:extLst>
      <p:ext uri="{BB962C8B-B14F-4D97-AF65-F5344CB8AC3E}">
        <p14:creationId xmlns:p14="http://schemas.microsoft.com/office/powerpoint/2010/main" val="69505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Corinthians 14</a:t>
            </a:r>
            <a:endParaRPr lang="en-US" dirty="0"/>
          </a:p>
        </p:txBody>
      </p:sp>
      <p:sp>
        <p:nvSpPr>
          <p:cNvPr id="6" name="Content Placeholder 5"/>
          <p:cNvSpPr>
            <a:spLocks noGrp="1"/>
          </p:cNvSpPr>
          <p:nvPr>
            <p:ph idx="1"/>
          </p:nvPr>
        </p:nvSpPr>
        <p:spPr/>
        <p:txBody>
          <a:bodyPr>
            <a:normAutofit/>
          </a:bodyPr>
          <a:lstStyle/>
          <a:p>
            <a:pPr marL="514350" indent="-514350">
              <a:buSzPct val="90000"/>
              <a:buFont typeface="+mj-lt"/>
              <a:buAutoNum type="arabicPeriod" startAt="34"/>
            </a:pPr>
            <a:r>
              <a:rPr lang="en-US" dirty="0" smtClean="0"/>
              <a:t>Let your women </a:t>
            </a:r>
            <a:r>
              <a:rPr lang="en-US" i="1" dirty="0" smtClean="0">
                <a:solidFill>
                  <a:srgbClr val="FF0000"/>
                </a:solidFill>
              </a:rPr>
              <a:t>keep silent in the churches</a:t>
            </a:r>
            <a:r>
              <a:rPr lang="en-US" dirty="0" smtClean="0"/>
              <a:t>, for they are </a:t>
            </a:r>
            <a:r>
              <a:rPr lang="en-US" i="1" dirty="0" smtClean="0">
                <a:solidFill>
                  <a:srgbClr val="FF0000"/>
                </a:solidFill>
              </a:rPr>
              <a:t>not permitted to speak</a:t>
            </a:r>
            <a:r>
              <a:rPr lang="en-US" dirty="0" smtClean="0"/>
              <a:t>; but they are to </a:t>
            </a:r>
            <a:r>
              <a:rPr lang="en-US" i="1" dirty="0" smtClean="0">
                <a:solidFill>
                  <a:srgbClr val="FF0000"/>
                </a:solidFill>
              </a:rPr>
              <a:t>be submissive</a:t>
            </a:r>
            <a:r>
              <a:rPr lang="en-US" dirty="0" smtClean="0"/>
              <a:t>, </a:t>
            </a:r>
            <a:r>
              <a:rPr lang="en-US" i="1" dirty="0" smtClean="0">
                <a:solidFill>
                  <a:srgbClr val="FF0000"/>
                </a:solidFill>
              </a:rPr>
              <a:t>as the law also says</a:t>
            </a:r>
            <a:r>
              <a:rPr lang="en-US" dirty="0" smtClean="0"/>
              <a:t>. </a:t>
            </a:r>
          </a:p>
          <a:p>
            <a:pPr marL="514350" indent="-514350">
              <a:buSzPct val="90000"/>
              <a:buFont typeface="+mj-lt"/>
              <a:buAutoNum type="arabicPeriod" startAt="34"/>
            </a:pPr>
            <a:r>
              <a:rPr lang="en-US" dirty="0" smtClean="0"/>
              <a:t>And if they want to learn something, let them ask their own husbands at home; for it is </a:t>
            </a:r>
            <a:r>
              <a:rPr lang="en-US" i="1" dirty="0" smtClean="0">
                <a:solidFill>
                  <a:srgbClr val="FF0000"/>
                </a:solidFill>
              </a:rPr>
              <a:t>shameful for women to speak in church</a:t>
            </a:r>
            <a:r>
              <a:rPr lang="en-US" dirty="0" smtClean="0"/>
              <a:t>. </a:t>
            </a:r>
          </a:p>
          <a:p>
            <a:pPr marL="0" indent="0">
              <a:buNone/>
            </a:pPr>
            <a:endParaRPr lang="en-US" sz="800" dirty="0" smtClean="0"/>
          </a:p>
          <a:p>
            <a:pPr marL="0" indent="0" algn="r">
              <a:buNone/>
            </a:pPr>
            <a:r>
              <a:rPr lang="en-US" dirty="0" smtClean="0"/>
              <a:t>New King James </a:t>
            </a:r>
          </a:p>
        </p:txBody>
      </p:sp>
      <p:sp>
        <p:nvSpPr>
          <p:cNvPr id="3" name="Oval 2"/>
          <p:cNvSpPr/>
          <p:nvPr/>
        </p:nvSpPr>
        <p:spPr>
          <a:xfrm>
            <a:off x="6629400" y="1524000"/>
            <a:ext cx="1676400" cy="762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553200" y="4038600"/>
            <a:ext cx="1676400" cy="762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1026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Context: Proper Behavior in Worship Service of the Local Church</a:t>
            </a:r>
            <a:endParaRPr lang="en-US" dirty="0"/>
          </a:p>
        </p:txBody>
      </p:sp>
      <p:sp>
        <p:nvSpPr>
          <p:cNvPr id="3" name="Content Placeholder 2"/>
          <p:cNvSpPr>
            <a:spLocks noGrp="1"/>
          </p:cNvSpPr>
          <p:nvPr>
            <p:ph idx="1"/>
          </p:nvPr>
        </p:nvSpPr>
        <p:spPr>
          <a:xfrm>
            <a:off x="457200" y="1798637"/>
            <a:ext cx="8229600" cy="4525963"/>
          </a:xfrm>
        </p:spPr>
        <p:txBody>
          <a:bodyPr/>
          <a:lstStyle/>
          <a:p>
            <a:pPr marL="0" indent="0">
              <a:buNone/>
            </a:pPr>
            <a:r>
              <a:rPr lang="en-US" dirty="0" smtClean="0"/>
              <a:t>v. 26 – church has come together for worship.</a:t>
            </a:r>
          </a:p>
          <a:p>
            <a:pPr marL="0" indent="0">
              <a:buNone/>
            </a:pPr>
            <a:r>
              <a:rPr lang="en-US" dirty="0" smtClean="0"/>
              <a:t>vs. 27-28 – if no interpreter is present, tongue 	speaker is to </a:t>
            </a:r>
            <a:r>
              <a:rPr lang="en-US" u="sng" dirty="0" smtClean="0"/>
              <a:t>keep silent</a:t>
            </a:r>
            <a:r>
              <a:rPr lang="en-US" dirty="0" smtClean="0"/>
              <a:t> in church.</a:t>
            </a:r>
          </a:p>
          <a:p>
            <a:pPr marL="0" indent="0">
              <a:buNone/>
            </a:pPr>
            <a:r>
              <a:rPr lang="en-US" dirty="0" smtClean="0"/>
              <a:t>vs. 29-30 – if another receives a prophecy, the 	first is to </a:t>
            </a:r>
            <a:r>
              <a:rPr lang="en-US" u="sng" dirty="0" smtClean="0"/>
              <a:t>keep silent</a:t>
            </a:r>
            <a:r>
              <a:rPr lang="en-US" dirty="0" smtClean="0"/>
              <a:t>. </a:t>
            </a:r>
          </a:p>
          <a:p>
            <a:pPr marL="0" indent="0">
              <a:buNone/>
            </a:pPr>
            <a:r>
              <a:rPr lang="en-US" dirty="0" smtClean="0"/>
              <a:t>vs. 34-35 – women are not allowed to address 	the assembly under any circumstances, not 	even to ask questions. </a:t>
            </a:r>
            <a:endParaRPr lang="en-US" dirty="0"/>
          </a:p>
        </p:txBody>
      </p:sp>
    </p:spTree>
    <p:extLst>
      <p:ext uri="{BB962C8B-B14F-4D97-AF65-F5344CB8AC3E}">
        <p14:creationId xmlns:p14="http://schemas.microsoft.com/office/powerpoint/2010/main" val="1020324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Important Subject</a:t>
            </a:r>
            <a:endParaRPr lang="en-US" b="1" i="1" dirty="0"/>
          </a:p>
        </p:txBody>
      </p:sp>
      <p:sp>
        <p:nvSpPr>
          <p:cNvPr id="3" name="Content Placeholder 2"/>
          <p:cNvSpPr>
            <a:spLocks noGrp="1"/>
          </p:cNvSpPr>
          <p:nvPr>
            <p:ph idx="1"/>
          </p:nvPr>
        </p:nvSpPr>
        <p:spPr/>
        <p:txBody>
          <a:bodyPr/>
          <a:lstStyle/>
          <a:p>
            <a:r>
              <a:rPr lang="en-US" dirty="0" smtClean="0"/>
              <a:t>The question of the capacity in which women can serve in the Lord’s church has nothing to do with one’s abilities, talents, ambition, or personal worth in the eyes of God.</a:t>
            </a:r>
          </a:p>
          <a:p>
            <a:r>
              <a:rPr lang="en-US" dirty="0" smtClean="0"/>
              <a:t>It has to do with understanding and abiding within the roles that God has given men and women in His church. </a:t>
            </a:r>
            <a:endParaRPr lang="en-US" dirty="0"/>
          </a:p>
        </p:txBody>
      </p:sp>
    </p:spTree>
    <p:extLst>
      <p:ext uri="{BB962C8B-B14F-4D97-AF65-F5344CB8AC3E}">
        <p14:creationId xmlns:p14="http://schemas.microsoft.com/office/powerpoint/2010/main" val="238684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Applications</a:t>
            </a:r>
            <a:endParaRPr lang="en-US" b="1" dirty="0">
              <a:solidFill>
                <a:schemeClr val="bg1"/>
              </a:solidFill>
            </a:endParaRPr>
          </a:p>
        </p:txBody>
      </p:sp>
      <p:sp>
        <p:nvSpPr>
          <p:cNvPr id="3" name="Content Placeholder 2"/>
          <p:cNvSpPr>
            <a:spLocks noGrp="1"/>
          </p:cNvSpPr>
          <p:nvPr>
            <p:ph idx="1"/>
          </p:nvPr>
        </p:nvSpPr>
        <p:spPr/>
        <p:txBody>
          <a:bodyPr/>
          <a:lstStyle/>
          <a:p>
            <a:r>
              <a:rPr lang="en-US" dirty="0" smtClean="0">
                <a:solidFill>
                  <a:schemeClr val="bg1"/>
                </a:solidFill>
              </a:rPr>
              <a:t>Can women serve as preachers? No</a:t>
            </a:r>
          </a:p>
          <a:p>
            <a:r>
              <a:rPr lang="en-US" dirty="0" smtClean="0">
                <a:solidFill>
                  <a:schemeClr val="bg1"/>
                </a:solidFill>
              </a:rPr>
              <a:t>Can women serve or lead in worship? No</a:t>
            </a:r>
          </a:p>
          <a:p>
            <a:r>
              <a:rPr lang="en-US" dirty="0" smtClean="0">
                <a:solidFill>
                  <a:schemeClr val="bg1"/>
                </a:solidFill>
              </a:rPr>
              <a:t>Can women serve as elders and deacons? No</a:t>
            </a:r>
          </a:p>
        </p:txBody>
      </p:sp>
    </p:spTree>
    <p:extLst>
      <p:ext uri="{BB962C8B-B14F-4D97-AF65-F5344CB8AC3E}">
        <p14:creationId xmlns:p14="http://schemas.microsoft.com/office/powerpoint/2010/main" val="18431373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Applications</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smtClean="0">
                <a:solidFill>
                  <a:schemeClr val="bg1"/>
                </a:solidFill>
              </a:rPr>
              <a:t>Can women teach other women and children? </a:t>
            </a:r>
          </a:p>
          <a:p>
            <a:pPr lvl="1"/>
            <a:r>
              <a:rPr lang="en-US" dirty="0" smtClean="0">
                <a:solidFill>
                  <a:schemeClr val="bg1"/>
                </a:solidFill>
              </a:rPr>
              <a:t>Yes, just not in the worship assembly.</a:t>
            </a:r>
          </a:p>
          <a:p>
            <a:pPr lvl="1"/>
            <a:r>
              <a:rPr lang="en-US" dirty="0" smtClean="0">
                <a:solidFill>
                  <a:schemeClr val="bg1"/>
                </a:solidFill>
              </a:rPr>
              <a:t>Titus 2:3</a:t>
            </a:r>
          </a:p>
          <a:p>
            <a:r>
              <a:rPr lang="en-US" dirty="0" smtClean="0">
                <a:solidFill>
                  <a:schemeClr val="bg1"/>
                </a:solidFill>
              </a:rPr>
              <a:t>Can women speak up in Bible Classes? </a:t>
            </a:r>
          </a:p>
          <a:p>
            <a:pPr lvl="1"/>
            <a:r>
              <a:rPr lang="en-US" dirty="0" smtClean="0">
                <a:solidFill>
                  <a:schemeClr val="bg1"/>
                </a:solidFill>
              </a:rPr>
              <a:t>Yes, Bible Classes are separate from the worship assembly.</a:t>
            </a:r>
          </a:p>
          <a:p>
            <a:pPr lvl="1"/>
            <a:r>
              <a:rPr lang="en-US" dirty="0" smtClean="0">
                <a:solidFill>
                  <a:schemeClr val="bg1"/>
                </a:solidFill>
              </a:rPr>
              <a:t>In a Bible Class, the teacher may solicit participation from all who are present, including women. </a:t>
            </a:r>
          </a:p>
          <a:p>
            <a:pPr lvl="1"/>
            <a:r>
              <a:rPr lang="en-US" dirty="0" smtClean="0">
                <a:solidFill>
                  <a:schemeClr val="bg1"/>
                </a:solidFill>
              </a:rPr>
              <a:t>If a woman does not feel that she can speak in class, she should remain silent, and should not be pressured to participate. </a:t>
            </a:r>
            <a:endParaRPr lang="en-US" dirty="0">
              <a:solidFill>
                <a:schemeClr val="bg1"/>
              </a:solidFill>
            </a:endParaRPr>
          </a:p>
        </p:txBody>
      </p:sp>
    </p:spTree>
    <p:extLst>
      <p:ext uri="{BB962C8B-B14F-4D97-AF65-F5344CB8AC3E}">
        <p14:creationId xmlns:p14="http://schemas.microsoft.com/office/powerpoint/2010/main" val="780998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 Play A Very Important Role in the Lord’s Church</a:t>
            </a:r>
            <a:endParaRPr lang="en-US" dirty="0"/>
          </a:p>
        </p:txBody>
      </p:sp>
      <p:sp>
        <p:nvSpPr>
          <p:cNvPr id="3" name="Content Placeholder 2"/>
          <p:cNvSpPr>
            <a:spLocks noGrp="1"/>
          </p:cNvSpPr>
          <p:nvPr>
            <p:ph idx="1"/>
          </p:nvPr>
        </p:nvSpPr>
        <p:spPr>
          <a:xfrm>
            <a:off x="457200" y="1752600"/>
            <a:ext cx="8229600" cy="4525963"/>
          </a:xfrm>
        </p:spPr>
        <p:txBody>
          <a:bodyPr>
            <a:normAutofit lnSpcReduction="10000"/>
          </a:bodyPr>
          <a:lstStyle/>
          <a:p>
            <a:r>
              <a:rPr lang="en-US" dirty="0" smtClean="0"/>
              <a:t>There would be no elders or deacons without women (their wives). </a:t>
            </a:r>
          </a:p>
          <a:p>
            <a:r>
              <a:rPr lang="en-US" dirty="0" smtClean="0"/>
              <a:t>Older women are to teach the younger. </a:t>
            </a:r>
          </a:p>
          <a:p>
            <a:r>
              <a:rPr lang="en-US" dirty="0" smtClean="0"/>
              <a:t>Women like </a:t>
            </a:r>
            <a:r>
              <a:rPr lang="en-US" dirty="0" err="1" smtClean="0"/>
              <a:t>Dorcas</a:t>
            </a:r>
            <a:r>
              <a:rPr lang="en-US" dirty="0" smtClean="0"/>
              <a:t> and Phoebe were very important to local churches. </a:t>
            </a:r>
          </a:p>
          <a:p>
            <a:r>
              <a:rPr lang="en-US" dirty="0" smtClean="0"/>
              <a:t>Women set good examples, help spread the gospel, and encourage others. </a:t>
            </a:r>
          </a:p>
          <a:p>
            <a:r>
              <a:rPr lang="en-US" dirty="0" smtClean="0"/>
              <a:t>Paul mentions several women by name as being good workers and helpers. </a:t>
            </a:r>
            <a:endParaRPr lang="en-US" dirty="0"/>
          </a:p>
        </p:txBody>
      </p:sp>
    </p:spTree>
    <p:extLst>
      <p:ext uri="{BB962C8B-B14F-4D97-AF65-F5344CB8AC3E}">
        <p14:creationId xmlns:p14="http://schemas.microsoft.com/office/powerpoint/2010/main" val="2557798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Women Play A Very Important Role in the Lord’s Church</a:t>
            </a:r>
            <a:endParaRPr lang="en-US" dirty="0"/>
          </a:p>
        </p:txBody>
      </p:sp>
      <p:sp>
        <p:nvSpPr>
          <p:cNvPr id="3" name="Content Placeholder 2"/>
          <p:cNvSpPr>
            <a:spLocks noGrp="1"/>
          </p:cNvSpPr>
          <p:nvPr>
            <p:ph idx="1"/>
          </p:nvPr>
        </p:nvSpPr>
        <p:spPr>
          <a:xfrm>
            <a:off x="457200" y="1752600"/>
            <a:ext cx="8229600" cy="4525963"/>
          </a:xfrm>
        </p:spPr>
        <p:txBody>
          <a:bodyPr>
            <a:normAutofit lnSpcReduction="10000"/>
          </a:bodyPr>
          <a:lstStyle/>
          <a:p>
            <a:r>
              <a:rPr lang="en-US" dirty="0" smtClean="0"/>
              <a:t>There would be no elders or deacons without women (their wives). </a:t>
            </a:r>
          </a:p>
          <a:p>
            <a:r>
              <a:rPr lang="en-US" dirty="0" smtClean="0"/>
              <a:t>Older women are to teach the younger. </a:t>
            </a:r>
          </a:p>
          <a:p>
            <a:r>
              <a:rPr lang="en-US" dirty="0" smtClean="0"/>
              <a:t>Women like </a:t>
            </a:r>
            <a:r>
              <a:rPr lang="en-US" dirty="0" err="1" smtClean="0"/>
              <a:t>Dorcas</a:t>
            </a:r>
            <a:r>
              <a:rPr lang="en-US" dirty="0" smtClean="0"/>
              <a:t> and Phoebe were very important to local churches. </a:t>
            </a:r>
          </a:p>
          <a:p>
            <a:r>
              <a:rPr lang="en-US" dirty="0" smtClean="0"/>
              <a:t>Women set good examples, help spread the gospel, and encourage others. </a:t>
            </a:r>
          </a:p>
          <a:p>
            <a:r>
              <a:rPr lang="en-US" dirty="0" smtClean="0"/>
              <a:t>Paul mentions several women by name as being good workers and helpers. </a:t>
            </a:r>
            <a:endParaRPr lang="en-US" dirty="0"/>
          </a:p>
        </p:txBody>
      </p:sp>
      <p:sp>
        <p:nvSpPr>
          <p:cNvPr id="4" name="Rounded Rectangle 3"/>
          <p:cNvSpPr/>
          <p:nvPr/>
        </p:nvSpPr>
        <p:spPr>
          <a:xfrm>
            <a:off x="609600" y="1752600"/>
            <a:ext cx="7772400" cy="464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66800" y="2133600"/>
            <a:ext cx="6781800" cy="3970318"/>
          </a:xfrm>
          <a:prstGeom prst="rect">
            <a:avLst/>
          </a:prstGeom>
          <a:noFill/>
        </p:spPr>
        <p:txBody>
          <a:bodyPr wrap="square" rtlCol="0">
            <a:spAutoFit/>
          </a:bodyPr>
          <a:lstStyle/>
          <a:p>
            <a:r>
              <a:rPr lang="en-US" sz="2800" b="1" dirty="0" smtClean="0">
                <a:solidFill>
                  <a:schemeClr val="bg1"/>
                </a:solidFill>
              </a:rPr>
              <a:t>The role of women in the local church is not settled by emotional appeals, denominational practices, changes in society, or the desire to use one’s talents.</a:t>
            </a:r>
          </a:p>
          <a:p>
            <a:endParaRPr lang="en-US" sz="2800" b="1" dirty="0">
              <a:solidFill>
                <a:schemeClr val="bg1"/>
              </a:solidFill>
            </a:endParaRPr>
          </a:p>
          <a:p>
            <a:r>
              <a:rPr lang="en-US" sz="2800" b="1" dirty="0" smtClean="0">
                <a:solidFill>
                  <a:schemeClr val="bg1"/>
                </a:solidFill>
              </a:rPr>
              <a:t>All roles in the Lord’s church are settled by a “thus </a:t>
            </a:r>
            <a:r>
              <a:rPr lang="en-US" sz="2800" b="1" dirty="0" err="1" smtClean="0">
                <a:solidFill>
                  <a:schemeClr val="bg1"/>
                </a:solidFill>
              </a:rPr>
              <a:t>saith</a:t>
            </a:r>
            <a:r>
              <a:rPr lang="en-US" sz="2800" b="1" dirty="0" smtClean="0">
                <a:solidFill>
                  <a:schemeClr val="bg1"/>
                </a:solidFill>
              </a:rPr>
              <a:t> the Lord” – understanding and accepting what the Bible says to both women and men. </a:t>
            </a:r>
            <a:endParaRPr lang="en-US" sz="2800" b="1" dirty="0">
              <a:solidFill>
                <a:schemeClr val="bg1"/>
              </a:solidFill>
            </a:endParaRPr>
          </a:p>
        </p:txBody>
      </p:sp>
    </p:spTree>
    <p:extLst>
      <p:ext uri="{BB962C8B-B14F-4D97-AF65-F5344CB8AC3E}">
        <p14:creationId xmlns:p14="http://schemas.microsoft.com/office/powerpoint/2010/main" val="1918295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3" name="Content Placeholder 2"/>
          <p:cNvSpPr>
            <a:spLocks noGrp="1"/>
          </p:cNvSpPr>
          <p:nvPr>
            <p:ph sz="half" idx="1"/>
          </p:nvPr>
        </p:nvSpPr>
        <p:spPr/>
        <p:txBody>
          <a:bodyPr/>
          <a:lstStyle/>
          <a:p>
            <a:endParaRPr lang="en-US"/>
          </a:p>
        </p:txBody>
      </p:sp>
      <p:sp>
        <p:nvSpPr>
          <p:cNvPr id="6" name="Content Placeholder 5"/>
          <p:cNvSpPr>
            <a:spLocks noGrp="1"/>
          </p:cNvSpPr>
          <p:nvPr>
            <p:ph sz="half" idx="2"/>
          </p:nvPr>
        </p:nvSpPr>
        <p:spPr/>
        <p:txBody>
          <a:bodyPr/>
          <a:lstStyle/>
          <a:p>
            <a:endParaRPr lang="en-US"/>
          </a:p>
        </p:txBody>
      </p:sp>
    </p:spTree>
    <p:extLst>
      <p:ext uri="{BB962C8B-B14F-4D97-AF65-F5344CB8AC3E}">
        <p14:creationId xmlns:p14="http://schemas.microsoft.com/office/powerpoint/2010/main" val="290698520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a:bodyPr>
          <a:lstStyle/>
          <a:p>
            <a:pPr marL="514350" indent="-514350">
              <a:buFont typeface="+mj-lt"/>
              <a:buAutoNum type="arabicPeriod" startAt="11"/>
            </a:pPr>
            <a:r>
              <a:rPr lang="en-US" dirty="0" smtClean="0"/>
              <a:t>Let the woman learn  in silence with all subjection.</a:t>
            </a:r>
          </a:p>
          <a:p>
            <a:pPr marL="514350" indent="-514350">
              <a:buFont typeface="+mj-lt"/>
              <a:buAutoNum type="arabicPeriod" startAt="11"/>
            </a:pPr>
            <a:r>
              <a:rPr lang="en-US" dirty="0" smtClean="0"/>
              <a:t>But I suffer not a woman to teach, nor to usurp authority over the man,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6" name="Content Placeholder 5"/>
          <p:cNvSpPr>
            <a:spLocks noGrp="1"/>
          </p:cNvSpPr>
          <p:nvPr>
            <p:ph sz="half" idx="2"/>
          </p:nvPr>
        </p:nvSpPr>
        <p:spPr/>
        <p:txBody>
          <a:bodyPr>
            <a:normAutofit/>
          </a:bodyPr>
          <a:lstStyle/>
          <a:p>
            <a:endParaRPr lang="en-US"/>
          </a:p>
        </p:txBody>
      </p:sp>
    </p:spTree>
    <p:extLst>
      <p:ext uri="{BB962C8B-B14F-4D97-AF65-F5344CB8AC3E}">
        <p14:creationId xmlns:p14="http://schemas.microsoft.com/office/powerpoint/2010/main" val="35770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subjection.</a:t>
            </a:r>
          </a:p>
          <a:p>
            <a:pPr marL="514350" indent="-514350">
              <a:buFont typeface="+mj-lt"/>
              <a:buAutoNum type="arabicPeriod" startAt="11"/>
            </a:pPr>
            <a:r>
              <a:rPr lang="en-US" dirty="0" smtClean="0"/>
              <a:t>But I suffer not a woman to teach, nor to usurp authority over the man,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quietly receive instruction with entire submissiveness. </a:t>
            </a:r>
          </a:p>
          <a:p>
            <a:pPr marL="514350" indent="-514350">
              <a:buFont typeface="+mj-lt"/>
              <a:buAutoNum type="arabicPeriod" startAt="11"/>
            </a:pPr>
            <a:r>
              <a:rPr lang="en-US" dirty="0" smtClean="0"/>
              <a:t>But I do not allow a woman to teach or exercise authority over a man, but to remain quiet.</a:t>
            </a:r>
          </a:p>
          <a:p>
            <a:endParaRPr lang="en-US" sz="800" dirty="0" smtClean="0"/>
          </a:p>
          <a:p>
            <a:pPr marL="0" indent="0" algn="r">
              <a:buNone/>
            </a:pPr>
            <a:r>
              <a:rPr lang="en-US" dirty="0" smtClean="0"/>
              <a:t>New American Standard</a:t>
            </a:r>
          </a:p>
          <a:p>
            <a:endParaRPr lang="en-US" dirty="0"/>
          </a:p>
        </p:txBody>
      </p:sp>
    </p:spTree>
    <p:extLst>
      <p:ext uri="{BB962C8B-B14F-4D97-AF65-F5344CB8AC3E}">
        <p14:creationId xmlns:p14="http://schemas.microsoft.com/office/powerpoint/2010/main" val="290698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subjection.</a:t>
            </a:r>
          </a:p>
          <a:p>
            <a:pPr marL="514350" indent="-514350">
              <a:buFont typeface="+mj-lt"/>
              <a:buAutoNum type="arabicPeriod" startAt="11"/>
            </a:pPr>
            <a:r>
              <a:rPr lang="en-US" dirty="0" smtClean="0"/>
              <a:t>But I suffer not a woman to teach, nor to usurp authority over the man,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quietly receive instruction with entire submissiveness. </a:t>
            </a:r>
          </a:p>
          <a:p>
            <a:pPr marL="514350" indent="-514350">
              <a:buFont typeface="+mj-lt"/>
              <a:buAutoNum type="arabicPeriod" startAt="11"/>
            </a:pPr>
            <a:r>
              <a:rPr lang="en-US" dirty="0" smtClean="0"/>
              <a:t>But I do not allow a woman to teach or exercise authority over a man, but to remain quiet.</a:t>
            </a:r>
          </a:p>
          <a:p>
            <a:endParaRPr lang="en-US" sz="800" dirty="0" smtClean="0"/>
          </a:p>
          <a:p>
            <a:pPr marL="0" indent="0" algn="r">
              <a:buNone/>
            </a:pPr>
            <a:r>
              <a:rPr lang="en-US" dirty="0" smtClean="0"/>
              <a:t>New American Standard</a:t>
            </a:r>
          </a:p>
          <a:p>
            <a:endParaRPr lang="en-US" dirty="0"/>
          </a:p>
        </p:txBody>
      </p:sp>
      <p:sp>
        <p:nvSpPr>
          <p:cNvPr id="3" name="Oval 2"/>
          <p:cNvSpPr/>
          <p:nvPr/>
        </p:nvSpPr>
        <p:spPr>
          <a:xfrm>
            <a:off x="1066800" y="1981200"/>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447800" y="4391891"/>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698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subjection.</a:t>
            </a:r>
          </a:p>
          <a:p>
            <a:pPr marL="514350" indent="-514350">
              <a:buFont typeface="+mj-lt"/>
              <a:buAutoNum type="arabicPeriod" startAt="11"/>
            </a:pPr>
            <a:r>
              <a:rPr lang="en-US" dirty="0" smtClean="0"/>
              <a:t>But I suffer not a woman to teach, nor to usurp authority over the man,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a:t>
            </a:r>
            <a:r>
              <a:rPr lang="en-US" i="1" dirty="0" smtClean="0">
                <a:solidFill>
                  <a:srgbClr val="FF0000"/>
                </a:solidFill>
              </a:rPr>
              <a:t>quietly receive instruction </a:t>
            </a:r>
            <a:r>
              <a:rPr lang="en-US" dirty="0" smtClean="0"/>
              <a:t>with entire submissiveness. </a:t>
            </a:r>
          </a:p>
          <a:p>
            <a:pPr marL="514350" indent="-514350">
              <a:buFont typeface="+mj-lt"/>
              <a:buAutoNum type="arabicPeriod" startAt="11"/>
            </a:pPr>
            <a:r>
              <a:rPr lang="en-US" dirty="0" smtClean="0"/>
              <a:t>But I do not allow a woman to teach or exercise authority over a man, but to </a:t>
            </a:r>
            <a:r>
              <a:rPr lang="en-US" i="1" dirty="0" smtClean="0">
                <a:solidFill>
                  <a:srgbClr val="FF0000"/>
                </a:solidFill>
              </a:rPr>
              <a:t>remain quiet</a:t>
            </a:r>
            <a:r>
              <a:rPr lang="en-US" dirty="0" smtClean="0"/>
              <a:t>.</a:t>
            </a:r>
          </a:p>
          <a:p>
            <a:endParaRPr lang="en-US" sz="800" dirty="0" smtClean="0"/>
          </a:p>
          <a:p>
            <a:pPr marL="0" indent="0" algn="r">
              <a:buNone/>
            </a:pPr>
            <a:r>
              <a:rPr lang="en-US" dirty="0" smtClean="0"/>
              <a:t>New American Standard</a:t>
            </a:r>
          </a:p>
          <a:p>
            <a:endParaRPr lang="en-US" dirty="0"/>
          </a:p>
        </p:txBody>
      </p:sp>
      <p:sp>
        <p:nvSpPr>
          <p:cNvPr id="3" name="Oval 2"/>
          <p:cNvSpPr/>
          <p:nvPr/>
        </p:nvSpPr>
        <p:spPr>
          <a:xfrm>
            <a:off x="1066800" y="1981200"/>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447800" y="4391891"/>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4305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subjection.</a:t>
            </a:r>
          </a:p>
          <a:p>
            <a:pPr marL="514350" indent="-514350">
              <a:buFont typeface="+mj-lt"/>
              <a:buAutoNum type="arabicPeriod" startAt="11"/>
            </a:pPr>
            <a:r>
              <a:rPr lang="en-US" dirty="0" smtClean="0"/>
              <a:t>But I suffer not a woman to teach, nor to usurp authority over the man,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a:t>
            </a:r>
            <a:r>
              <a:rPr lang="en-US" i="1" dirty="0" smtClean="0">
                <a:solidFill>
                  <a:srgbClr val="FF0000"/>
                </a:solidFill>
              </a:rPr>
              <a:t>quietly receive instruction </a:t>
            </a:r>
            <a:r>
              <a:rPr lang="en-US" dirty="0" smtClean="0"/>
              <a:t>with entire submissiveness. </a:t>
            </a:r>
          </a:p>
          <a:p>
            <a:pPr marL="514350" indent="-514350">
              <a:buFont typeface="+mj-lt"/>
              <a:buAutoNum type="arabicPeriod" startAt="11"/>
            </a:pPr>
            <a:r>
              <a:rPr lang="en-US" dirty="0" smtClean="0"/>
              <a:t>But I do not allow a woman to teach or exercise authority over a man, but to </a:t>
            </a:r>
            <a:r>
              <a:rPr lang="en-US" i="1" dirty="0" smtClean="0">
                <a:solidFill>
                  <a:srgbClr val="FF0000"/>
                </a:solidFill>
              </a:rPr>
              <a:t>remain quiet</a:t>
            </a:r>
            <a:r>
              <a:rPr lang="en-US" dirty="0" smtClean="0"/>
              <a:t>.</a:t>
            </a:r>
          </a:p>
          <a:p>
            <a:endParaRPr lang="en-US" sz="800" dirty="0" smtClean="0"/>
          </a:p>
          <a:p>
            <a:pPr marL="0" indent="0" algn="r">
              <a:buNone/>
            </a:pPr>
            <a:r>
              <a:rPr lang="en-US" dirty="0" smtClean="0"/>
              <a:t>New American Standard</a:t>
            </a:r>
          </a:p>
          <a:p>
            <a:endParaRPr lang="en-US" dirty="0"/>
          </a:p>
        </p:txBody>
      </p:sp>
      <p:sp>
        <p:nvSpPr>
          <p:cNvPr id="3" name="Oval 2"/>
          <p:cNvSpPr/>
          <p:nvPr/>
        </p:nvSpPr>
        <p:spPr>
          <a:xfrm>
            <a:off x="1066800" y="1981200"/>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447800" y="4391891"/>
            <a:ext cx="1447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609600" y="4876800"/>
            <a:ext cx="77724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066800" y="5257800"/>
            <a:ext cx="6781800" cy="954107"/>
          </a:xfrm>
          <a:prstGeom prst="rect">
            <a:avLst/>
          </a:prstGeom>
          <a:noFill/>
        </p:spPr>
        <p:txBody>
          <a:bodyPr wrap="square" rtlCol="0">
            <a:spAutoFit/>
          </a:bodyPr>
          <a:lstStyle/>
          <a:p>
            <a:r>
              <a:rPr lang="en-US" sz="2800" b="1" dirty="0" smtClean="0">
                <a:solidFill>
                  <a:schemeClr val="bg1"/>
                </a:solidFill>
              </a:rPr>
              <a:t>“silence” - </a:t>
            </a:r>
            <a:r>
              <a:rPr lang="en-US" sz="2800" b="1" i="1" dirty="0" smtClean="0">
                <a:solidFill>
                  <a:schemeClr val="bg1"/>
                </a:solidFill>
              </a:rPr>
              <a:t>HESUCHIA</a:t>
            </a:r>
            <a:r>
              <a:rPr lang="en-US" sz="2800" b="1" dirty="0" smtClean="0">
                <a:solidFill>
                  <a:schemeClr val="bg1"/>
                </a:solidFill>
              </a:rPr>
              <a:t> “stillness, tranquility, causing no disturbance to others.” </a:t>
            </a:r>
            <a:endParaRPr lang="en-US" sz="2800" b="1" dirty="0">
              <a:solidFill>
                <a:schemeClr val="bg1"/>
              </a:solidFill>
            </a:endParaRPr>
          </a:p>
        </p:txBody>
      </p:sp>
    </p:spTree>
    <p:extLst>
      <p:ext uri="{BB962C8B-B14F-4D97-AF65-F5344CB8AC3E}">
        <p14:creationId xmlns:p14="http://schemas.microsoft.com/office/powerpoint/2010/main" val="183294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2</a:t>
            </a:r>
            <a:endParaRPr lang="en-US" dirty="0"/>
          </a:p>
        </p:txBody>
      </p:sp>
      <p:sp>
        <p:nvSpPr>
          <p:cNvPr id="4" name="Content Placeholder 3"/>
          <p:cNvSpPr>
            <a:spLocks noGrp="1"/>
          </p:cNvSpPr>
          <p:nvPr>
            <p:ph sz="half" idx="1"/>
          </p:nvPr>
        </p:nvSpPr>
        <p:spPr>
          <a:xfrm>
            <a:off x="304800" y="1600200"/>
            <a:ext cx="4038600" cy="4525963"/>
          </a:xfrm>
        </p:spPr>
        <p:txBody>
          <a:bodyPr>
            <a:normAutofit lnSpcReduction="10000"/>
          </a:bodyPr>
          <a:lstStyle/>
          <a:p>
            <a:pPr marL="514350" indent="-514350">
              <a:buFont typeface="+mj-lt"/>
              <a:buAutoNum type="arabicPeriod" startAt="11"/>
            </a:pPr>
            <a:r>
              <a:rPr lang="en-US" dirty="0" smtClean="0"/>
              <a:t>Let the woman learn  in silence with all </a:t>
            </a:r>
            <a:r>
              <a:rPr lang="en-US" i="1" dirty="0" smtClean="0">
                <a:solidFill>
                  <a:srgbClr val="FF0000"/>
                </a:solidFill>
              </a:rPr>
              <a:t>subjection</a:t>
            </a:r>
            <a:r>
              <a:rPr lang="en-US" dirty="0" smtClean="0"/>
              <a:t>.</a:t>
            </a:r>
          </a:p>
          <a:p>
            <a:pPr marL="514350" indent="-514350">
              <a:buFont typeface="+mj-lt"/>
              <a:buAutoNum type="arabicPeriod" startAt="11"/>
            </a:pPr>
            <a:r>
              <a:rPr lang="en-US" dirty="0" smtClean="0"/>
              <a:t>But I suffer not a woman </a:t>
            </a:r>
            <a:r>
              <a:rPr lang="en-US" i="1" dirty="0" smtClean="0">
                <a:solidFill>
                  <a:srgbClr val="FF0000"/>
                </a:solidFill>
              </a:rPr>
              <a:t>to teach, nor to usurp authority over the man</a:t>
            </a:r>
            <a:r>
              <a:rPr lang="en-US" dirty="0" smtClean="0"/>
              <a:t>, but to be in silence.</a:t>
            </a:r>
          </a:p>
          <a:p>
            <a:pPr marL="0" indent="0" algn="r">
              <a:buNone/>
            </a:pPr>
            <a:endParaRPr lang="en-US" sz="800" dirty="0" smtClean="0"/>
          </a:p>
          <a:p>
            <a:pPr marL="0" indent="0" algn="r">
              <a:buNone/>
            </a:pPr>
            <a:r>
              <a:rPr lang="en-US" dirty="0" smtClean="0"/>
              <a:t>King James Version</a:t>
            </a:r>
          </a:p>
          <a:p>
            <a:endParaRPr lang="en-US" dirty="0"/>
          </a:p>
        </p:txBody>
      </p:sp>
      <p:sp>
        <p:nvSpPr>
          <p:cNvPr id="5" name="Content Placeholder 4"/>
          <p:cNvSpPr>
            <a:spLocks noGrp="1"/>
          </p:cNvSpPr>
          <p:nvPr>
            <p:ph sz="half" idx="2"/>
          </p:nvPr>
        </p:nvSpPr>
        <p:spPr>
          <a:xfrm>
            <a:off x="4800600" y="1600200"/>
            <a:ext cx="4038600" cy="4525963"/>
          </a:xfrm>
        </p:spPr>
        <p:txBody>
          <a:bodyPr>
            <a:normAutofit lnSpcReduction="10000"/>
          </a:bodyPr>
          <a:lstStyle/>
          <a:p>
            <a:pPr marL="514350" indent="-514350">
              <a:buFont typeface="+mj-lt"/>
              <a:buAutoNum type="arabicPeriod" startAt="11"/>
            </a:pPr>
            <a:r>
              <a:rPr lang="en-US" dirty="0" smtClean="0"/>
              <a:t>Let a woman quietly receive instruction with entire submissiveness. </a:t>
            </a:r>
          </a:p>
          <a:p>
            <a:pPr marL="514350" indent="-514350">
              <a:buFont typeface="+mj-lt"/>
              <a:buAutoNum type="arabicPeriod" startAt="11"/>
            </a:pPr>
            <a:r>
              <a:rPr lang="en-US" dirty="0" smtClean="0"/>
              <a:t>But I do not allow a woman to teach or exercise authority over a man, but to remain quiet.</a:t>
            </a:r>
          </a:p>
          <a:p>
            <a:endParaRPr lang="en-US" sz="800" dirty="0" smtClean="0"/>
          </a:p>
          <a:p>
            <a:pPr marL="0" indent="0" algn="r">
              <a:buNone/>
            </a:pPr>
            <a:r>
              <a:rPr lang="en-US" dirty="0" smtClean="0"/>
              <a:t>New American Standard</a:t>
            </a:r>
          </a:p>
          <a:p>
            <a:endParaRPr lang="en-US" dirty="0"/>
          </a:p>
        </p:txBody>
      </p:sp>
    </p:spTree>
    <p:extLst>
      <p:ext uri="{BB962C8B-B14F-4D97-AF65-F5344CB8AC3E}">
        <p14:creationId xmlns:p14="http://schemas.microsoft.com/office/powerpoint/2010/main" val="3811110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1506</Words>
  <Application>Microsoft Office PowerPoint</Application>
  <PresentationFormat>On-screen Show (4:3)</PresentationFormat>
  <Paragraphs>148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“Let the Women Keep Silent in the Churches”</vt:lpstr>
      <vt:lpstr>Important Subject</vt:lpstr>
      <vt:lpstr>1 Timothy 2</vt:lpstr>
      <vt:lpstr>1 Timothy 2</vt:lpstr>
      <vt:lpstr>1 Timothy 2</vt:lpstr>
      <vt:lpstr>1 Timothy 2</vt:lpstr>
      <vt:lpstr>1 Timothy 2</vt:lpstr>
      <vt:lpstr>1 Timothy 2</vt:lpstr>
      <vt:lpstr>1 Timothy 2</vt:lpstr>
      <vt:lpstr>1 Timothy 2</vt:lpstr>
      <vt:lpstr>1 Timothy 2</vt:lpstr>
      <vt:lpstr>1 Timothy 2</vt:lpstr>
      <vt:lpstr>1 Corinthians 14</vt:lpstr>
      <vt:lpstr>1 Corinthians 14</vt:lpstr>
      <vt:lpstr>1 Corinthians 14</vt:lpstr>
      <vt:lpstr>1 Corinthians 14</vt:lpstr>
      <vt:lpstr>1 Corinthians 14</vt:lpstr>
      <vt:lpstr>1 Corinthians 14</vt:lpstr>
      <vt:lpstr>Context: Proper Behavior in Worship Service of the Local Church</vt:lpstr>
      <vt:lpstr>Applications</vt:lpstr>
      <vt:lpstr>Applications</vt:lpstr>
      <vt:lpstr>Women Play A Very Important Role in the Lord’s Church</vt:lpstr>
      <vt:lpstr>Women Play A Very Important Role in the Lord’s Church</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 the Women Keep Silent in the Churches”</dc:title>
  <dc:creator>Heath</dc:creator>
  <cp:lastModifiedBy>Guest</cp:lastModifiedBy>
  <cp:revision>11</cp:revision>
  <dcterms:created xsi:type="dcterms:W3CDTF">2013-07-13T13:54:53Z</dcterms:created>
  <dcterms:modified xsi:type="dcterms:W3CDTF">2013-07-14T22:00:35Z</dcterms:modified>
</cp:coreProperties>
</file>