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2" r:id="rId7"/>
    <p:sldId id="263" r:id="rId8"/>
    <p:sldId id="275" r:id="rId9"/>
    <p:sldId id="276" r:id="rId10"/>
    <p:sldId id="274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2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52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DD4020-BA34-4DA6-BCB8-4DEFEA6DFCE3}" type="datetimeFigureOut">
              <a:rPr lang="en-US" smtClean="0"/>
              <a:t>7/7/2013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DA4D8D-1BDA-42CF-B5D6-833D4FBA60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0849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DD4020-BA34-4DA6-BCB8-4DEFEA6DFCE3}" type="datetimeFigureOut">
              <a:rPr lang="en-US" smtClean="0"/>
              <a:t>7/7/2013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DA4D8D-1BDA-42CF-B5D6-833D4FBA60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81877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DD4020-BA34-4DA6-BCB8-4DEFEA6DFCE3}" type="datetimeFigureOut">
              <a:rPr lang="en-US" smtClean="0"/>
              <a:t>7/7/2013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DA4D8D-1BDA-42CF-B5D6-833D4FBA60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21260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DD4020-BA34-4DA6-BCB8-4DEFEA6DFCE3}" type="datetimeFigureOut">
              <a:rPr lang="en-US" smtClean="0"/>
              <a:t>7/7/2013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DA4D8D-1BDA-42CF-B5D6-833D4FBA60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54294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DD4020-BA34-4DA6-BCB8-4DEFEA6DFCE3}" type="datetimeFigureOut">
              <a:rPr lang="en-US" smtClean="0"/>
              <a:t>7/7/2013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DA4D8D-1BDA-42CF-B5D6-833D4FBA60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21950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DD4020-BA34-4DA6-BCB8-4DEFEA6DFCE3}" type="datetimeFigureOut">
              <a:rPr lang="en-US" smtClean="0"/>
              <a:t>7/7/2013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DA4D8D-1BDA-42CF-B5D6-833D4FBA60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37104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DD4020-BA34-4DA6-BCB8-4DEFEA6DFCE3}" type="datetimeFigureOut">
              <a:rPr lang="en-US" smtClean="0"/>
              <a:t>7/7/2013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DA4D8D-1BDA-42CF-B5D6-833D4FBA60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2144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DD4020-BA34-4DA6-BCB8-4DEFEA6DFCE3}" type="datetimeFigureOut">
              <a:rPr lang="en-US" smtClean="0"/>
              <a:t>7/7/2013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DA4D8D-1BDA-42CF-B5D6-833D4FBA60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81879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DD4020-BA34-4DA6-BCB8-4DEFEA6DFCE3}" type="datetimeFigureOut">
              <a:rPr lang="en-US" smtClean="0"/>
              <a:t>7/7/2013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DA4D8D-1BDA-42CF-B5D6-833D4FBA60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68885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DD4020-BA34-4DA6-BCB8-4DEFEA6DFCE3}" type="datetimeFigureOut">
              <a:rPr lang="en-US" smtClean="0"/>
              <a:t>7/7/2013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DA4D8D-1BDA-42CF-B5D6-833D4FBA60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81236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DD4020-BA34-4DA6-BCB8-4DEFEA6DFCE3}" type="datetimeFigureOut">
              <a:rPr lang="en-US" smtClean="0"/>
              <a:t>7/7/2013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DA4D8D-1BDA-42CF-B5D6-833D4FBA60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07043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DD4020-BA34-4DA6-BCB8-4DEFEA6DFCE3}" type="datetimeFigureOut">
              <a:rPr lang="en-US" smtClean="0"/>
              <a:t>7/7/2013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DA4D8D-1BDA-42CF-B5D6-833D4FBA60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42056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http://eastendcoc.org/wp-content/uploads/2010/04/feature-layers-bible-clas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24200" y="1962150"/>
            <a:ext cx="5429250" cy="3143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470025"/>
          </a:xfrm>
        </p:spPr>
        <p:txBody>
          <a:bodyPr>
            <a:normAutofit/>
          </a:bodyPr>
          <a:lstStyle/>
          <a:p>
            <a:r>
              <a:rPr lang="en-US" sz="7200" b="1" dirty="0" smtClean="0">
                <a:solidFill>
                  <a:srgbClr val="00B050"/>
                </a:solidFill>
              </a:rPr>
              <a:t>Bible Classes</a:t>
            </a:r>
            <a:endParaRPr lang="en-US" sz="7200" b="1" dirty="0">
              <a:solidFill>
                <a:srgbClr val="00B050"/>
              </a:solidFill>
            </a:endParaRPr>
          </a:p>
        </p:txBody>
      </p:sp>
      <p:pic>
        <p:nvPicPr>
          <p:cNvPr id="1026" name="Picture 2" descr="http://www.northhillsbaptist.org/images/biblestud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8847" y="3962400"/>
            <a:ext cx="3509577" cy="2743200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34016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 dirty="0" smtClean="0"/>
              <a:t>General and Specific Authority</a:t>
            </a:r>
            <a:endParaRPr lang="en-US" b="1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Teach </a:t>
            </a:r>
            <a:r>
              <a:rPr lang="en-US" dirty="0" smtClean="0"/>
              <a:t>- 1 Tim. 4:11; Titus 2:3</a:t>
            </a:r>
          </a:p>
        </p:txBody>
      </p:sp>
    </p:spTree>
    <p:extLst>
      <p:ext uri="{BB962C8B-B14F-4D97-AF65-F5344CB8AC3E}">
        <p14:creationId xmlns:p14="http://schemas.microsoft.com/office/powerpoint/2010/main" val="1781055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 dirty="0" smtClean="0"/>
              <a:t>General and Specific Authority</a:t>
            </a:r>
            <a:endParaRPr lang="en-US" b="1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Teach </a:t>
            </a:r>
            <a:r>
              <a:rPr lang="en-US" dirty="0" smtClean="0"/>
              <a:t>- 1 Tim. 4:11; Titus 2:3</a:t>
            </a:r>
          </a:p>
          <a:p>
            <a:endParaRPr lang="en-US" sz="800" dirty="0"/>
          </a:p>
          <a:p>
            <a:r>
              <a:rPr lang="en-US" b="1" dirty="0" smtClean="0"/>
              <a:t>Specific</a:t>
            </a:r>
            <a:r>
              <a:rPr lang="en-US" dirty="0" smtClean="0"/>
              <a:t> </a:t>
            </a:r>
          </a:p>
          <a:p>
            <a:pPr lvl="1"/>
            <a:r>
              <a:rPr lang="en-US" i="1" dirty="0" smtClean="0"/>
              <a:t>Who is to teach? </a:t>
            </a:r>
            <a:r>
              <a:rPr lang="en-US" dirty="0" smtClean="0"/>
              <a:t>Men and women.</a:t>
            </a:r>
          </a:p>
          <a:p>
            <a:pPr lvl="1"/>
            <a:r>
              <a:rPr lang="en-US" i="1" dirty="0" smtClean="0"/>
              <a:t>What is to be taught? </a:t>
            </a:r>
            <a:r>
              <a:rPr lang="en-US" dirty="0" smtClean="0"/>
              <a:t>The Bible. </a:t>
            </a:r>
          </a:p>
        </p:txBody>
      </p:sp>
    </p:spTree>
    <p:extLst>
      <p:ext uri="{BB962C8B-B14F-4D97-AF65-F5344CB8AC3E}">
        <p14:creationId xmlns:p14="http://schemas.microsoft.com/office/powerpoint/2010/main" val="2035627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 dirty="0" smtClean="0"/>
              <a:t>General and Specific Authority</a:t>
            </a:r>
            <a:endParaRPr lang="en-US" b="1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53000"/>
          </a:xfrm>
        </p:spPr>
        <p:txBody>
          <a:bodyPr>
            <a:normAutofit lnSpcReduction="10000"/>
          </a:bodyPr>
          <a:lstStyle/>
          <a:p>
            <a:r>
              <a:rPr lang="en-US" b="1" dirty="0" smtClean="0"/>
              <a:t>Teach </a:t>
            </a:r>
            <a:r>
              <a:rPr lang="en-US" dirty="0" smtClean="0"/>
              <a:t>- 1 Tim. 4:11; Titus 2:3</a:t>
            </a:r>
          </a:p>
          <a:p>
            <a:endParaRPr lang="en-US" sz="800" dirty="0"/>
          </a:p>
          <a:p>
            <a:r>
              <a:rPr lang="en-US" b="1" dirty="0" smtClean="0"/>
              <a:t>General</a:t>
            </a:r>
            <a:endParaRPr lang="en-US" dirty="0" smtClean="0"/>
          </a:p>
          <a:p>
            <a:pPr lvl="1"/>
            <a:r>
              <a:rPr lang="en-US" i="1" dirty="0" smtClean="0"/>
              <a:t>What method of teaching?</a:t>
            </a:r>
          </a:p>
          <a:p>
            <a:pPr lvl="1"/>
            <a:r>
              <a:rPr lang="en-US" dirty="0" smtClean="0"/>
              <a:t>Sermon - Acts 20:7</a:t>
            </a:r>
          </a:p>
          <a:p>
            <a:pPr lvl="1"/>
            <a:r>
              <a:rPr lang="en-US" dirty="0" smtClean="0"/>
              <a:t>Debate - Acts 15:2, 19:9</a:t>
            </a:r>
          </a:p>
          <a:p>
            <a:pPr lvl="1"/>
            <a:r>
              <a:rPr lang="en-US" dirty="0" smtClean="0"/>
              <a:t>House to house - Acts 5:42, 20:20</a:t>
            </a:r>
          </a:p>
          <a:p>
            <a:pPr lvl="1"/>
            <a:r>
              <a:rPr lang="en-US" dirty="0" smtClean="0"/>
              <a:t>Written letter - Acts 15:20-29</a:t>
            </a:r>
          </a:p>
          <a:p>
            <a:pPr lvl="1"/>
            <a:r>
              <a:rPr lang="en-US" dirty="0" smtClean="0"/>
              <a:t>Correspondence course, newspaper, radio, tracts, TV, CD’s, website, social media, etc. </a:t>
            </a:r>
          </a:p>
          <a:p>
            <a:pPr lvl="1"/>
            <a:r>
              <a:rPr lang="en-US" dirty="0" smtClean="0"/>
              <a:t>Why not Bible Classes? </a:t>
            </a:r>
          </a:p>
        </p:txBody>
      </p:sp>
    </p:spTree>
    <p:extLst>
      <p:ext uri="{BB962C8B-B14F-4D97-AF65-F5344CB8AC3E}">
        <p14:creationId xmlns:p14="http://schemas.microsoft.com/office/powerpoint/2010/main" val="11217477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 dirty="0" smtClean="0"/>
              <a:t>General and Specific Authority</a:t>
            </a:r>
            <a:endParaRPr lang="en-US" b="1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53000"/>
          </a:xfrm>
        </p:spPr>
        <p:txBody>
          <a:bodyPr>
            <a:normAutofit/>
          </a:bodyPr>
          <a:lstStyle/>
          <a:p>
            <a:r>
              <a:rPr lang="en-US" b="1" dirty="0" smtClean="0"/>
              <a:t>Teach </a:t>
            </a:r>
            <a:r>
              <a:rPr lang="en-US" dirty="0" smtClean="0"/>
              <a:t>- 1 Tim. 4:11; Titus 2:3</a:t>
            </a:r>
          </a:p>
          <a:p>
            <a:endParaRPr lang="en-US" sz="800" dirty="0"/>
          </a:p>
          <a:p>
            <a:r>
              <a:rPr lang="en-US" b="1" dirty="0" smtClean="0"/>
              <a:t>General</a:t>
            </a:r>
            <a:endParaRPr lang="en-US" dirty="0" smtClean="0"/>
          </a:p>
          <a:p>
            <a:pPr lvl="1"/>
            <a:r>
              <a:rPr lang="en-US" i="1" dirty="0" smtClean="0"/>
              <a:t>What aids can we use to help us teach?</a:t>
            </a:r>
          </a:p>
          <a:p>
            <a:pPr lvl="1"/>
            <a:r>
              <a:rPr lang="en-US" dirty="0" smtClean="0"/>
              <a:t>Chalkboard</a:t>
            </a:r>
          </a:p>
          <a:p>
            <a:pPr lvl="1"/>
            <a:r>
              <a:rPr lang="en-US" dirty="0" smtClean="0"/>
              <a:t>Overhead Projectors</a:t>
            </a:r>
          </a:p>
          <a:p>
            <a:pPr lvl="1"/>
            <a:r>
              <a:rPr lang="en-US" dirty="0" smtClean="0"/>
              <a:t>Power Point</a:t>
            </a:r>
          </a:p>
          <a:p>
            <a:pPr lvl="1"/>
            <a:r>
              <a:rPr lang="en-US" dirty="0" smtClean="0"/>
              <a:t>Maps</a:t>
            </a:r>
          </a:p>
          <a:p>
            <a:pPr lvl="1"/>
            <a:r>
              <a:rPr lang="en-US" dirty="0" smtClean="0"/>
              <a:t>Workbooks </a:t>
            </a:r>
          </a:p>
          <a:p>
            <a:pPr lvl="1"/>
            <a:r>
              <a:rPr lang="en-US" dirty="0" smtClean="0"/>
              <a:t>Why not Bible Classes? </a:t>
            </a:r>
          </a:p>
        </p:txBody>
      </p:sp>
    </p:spTree>
    <p:extLst>
      <p:ext uri="{BB962C8B-B14F-4D97-AF65-F5344CB8AC3E}">
        <p14:creationId xmlns:p14="http://schemas.microsoft.com/office/powerpoint/2010/main" val="26499962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 dirty="0" smtClean="0"/>
              <a:t>General and Specific Authority</a:t>
            </a:r>
            <a:endParaRPr lang="en-US" b="1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53000"/>
          </a:xfrm>
        </p:spPr>
        <p:txBody>
          <a:bodyPr>
            <a:normAutofit/>
          </a:bodyPr>
          <a:lstStyle/>
          <a:p>
            <a:r>
              <a:rPr lang="en-US" b="1" dirty="0" smtClean="0"/>
              <a:t>Teach </a:t>
            </a:r>
            <a:r>
              <a:rPr lang="en-US" dirty="0" smtClean="0"/>
              <a:t>- 1 Tim. 4:11; Titus 2:3</a:t>
            </a:r>
          </a:p>
          <a:p>
            <a:endParaRPr lang="en-US" sz="800" dirty="0"/>
          </a:p>
          <a:p>
            <a:r>
              <a:rPr lang="en-US" b="1" dirty="0" smtClean="0"/>
              <a:t>General</a:t>
            </a:r>
            <a:endParaRPr lang="en-US" dirty="0" smtClean="0"/>
          </a:p>
          <a:p>
            <a:pPr lvl="1"/>
            <a:r>
              <a:rPr lang="en-US" i="1" dirty="0" smtClean="0"/>
              <a:t>What aids can we use to help us teach?</a:t>
            </a:r>
          </a:p>
          <a:p>
            <a:pPr lvl="1"/>
            <a:r>
              <a:rPr lang="en-US" dirty="0" smtClean="0"/>
              <a:t>Chalkboard</a:t>
            </a:r>
          </a:p>
          <a:p>
            <a:pPr lvl="1"/>
            <a:r>
              <a:rPr lang="en-US" dirty="0" smtClean="0"/>
              <a:t>Overhead Projectors</a:t>
            </a:r>
          </a:p>
          <a:p>
            <a:pPr lvl="1"/>
            <a:r>
              <a:rPr lang="en-US" dirty="0" smtClean="0"/>
              <a:t>Power Point</a:t>
            </a:r>
          </a:p>
          <a:p>
            <a:pPr lvl="1"/>
            <a:r>
              <a:rPr lang="en-US" dirty="0" smtClean="0"/>
              <a:t>Maps</a:t>
            </a:r>
          </a:p>
          <a:p>
            <a:pPr lvl="1"/>
            <a:r>
              <a:rPr lang="en-US" dirty="0" smtClean="0"/>
              <a:t>Workbooks </a:t>
            </a:r>
          </a:p>
          <a:p>
            <a:pPr lvl="1"/>
            <a:r>
              <a:rPr lang="en-US" dirty="0" smtClean="0"/>
              <a:t>Why not Bible Classes? 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3124200" y="2590800"/>
            <a:ext cx="5791200" cy="3505200"/>
          </a:xfrm>
          <a:prstGeom prst="round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3505200" y="2895600"/>
            <a:ext cx="518160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chemeClr val="bg1"/>
                </a:solidFill>
              </a:rPr>
              <a:t>The Bible Class arrangement is not commanded, but neither is it forbidden.              It is an expedient means of fulfilling the general command to teach. </a:t>
            </a:r>
            <a:endParaRPr lang="en-US" sz="3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14929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i="1" dirty="0" smtClean="0">
                <a:solidFill>
                  <a:schemeClr val="bg1"/>
                </a:solidFill>
              </a:rPr>
              <a:t>Objections To the Bible Class Arrangement</a:t>
            </a:r>
            <a:endParaRPr lang="en-US" sz="3600" b="1" i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b="1" dirty="0" smtClean="0">
                <a:solidFill>
                  <a:schemeClr val="bg1"/>
                </a:solidFill>
              </a:rPr>
              <a:t>There is no authority for the practice. </a:t>
            </a:r>
          </a:p>
          <a:p>
            <a:endParaRPr lang="en-US" sz="800" dirty="0" smtClean="0">
              <a:solidFill>
                <a:schemeClr val="bg1"/>
              </a:solidFill>
            </a:endParaRPr>
          </a:p>
          <a:p>
            <a:r>
              <a:rPr lang="en-US" dirty="0" smtClean="0">
                <a:solidFill>
                  <a:schemeClr val="bg1"/>
                </a:solidFill>
              </a:rPr>
              <a:t>Bible Classes are </a:t>
            </a:r>
            <a:r>
              <a:rPr lang="en-US" dirty="0">
                <a:solidFill>
                  <a:schemeClr val="bg1"/>
                </a:solidFill>
              </a:rPr>
              <a:t>authorized under the heading of General </a:t>
            </a:r>
            <a:r>
              <a:rPr lang="en-US" dirty="0" smtClean="0">
                <a:solidFill>
                  <a:schemeClr val="bg1"/>
                </a:solidFill>
              </a:rPr>
              <a:t>Authority</a:t>
            </a:r>
            <a:r>
              <a:rPr lang="en-US" dirty="0">
                <a:solidFill>
                  <a:schemeClr val="bg1"/>
                </a:solidFill>
              </a:rPr>
              <a:t>. 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They </a:t>
            </a:r>
            <a:r>
              <a:rPr lang="en-US" dirty="0">
                <a:solidFill>
                  <a:schemeClr val="bg1"/>
                </a:solidFill>
              </a:rPr>
              <a:t>are not specifically mentioned, but can be employed to carry out the general command to teach the Word of God</a:t>
            </a:r>
            <a:r>
              <a:rPr lang="en-US" dirty="0" smtClean="0">
                <a:solidFill>
                  <a:schemeClr val="bg1"/>
                </a:solidFill>
              </a:rPr>
              <a:t>. 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9206989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i="1" dirty="0" smtClean="0">
                <a:solidFill>
                  <a:schemeClr val="bg1"/>
                </a:solidFill>
              </a:rPr>
              <a:t>Objections To the Bible Class Arrangement</a:t>
            </a:r>
            <a:endParaRPr lang="en-US" sz="3600" b="1" i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76800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 startAt="2"/>
            </a:pPr>
            <a:r>
              <a:rPr lang="en-US" b="1" dirty="0" smtClean="0">
                <a:solidFill>
                  <a:schemeClr val="bg1"/>
                </a:solidFill>
              </a:rPr>
              <a:t>Bible Classes Divide Up the Body of Christ. </a:t>
            </a:r>
          </a:p>
          <a:p>
            <a:endParaRPr lang="en-US" sz="800" dirty="0" smtClean="0">
              <a:solidFill>
                <a:schemeClr val="bg1"/>
              </a:solidFill>
            </a:endParaRPr>
          </a:p>
          <a:p>
            <a:r>
              <a:rPr lang="en-US" dirty="0" smtClean="0">
                <a:solidFill>
                  <a:schemeClr val="bg1"/>
                </a:solidFill>
              </a:rPr>
              <a:t>1 Cor. 1:10-13 - </a:t>
            </a:r>
            <a:r>
              <a:rPr lang="en-US" dirty="0">
                <a:solidFill>
                  <a:schemeClr val="bg1"/>
                </a:solidFill>
              </a:rPr>
              <a:t>condemns the practice of dividing up the local church along doctrinal lines. This is not the same </a:t>
            </a:r>
            <a:r>
              <a:rPr lang="en-US" dirty="0" smtClean="0">
                <a:solidFill>
                  <a:schemeClr val="bg1"/>
                </a:solidFill>
              </a:rPr>
              <a:t>as </a:t>
            </a:r>
            <a:r>
              <a:rPr lang="en-US" dirty="0">
                <a:solidFill>
                  <a:schemeClr val="bg1"/>
                </a:solidFill>
              </a:rPr>
              <a:t>dividing the members and their children into smaller groups for a period of Biblical </a:t>
            </a:r>
            <a:r>
              <a:rPr lang="en-US" dirty="0" smtClean="0">
                <a:solidFill>
                  <a:schemeClr val="bg1"/>
                </a:solidFill>
              </a:rPr>
              <a:t>instruction.</a:t>
            </a:r>
            <a:endParaRPr lang="en-US" dirty="0">
              <a:solidFill>
                <a:schemeClr val="bg1"/>
              </a:solidFill>
            </a:endParaRPr>
          </a:p>
          <a:p>
            <a:r>
              <a:rPr lang="en-US" dirty="0" smtClean="0">
                <a:solidFill>
                  <a:schemeClr val="bg1"/>
                </a:solidFill>
              </a:rPr>
              <a:t>Children learn at a different level than adults. Elders can employ the Bible Class as a means of effectively teaching all ages. 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043603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i="1" dirty="0" smtClean="0">
                <a:solidFill>
                  <a:schemeClr val="bg1"/>
                </a:solidFill>
              </a:rPr>
              <a:t>Objections To the Bible Class Arrangement</a:t>
            </a:r>
            <a:endParaRPr lang="en-US" sz="3600" b="1" i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 startAt="3"/>
            </a:pPr>
            <a:r>
              <a:rPr lang="en-US" b="1" dirty="0" smtClean="0">
                <a:solidFill>
                  <a:schemeClr val="bg1"/>
                </a:solidFill>
              </a:rPr>
              <a:t>Use of printed literature. </a:t>
            </a:r>
          </a:p>
          <a:p>
            <a:endParaRPr lang="en-US" sz="800" dirty="0" smtClean="0">
              <a:solidFill>
                <a:schemeClr val="bg1"/>
              </a:solidFill>
            </a:endParaRPr>
          </a:p>
          <a:p>
            <a:r>
              <a:rPr lang="en-US" dirty="0" smtClean="0">
                <a:solidFill>
                  <a:schemeClr val="bg1"/>
                </a:solidFill>
              </a:rPr>
              <a:t>Dates back to opposition against the “Sunday School” arrangement. </a:t>
            </a:r>
            <a:endParaRPr lang="en-US" dirty="0">
              <a:solidFill>
                <a:schemeClr val="bg1"/>
              </a:solidFill>
            </a:endParaRPr>
          </a:p>
          <a:p>
            <a:r>
              <a:rPr lang="en-US" dirty="0" smtClean="0">
                <a:solidFill>
                  <a:schemeClr val="bg1"/>
                </a:solidFill>
              </a:rPr>
              <a:t>There is no central organization for the Lord’s church. 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Printed material is an aid in teaching the Bible. It is neither commanded nor condemned.  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043603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i="1" dirty="0" smtClean="0">
                <a:solidFill>
                  <a:schemeClr val="bg1"/>
                </a:solidFill>
              </a:rPr>
              <a:t>Objections To the Bible Class Arrangement</a:t>
            </a:r>
            <a:endParaRPr lang="en-US" sz="3600" b="1" i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 startAt="4"/>
            </a:pPr>
            <a:r>
              <a:rPr lang="en-US" b="1" dirty="0" smtClean="0">
                <a:solidFill>
                  <a:schemeClr val="bg1"/>
                </a:solidFill>
              </a:rPr>
              <a:t>Women teachers. </a:t>
            </a:r>
          </a:p>
          <a:p>
            <a:endParaRPr lang="en-US" sz="800" dirty="0" smtClean="0">
              <a:solidFill>
                <a:schemeClr val="bg1"/>
              </a:solidFill>
            </a:endParaRPr>
          </a:p>
          <a:p>
            <a:r>
              <a:rPr lang="en-US" dirty="0" smtClean="0">
                <a:solidFill>
                  <a:schemeClr val="bg1"/>
                </a:solidFill>
              </a:rPr>
              <a:t>1 Timothy 2:11-12 - no woman is permitted to teach or usurp authority over a man.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A woman is not usurping authority over a man if she is teaching a class full of women and children. 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043603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 dirty="0" smtClean="0"/>
              <a:t>Bible Classes Are Authorized</a:t>
            </a:r>
            <a:endParaRPr lang="en-US" b="1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5105400"/>
          </a:xfrm>
        </p:spPr>
        <p:txBody>
          <a:bodyPr>
            <a:normAutofit fontScale="92500" lnSpcReduction="20000"/>
          </a:bodyPr>
          <a:lstStyle/>
          <a:p>
            <a:pPr lvl="0"/>
            <a:r>
              <a:rPr lang="en-US" dirty="0"/>
              <a:t>The church is commanded to teach. </a:t>
            </a:r>
          </a:p>
          <a:p>
            <a:pPr lvl="0"/>
            <a:r>
              <a:rPr lang="en-US" dirty="0"/>
              <a:t>Effective teaching involves </a:t>
            </a:r>
            <a:r>
              <a:rPr lang="en-US" dirty="0" smtClean="0"/>
              <a:t>using different </a:t>
            </a:r>
            <a:r>
              <a:rPr lang="en-US" dirty="0"/>
              <a:t>methods.</a:t>
            </a:r>
          </a:p>
          <a:p>
            <a:pPr lvl="0"/>
            <a:r>
              <a:rPr lang="en-US" dirty="0"/>
              <a:t>Since the Bible does not specify the method that the church is to use, we are free to use any method that does not violate Scripture. </a:t>
            </a:r>
          </a:p>
          <a:p>
            <a:pPr lvl="0"/>
            <a:r>
              <a:rPr lang="en-US" dirty="0"/>
              <a:t>It is not a sin to separate the church into smaller groups for a period of Bible study.</a:t>
            </a:r>
          </a:p>
          <a:p>
            <a:pPr lvl="0"/>
            <a:r>
              <a:rPr lang="en-US" dirty="0"/>
              <a:t>It is not a sin to purchase and use printed literature.</a:t>
            </a:r>
          </a:p>
          <a:p>
            <a:pPr lvl="0"/>
            <a:r>
              <a:rPr lang="en-US" dirty="0"/>
              <a:t>It is not a sin for women to teach classes that do not contain men.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74427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31837"/>
            <a:ext cx="8229600" cy="5592763"/>
          </a:xfrm>
        </p:spPr>
        <p:txBody>
          <a:bodyPr/>
          <a:lstStyle/>
          <a:p>
            <a:r>
              <a:rPr lang="en-US" dirty="0" smtClean="0"/>
              <a:t>“Bible Classes” are not mentioned in the Bible. </a:t>
            </a:r>
          </a:p>
          <a:p>
            <a:endParaRPr lang="en-US" sz="800" dirty="0" smtClean="0"/>
          </a:p>
          <a:p>
            <a:r>
              <a:rPr lang="en-US" dirty="0" smtClean="0"/>
              <a:t>What right do we have to divide ourselves into separate classes for periods of Bible instruction? </a:t>
            </a:r>
          </a:p>
          <a:p>
            <a:endParaRPr lang="en-US" sz="800" dirty="0" smtClean="0"/>
          </a:p>
          <a:p>
            <a:r>
              <a:rPr lang="en-US" dirty="0" smtClean="0"/>
              <a:t>This question has divided brethren.</a:t>
            </a:r>
          </a:p>
          <a:p>
            <a:endParaRPr lang="en-US" sz="800" dirty="0" smtClean="0"/>
          </a:p>
          <a:p>
            <a:r>
              <a:rPr lang="en-US" dirty="0" smtClean="0"/>
              <a:t>We should always be ready with an answer    (1 Peter 3:15).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48931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 dirty="0" smtClean="0"/>
              <a:t>The Church Has Teachers</a:t>
            </a:r>
            <a:endParaRPr lang="en-US" b="1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382000" cy="4724400"/>
          </a:xfrm>
        </p:spPr>
        <p:txBody>
          <a:bodyPr>
            <a:normAutofit/>
          </a:bodyPr>
          <a:lstStyle/>
          <a:p>
            <a:r>
              <a:rPr lang="en-US" b="1" dirty="0" smtClean="0"/>
              <a:t>Evangelists have been commanded to preach </a:t>
            </a:r>
            <a:r>
              <a:rPr lang="en-US" dirty="0" smtClean="0"/>
              <a:t>- </a:t>
            </a:r>
            <a:r>
              <a:rPr lang="en-US" dirty="0" smtClean="0">
                <a:solidFill>
                  <a:srgbClr val="FF0000"/>
                </a:solidFill>
              </a:rPr>
              <a:t>2 Tim. 4:2</a:t>
            </a:r>
          </a:p>
          <a:p>
            <a:r>
              <a:rPr lang="en-US" b="1" dirty="0" smtClean="0"/>
              <a:t>They have also been commanded to teach </a:t>
            </a:r>
            <a:r>
              <a:rPr lang="en-US" dirty="0" smtClean="0"/>
              <a:t>-    </a:t>
            </a:r>
            <a:r>
              <a:rPr lang="en-US" dirty="0" smtClean="0">
                <a:solidFill>
                  <a:srgbClr val="FF0000"/>
                </a:solidFill>
              </a:rPr>
              <a:t>1 Tim. 4:11, 6:2; 2 Tim. 2:24</a:t>
            </a:r>
          </a:p>
          <a:p>
            <a:r>
              <a:rPr lang="en-US" b="1" dirty="0" smtClean="0"/>
              <a:t>Men are to be taught to teach </a:t>
            </a:r>
            <a:r>
              <a:rPr lang="en-US" dirty="0" smtClean="0"/>
              <a:t>- </a:t>
            </a:r>
            <a:r>
              <a:rPr lang="en-US" dirty="0" smtClean="0">
                <a:solidFill>
                  <a:srgbClr val="FF0000"/>
                </a:solidFill>
              </a:rPr>
              <a:t>2 Tim. 2:2</a:t>
            </a:r>
            <a:endParaRPr lang="en-US" dirty="0" smtClean="0"/>
          </a:p>
          <a:p>
            <a:r>
              <a:rPr lang="en-US" b="1" dirty="0" smtClean="0"/>
              <a:t>Women are to be teachers </a:t>
            </a:r>
            <a:r>
              <a:rPr lang="en-US" dirty="0" smtClean="0"/>
              <a:t>- </a:t>
            </a:r>
            <a:r>
              <a:rPr lang="en-US" dirty="0" smtClean="0">
                <a:solidFill>
                  <a:srgbClr val="FF0000"/>
                </a:solidFill>
              </a:rPr>
              <a:t>Titus 2:3</a:t>
            </a:r>
          </a:p>
          <a:p>
            <a:r>
              <a:rPr lang="en-US" b="1" dirty="0" smtClean="0"/>
              <a:t>The Lord has equipped the local church with teachers </a:t>
            </a:r>
            <a:r>
              <a:rPr lang="en-US" dirty="0" smtClean="0"/>
              <a:t>- </a:t>
            </a:r>
            <a:r>
              <a:rPr lang="en-US" dirty="0" smtClean="0">
                <a:solidFill>
                  <a:srgbClr val="FF0000"/>
                </a:solidFill>
              </a:rPr>
              <a:t>Eph. 4:11-12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30976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 dirty="0" smtClean="0"/>
              <a:t>The Church Has Teachers</a:t>
            </a:r>
            <a:endParaRPr lang="en-US" b="1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382000" cy="4724400"/>
          </a:xfrm>
        </p:spPr>
        <p:txBody>
          <a:bodyPr>
            <a:normAutofit/>
          </a:bodyPr>
          <a:lstStyle/>
          <a:p>
            <a:r>
              <a:rPr lang="en-US" b="1" dirty="0" smtClean="0"/>
              <a:t>Evangelists have been commanded to preach </a:t>
            </a:r>
            <a:r>
              <a:rPr lang="en-US" dirty="0" smtClean="0"/>
              <a:t>- </a:t>
            </a:r>
            <a:r>
              <a:rPr lang="en-US" dirty="0" smtClean="0">
                <a:solidFill>
                  <a:srgbClr val="FF0000"/>
                </a:solidFill>
              </a:rPr>
              <a:t>2 Tim. 4:2</a:t>
            </a:r>
          </a:p>
          <a:p>
            <a:r>
              <a:rPr lang="en-US" b="1" dirty="0" smtClean="0"/>
              <a:t>They have also been commanded to teach </a:t>
            </a:r>
            <a:r>
              <a:rPr lang="en-US" dirty="0" smtClean="0"/>
              <a:t>-    </a:t>
            </a:r>
            <a:r>
              <a:rPr lang="en-US" dirty="0" smtClean="0">
                <a:solidFill>
                  <a:srgbClr val="FF0000"/>
                </a:solidFill>
              </a:rPr>
              <a:t>1 Tim. 4:11, 6:2; 2 Tim. 2:24</a:t>
            </a:r>
          </a:p>
          <a:p>
            <a:r>
              <a:rPr lang="en-US" b="1" dirty="0" smtClean="0"/>
              <a:t>Men are to be taught to teach </a:t>
            </a:r>
            <a:r>
              <a:rPr lang="en-US" dirty="0" smtClean="0"/>
              <a:t>- </a:t>
            </a:r>
            <a:r>
              <a:rPr lang="en-US" dirty="0" smtClean="0">
                <a:solidFill>
                  <a:srgbClr val="FF0000"/>
                </a:solidFill>
              </a:rPr>
              <a:t>2 Tim. 2:2</a:t>
            </a:r>
            <a:endParaRPr lang="en-US" dirty="0" smtClean="0"/>
          </a:p>
          <a:p>
            <a:r>
              <a:rPr lang="en-US" b="1" dirty="0" smtClean="0"/>
              <a:t>Women are to be teachers </a:t>
            </a:r>
            <a:r>
              <a:rPr lang="en-US" dirty="0" smtClean="0"/>
              <a:t>- </a:t>
            </a:r>
            <a:r>
              <a:rPr lang="en-US" dirty="0" smtClean="0">
                <a:solidFill>
                  <a:srgbClr val="FF0000"/>
                </a:solidFill>
              </a:rPr>
              <a:t>Titus 2:3</a:t>
            </a:r>
          </a:p>
          <a:p>
            <a:r>
              <a:rPr lang="en-US" b="1" dirty="0" smtClean="0"/>
              <a:t>The Lord has equipped the local church with teachers </a:t>
            </a:r>
            <a:r>
              <a:rPr lang="en-US" dirty="0" smtClean="0"/>
              <a:t>- </a:t>
            </a:r>
            <a:r>
              <a:rPr lang="en-US" dirty="0" smtClean="0">
                <a:solidFill>
                  <a:srgbClr val="FF0000"/>
                </a:solidFill>
              </a:rPr>
              <a:t>Eph. 4:11-12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1219200" y="2209800"/>
            <a:ext cx="6553200" cy="2438400"/>
          </a:xfrm>
          <a:prstGeom prst="round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1524000" y="2429470"/>
            <a:ext cx="601980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chemeClr val="bg1"/>
                </a:solidFill>
              </a:rPr>
              <a:t>Does it not follow that the local church is to provide opportunities for these individuals to do the work of teaching? </a:t>
            </a:r>
            <a:endParaRPr lang="en-US" sz="3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807362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i="1" dirty="0" smtClean="0"/>
              <a:t>Are Bible Classes Authorized?</a:t>
            </a:r>
            <a:endParaRPr lang="en-US" b="1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4724400" cy="487680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Some hold extreme positions with regard to the authority of Scripture.</a:t>
            </a:r>
          </a:p>
          <a:p>
            <a:r>
              <a:rPr lang="en-US" dirty="0" smtClean="0"/>
              <a:t>Some contend that all things are allowed except that which is specifically forbidden.</a:t>
            </a:r>
          </a:p>
          <a:p>
            <a:r>
              <a:rPr lang="en-US" dirty="0" smtClean="0"/>
              <a:t>Others contend that all things are forbidden except that which is specifically mentioned. </a:t>
            </a:r>
            <a:endParaRPr lang="en-US" dirty="0"/>
          </a:p>
        </p:txBody>
      </p:sp>
      <p:pic>
        <p:nvPicPr>
          <p:cNvPr id="2050" name="Picture 2" descr="http://solongfreedom.files.wordpress.com/2012/09/pendulum-swinging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5476875" y="1676400"/>
            <a:ext cx="3209925" cy="4819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30844046"/>
      </p:ext>
    </p:extLst>
  </p:cSld>
  <p:clrMapOvr>
    <a:masterClrMapping/>
  </p:clrMapOvr>
  <p:transition spd="slow">
    <p:push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 dirty="0" smtClean="0"/>
              <a:t>General and Specific Authority</a:t>
            </a:r>
            <a:endParaRPr lang="en-US" b="1" i="1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85935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 dirty="0" smtClean="0"/>
              <a:t>General and Specific Authority</a:t>
            </a:r>
            <a:endParaRPr lang="en-US" b="1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Great</a:t>
            </a:r>
            <a:r>
              <a:rPr lang="en-US" dirty="0" smtClean="0"/>
              <a:t> </a:t>
            </a:r>
            <a:r>
              <a:rPr lang="en-US" b="1" dirty="0" smtClean="0"/>
              <a:t>Commission</a:t>
            </a:r>
            <a:r>
              <a:rPr lang="en-US" dirty="0" smtClean="0"/>
              <a:t> - Matt. 28:19-20,          					 Mark 16:15-16</a:t>
            </a:r>
          </a:p>
        </p:txBody>
      </p:sp>
    </p:spTree>
    <p:extLst>
      <p:ext uri="{BB962C8B-B14F-4D97-AF65-F5344CB8AC3E}">
        <p14:creationId xmlns:p14="http://schemas.microsoft.com/office/powerpoint/2010/main" val="2035627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 dirty="0" smtClean="0"/>
              <a:t>General and Specific Authority</a:t>
            </a:r>
            <a:endParaRPr lang="en-US" b="1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Great</a:t>
            </a:r>
            <a:r>
              <a:rPr lang="en-US" dirty="0" smtClean="0"/>
              <a:t> </a:t>
            </a:r>
            <a:r>
              <a:rPr lang="en-US" b="1" dirty="0" smtClean="0"/>
              <a:t>Commission</a:t>
            </a:r>
            <a:r>
              <a:rPr lang="en-US" dirty="0" smtClean="0"/>
              <a:t> - Matt. 28:19-20,          					 Mark 16:15-16</a:t>
            </a:r>
          </a:p>
          <a:p>
            <a:endParaRPr lang="en-US" sz="800" dirty="0"/>
          </a:p>
          <a:p>
            <a:r>
              <a:rPr lang="en-US" b="1" dirty="0" smtClean="0"/>
              <a:t>Specific</a:t>
            </a:r>
            <a:r>
              <a:rPr lang="en-US" dirty="0" smtClean="0"/>
              <a:t>  </a:t>
            </a:r>
          </a:p>
          <a:p>
            <a:pPr lvl="1"/>
            <a:r>
              <a:rPr lang="en-US" i="1" dirty="0" smtClean="0"/>
              <a:t>What are we to preach? </a:t>
            </a:r>
            <a:r>
              <a:rPr lang="en-US" dirty="0" smtClean="0"/>
              <a:t>“The gospel.” </a:t>
            </a:r>
          </a:p>
          <a:p>
            <a:pPr lvl="1"/>
            <a:r>
              <a:rPr lang="en-US" i="1" dirty="0" smtClean="0"/>
              <a:t>What are we to do? </a:t>
            </a:r>
            <a:r>
              <a:rPr lang="en-US" dirty="0" smtClean="0"/>
              <a:t>“Make disciples.”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89152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 dirty="0" smtClean="0"/>
              <a:t>General and Specific Authority</a:t>
            </a:r>
            <a:endParaRPr lang="en-US" b="1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Great</a:t>
            </a:r>
            <a:r>
              <a:rPr lang="en-US" dirty="0" smtClean="0"/>
              <a:t> </a:t>
            </a:r>
            <a:r>
              <a:rPr lang="en-US" b="1" dirty="0" smtClean="0"/>
              <a:t>Commission</a:t>
            </a:r>
            <a:r>
              <a:rPr lang="en-US" dirty="0" smtClean="0"/>
              <a:t> - Matt. 28:19-20,          					 Mark 16:15-16</a:t>
            </a:r>
          </a:p>
          <a:p>
            <a:endParaRPr lang="en-US" sz="800" dirty="0"/>
          </a:p>
          <a:p>
            <a:r>
              <a:rPr lang="en-US" b="1" dirty="0" smtClean="0"/>
              <a:t>General</a:t>
            </a:r>
          </a:p>
          <a:p>
            <a:pPr lvl="1"/>
            <a:r>
              <a:rPr lang="en-US" i="1" dirty="0" smtClean="0"/>
              <a:t>How are we to “go”?</a:t>
            </a:r>
            <a:r>
              <a:rPr lang="en-US" dirty="0" smtClean="0"/>
              <a:t> Walk, ride horse, boat, car, bus, plane, video conference (“Skype”), etc.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89152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127</TotalTime>
  <Words>815</Words>
  <Application>Microsoft Office PowerPoint</Application>
  <PresentationFormat>On-screen Show (4:3)</PresentationFormat>
  <Paragraphs>109</Paragraphs>
  <Slides>19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Office Theme</vt:lpstr>
      <vt:lpstr>Bible Classes</vt:lpstr>
      <vt:lpstr>PowerPoint Presentation</vt:lpstr>
      <vt:lpstr>The Church Has Teachers</vt:lpstr>
      <vt:lpstr>The Church Has Teachers</vt:lpstr>
      <vt:lpstr>Are Bible Classes Authorized?</vt:lpstr>
      <vt:lpstr>General and Specific Authority</vt:lpstr>
      <vt:lpstr>General and Specific Authority</vt:lpstr>
      <vt:lpstr>General and Specific Authority</vt:lpstr>
      <vt:lpstr>General and Specific Authority</vt:lpstr>
      <vt:lpstr>General and Specific Authority</vt:lpstr>
      <vt:lpstr>General and Specific Authority</vt:lpstr>
      <vt:lpstr>General and Specific Authority</vt:lpstr>
      <vt:lpstr>General and Specific Authority</vt:lpstr>
      <vt:lpstr>General and Specific Authority</vt:lpstr>
      <vt:lpstr>Objections To the Bible Class Arrangement</vt:lpstr>
      <vt:lpstr>Objections To the Bible Class Arrangement</vt:lpstr>
      <vt:lpstr>Objections To the Bible Class Arrangement</vt:lpstr>
      <vt:lpstr>Objections To the Bible Class Arrangement</vt:lpstr>
      <vt:lpstr>Bible Classes Are Authorized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Bible Classes</dc:title>
  <dc:creator>Heath</dc:creator>
  <cp:lastModifiedBy>Guest</cp:lastModifiedBy>
  <cp:revision>14</cp:revision>
  <dcterms:created xsi:type="dcterms:W3CDTF">2013-07-06T21:07:42Z</dcterms:created>
  <dcterms:modified xsi:type="dcterms:W3CDTF">2013-07-07T21:25:59Z</dcterms:modified>
</cp:coreProperties>
</file>