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64" r:id="rId3"/>
    <p:sldId id="257" r:id="rId4"/>
    <p:sldId id="266" r:id="rId5"/>
    <p:sldId id="260" r:id="rId6"/>
    <p:sldId id="261" r:id="rId7"/>
    <p:sldId id="262" r:id="rId8"/>
  </p:sldIdLst>
  <p:sldSz cx="9144000" cy="6858000" type="screen4x3"/>
  <p:notesSz cx="6858000" cy="9144000"/>
  <p:embeddedFontLst>
    <p:embeddedFont>
      <p:font typeface="Calibri" pitchFamily="34" charset="0"/>
      <p:regular r:id="rId9"/>
      <p:bold r:id="rId10"/>
      <p:italic r:id="rId11"/>
      <p:boldItalic r:id="rId12"/>
    </p:embeddedFont>
    <p:embeddedFont>
      <p:font typeface="Monotype Corsiva" pitchFamily="66" charset="0"/>
      <p: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5.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79054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20918226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250625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solidFill>
                  <a:prstClr val="black">
                    <a:tint val="75000"/>
                  </a:prstClr>
                </a:solidFill>
              </a:rPr>
              <a:pPr/>
              <a:t>5/10/2013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698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solidFill>
                  <a:prstClr val="black">
                    <a:tint val="75000"/>
                  </a:prstClr>
                </a:solidFill>
              </a:rPr>
              <a:pPr/>
              <a:t>5/10/2013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984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405A5-B21A-496B-977B-39865B5F3BEF}" type="datetimeFigureOut">
              <a:rPr lang="en-US" smtClean="0">
                <a:solidFill>
                  <a:prstClr val="black">
                    <a:tint val="75000"/>
                  </a:prstClr>
                </a:solidFill>
              </a:rPr>
              <a:pPr/>
              <a:t>5/10/2013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1008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F405A5-B21A-496B-977B-39865B5F3BEF}" type="datetimeFigureOut">
              <a:rPr lang="en-US" smtClean="0">
                <a:solidFill>
                  <a:prstClr val="black">
                    <a:tint val="75000"/>
                  </a:prstClr>
                </a:solidFill>
              </a:rPr>
              <a:pPr/>
              <a:t>5/10/2013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600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F405A5-B21A-496B-977B-39865B5F3BEF}" type="datetimeFigureOut">
              <a:rPr lang="en-US" smtClean="0">
                <a:solidFill>
                  <a:prstClr val="black">
                    <a:tint val="75000"/>
                  </a:prstClr>
                </a:solidFill>
              </a:rPr>
              <a:pPr/>
              <a:t>5/10/2013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274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F405A5-B21A-496B-977B-39865B5F3BEF}" type="datetimeFigureOut">
              <a:rPr lang="en-US" smtClean="0">
                <a:solidFill>
                  <a:prstClr val="black">
                    <a:tint val="75000"/>
                  </a:prstClr>
                </a:solidFill>
              </a:rPr>
              <a:pPr/>
              <a:t>5/10/2013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295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405A5-B21A-496B-977B-39865B5F3BEF}" type="datetimeFigureOut">
              <a:rPr lang="en-US" smtClean="0">
                <a:solidFill>
                  <a:prstClr val="black">
                    <a:tint val="75000"/>
                  </a:prstClr>
                </a:solidFill>
              </a:rPr>
              <a:pPr/>
              <a:t>5/10/2013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3599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405A5-B21A-496B-977B-39865B5F3BEF}" type="datetimeFigureOut">
              <a:rPr lang="en-US" smtClean="0">
                <a:solidFill>
                  <a:prstClr val="black">
                    <a:tint val="75000"/>
                  </a:prstClr>
                </a:solidFill>
              </a:rPr>
              <a:pPr/>
              <a:t>5/10/2013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640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3266857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405A5-B21A-496B-977B-39865B5F3BEF}" type="datetimeFigureOut">
              <a:rPr lang="en-US" smtClean="0">
                <a:solidFill>
                  <a:prstClr val="black">
                    <a:tint val="75000"/>
                  </a:prstClr>
                </a:solidFill>
              </a:rPr>
              <a:pPr/>
              <a:t>5/10/2013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101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solidFill>
                  <a:prstClr val="black">
                    <a:tint val="75000"/>
                  </a:prstClr>
                </a:solidFill>
              </a:rPr>
              <a:pPr/>
              <a:t>5/10/2013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413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solidFill>
                  <a:prstClr val="black">
                    <a:tint val="75000"/>
                  </a:prstClr>
                </a:solidFill>
              </a:rPr>
              <a:pPr/>
              <a:t>5/10/2013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729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405A5-B21A-496B-977B-39865B5F3BEF}"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3690335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F405A5-B21A-496B-977B-39865B5F3BEF}" type="datetimeFigureOut">
              <a:rPr lang="en-US" smtClean="0"/>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2976951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F405A5-B21A-496B-977B-39865B5F3BEF}" type="datetimeFigureOut">
              <a:rPr lang="en-US" smtClean="0"/>
              <a:t>5/10/2013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36058292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F405A5-B21A-496B-977B-39865B5F3BEF}" type="datetimeFigureOut">
              <a:rPr lang="en-US" smtClean="0"/>
              <a:t>5/10/2013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281426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405A5-B21A-496B-977B-39865B5F3BEF}" type="datetimeFigureOut">
              <a:rPr lang="en-US" smtClean="0"/>
              <a:t>5/10/2013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3395107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405A5-B21A-496B-977B-39865B5F3BEF}" type="datetimeFigureOut">
              <a:rPr lang="en-US" smtClean="0"/>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3107315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405A5-B21A-496B-977B-39865B5F3BEF}" type="datetimeFigureOut">
              <a:rPr lang="en-US" smtClean="0"/>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1045538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405A5-B21A-496B-977B-39865B5F3BEF}" type="datetimeFigureOut">
              <a:rPr lang="en-US" smtClean="0"/>
              <a:t>5/10/2013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02661-1EBC-4AE8-9E3D-8681D639B9E2}" type="slidenum">
              <a:rPr lang="en-US" smtClean="0"/>
              <a:t>‹#›</a:t>
            </a:fld>
            <a:endParaRPr lang="en-US"/>
          </a:p>
        </p:txBody>
      </p:sp>
    </p:spTree>
    <p:extLst>
      <p:ext uri="{BB962C8B-B14F-4D97-AF65-F5344CB8AC3E}">
        <p14:creationId xmlns:p14="http://schemas.microsoft.com/office/powerpoint/2010/main" val="1455745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405A5-B21A-496B-977B-39865B5F3BEF}" type="datetimeFigureOut">
              <a:rPr lang="en-US" smtClean="0">
                <a:solidFill>
                  <a:prstClr val="black">
                    <a:tint val="75000"/>
                  </a:prstClr>
                </a:solidFill>
              </a:rPr>
              <a:pPr/>
              <a:t>5/10/2013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277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4000" cy="6186309"/>
          </a:xfrm>
          <a:prstGeom prst="rect">
            <a:avLst/>
          </a:prstGeom>
          <a:noFill/>
        </p:spPr>
        <p:txBody>
          <a:bodyPr wrap="square" rtlCol="0">
            <a:spAutoFit/>
          </a:bodyPr>
          <a:lstStyle/>
          <a:p>
            <a:r>
              <a:rPr lang="en-US" sz="2200" b="1" i="1" baseline="30000" dirty="0">
                <a:solidFill>
                  <a:srgbClr val="FF0000"/>
                </a:solidFill>
                <a:latin typeface="Arial" pitchFamily="34" charset="0"/>
                <a:cs typeface="Arial" pitchFamily="34" charset="0"/>
              </a:rPr>
              <a:t>3</a:t>
            </a:r>
            <a:r>
              <a:rPr lang="en-US" sz="2200" b="1" i="1" baseline="30000" dirty="0" smtClean="0">
                <a:solidFill>
                  <a:srgbClr val="FF0000"/>
                </a:solidFill>
                <a:latin typeface="Arial" pitchFamily="34" charset="0"/>
                <a:cs typeface="Arial" pitchFamily="34" charset="0"/>
              </a:rPr>
              <a:t> </a:t>
            </a:r>
            <a:r>
              <a:rPr lang="en-US" sz="2200" b="1" dirty="0" smtClean="0">
                <a:latin typeface="Arial" pitchFamily="34" charset="0"/>
                <a:cs typeface="Arial" pitchFamily="34" charset="0"/>
              </a:rPr>
              <a:t>Then the king instructed Ashpenaz, the master of his eunuchs, to bring some of the children of Israel and some of the king’s descendants and some of the nobles, </a:t>
            </a:r>
            <a:r>
              <a:rPr lang="en-US" sz="2200" b="1" i="1" baseline="30000" dirty="0" smtClean="0">
                <a:solidFill>
                  <a:srgbClr val="FF0000"/>
                </a:solidFill>
                <a:latin typeface="Arial" pitchFamily="34" charset="0"/>
                <a:cs typeface="Arial" pitchFamily="34" charset="0"/>
              </a:rPr>
              <a:t>4 </a:t>
            </a:r>
            <a:r>
              <a:rPr lang="en-US" sz="2200" b="1" dirty="0" smtClean="0">
                <a:latin typeface="Arial" pitchFamily="34" charset="0"/>
                <a:cs typeface="Arial" pitchFamily="34" charset="0"/>
              </a:rPr>
              <a:t>young men in whom there was no blemish, but good-looking, gifted in all wisdom, possessing knowledge and quick to understand, who had ability to serve in the king’s palace, and whom they might teach the language and literature of the Chaldeans. </a:t>
            </a:r>
            <a:r>
              <a:rPr lang="en-US" sz="2200" b="1" i="1" baseline="30000" dirty="0" smtClean="0">
                <a:solidFill>
                  <a:srgbClr val="FF0000"/>
                </a:solidFill>
                <a:latin typeface="Arial" pitchFamily="34" charset="0"/>
                <a:cs typeface="Arial" pitchFamily="34" charset="0"/>
              </a:rPr>
              <a:t>5 </a:t>
            </a:r>
            <a:r>
              <a:rPr lang="en-US" sz="2200" b="1" dirty="0" smtClean="0">
                <a:latin typeface="Arial" pitchFamily="34" charset="0"/>
                <a:cs typeface="Arial" pitchFamily="34" charset="0"/>
              </a:rPr>
              <a:t>And the king appointed for them a daily provision of the king’s delicacies and of the wine which he drank, and three years of training for them, so that at the end of that time they might serve before the king. </a:t>
            </a:r>
            <a:r>
              <a:rPr lang="en-US" sz="2200" b="1" i="1" baseline="30000" dirty="0" smtClean="0">
                <a:solidFill>
                  <a:srgbClr val="FF0000"/>
                </a:solidFill>
                <a:latin typeface="Arial" pitchFamily="34" charset="0"/>
                <a:cs typeface="Arial" pitchFamily="34" charset="0"/>
              </a:rPr>
              <a:t>6 </a:t>
            </a:r>
            <a:r>
              <a:rPr lang="en-US" sz="2200" b="1" dirty="0" smtClean="0">
                <a:latin typeface="Arial" pitchFamily="34" charset="0"/>
                <a:cs typeface="Arial" pitchFamily="34" charset="0"/>
              </a:rPr>
              <a:t>Now from among those of the sons of Judah were Daniel, Hananiah, Mishael, and Azariah. </a:t>
            </a:r>
            <a:r>
              <a:rPr lang="en-US" sz="2200" b="1" i="1" baseline="30000" dirty="0" smtClean="0">
                <a:solidFill>
                  <a:srgbClr val="FF0000"/>
                </a:solidFill>
                <a:latin typeface="Arial" pitchFamily="34" charset="0"/>
                <a:cs typeface="Arial" pitchFamily="34" charset="0"/>
              </a:rPr>
              <a:t>7</a:t>
            </a:r>
            <a:r>
              <a:rPr lang="en-US" sz="2200" b="1" baseline="30000" dirty="0" smtClean="0">
                <a:latin typeface="Arial" pitchFamily="34" charset="0"/>
                <a:cs typeface="Arial" pitchFamily="34" charset="0"/>
              </a:rPr>
              <a:t> </a:t>
            </a:r>
            <a:r>
              <a:rPr lang="en-US" sz="2200" b="1" dirty="0" smtClean="0">
                <a:latin typeface="Arial" pitchFamily="34" charset="0"/>
                <a:cs typeface="Arial" pitchFamily="34" charset="0"/>
              </a:rPr>
              <a:t>To them the chief of the eunuchs gave names: he gave Daniel the name Belteshazzar; to Hananiah, Shadrach; to Mishael, Meshach; and to Azariah, Abed-Nego. </a:t>
            </a:r>
            <a:r>
              <a:rPr lang="en-US" sz="2200" b="1" i="1" baseline="30000" dirty="0" smtClean="0">
                <a:solidFill>
                  <a:srgbClr val="FF0000"/>
                </a:solidFill>
                <a:latin typeface="Arial" pitchFamily="34" charset="0"/>
                <a:cs typeface="Arial" pitchFamily="34" charset="0"/>
              </a:rPr>
              <a:t>8</a:t>
            </a:r>
            <a:r>
              <a:rPr lang="en-US" sz="2200" b="1" baseline="30000" dirty="0" smtClean="0">
                <a:latin typeface="Arial" pitchFamily="34" charset="0"/>
                <a:cs typeface="Arial" pitchFamily="34" charset="0"/>
              </a:rPr>
              <a:t> </a:t>
            </a:r>
            <a:r>
              <a:rPr lang="en-US" sz="2200" b="1" dirty="0" smtClean="0">
                <a:latin typeface="Arial" pitchFamily="34" charset="0"/>
                <a:cs typeface="Arial" pitchFamily="34" charset="0"/>
              </a:rPr>
              <a:t>But Daniel purposed in his heart that he would not defile himself with the portion of the king’s delicacies, nor with the wine which he drank; therefore he requested of the chief of the eunuchs that he might not defile himself. </a:t>
            </a:r>
          </a:p>
        </p:txBody>
      </p:sp>
      <p:sp>
        <p:nvSpPr>
          <p:cNvPr id="3" name="Rectangle 2"/>
          <p:cNvSpPr/>
          <p:nvPr/>
        </p:nvSpPr>
        <p:spPr>
          <a:xfrm>
            <a:off x="2286000" y="-76200"/>
            <a:ext cx="45576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 1:3-8</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96297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extBox 1"/>
          <p:cNvSpPr txBox="1"/>
          <p:nvPr/>
        </p:nvSpPr>
        <p:spPr>
          <a:xfrm>
            <a:off x="0" y="21657"/>
            <a:ext cx="9144000" cy="2308324"/>
          </a:xfrm>
          <a:prstGeom prst="rect">
            <a:avLst/>
          </a:prstGeom>
          <a:solidFill>
            <a:srgbClr val="FFFFFF">
              <a:alpha val="69804"/>
            </a:srgbClr>
          </a:solidFill>
          <a:effectLst>
            <a:glow rad="228600">
              <a:schemeClr val="accent2">
                <a:satMod val="175000"/>
                <a:alpha val="40000"/>
              </a:schemeClr>
            </a:glow>
          </a:effectLst>
        </p:spPr>
        <p:txBody>
          <a:bodyPr wrap="square" rtlCol="0">
            <a:spAutoFit/>
          </a:bodyPr>
          <a:lstStyle/>
          <a:p>
            <a:pPr marL="342900" indent="-342900">
              <a:buClr>
                <a:srgbClr val="C00000"/>
              </a:buClr>
              <a:buSzPct val="110000"/>
              <a:buFont typeface="Wingdings" pitchFamily="2" charset="2"/>
              <a:buChar char="Ø"/>
            </a:pPr>
            <a:r>
              <a:rPr lang="en-US" sz="2400" b="1" dirty="0" smtClean="0">
                <a:latin typeface="Arial" pitchFamily="34" charset="0"/>
                <a:cs typeface="Arial" pitchFamily="34" charset="0"/>
              </a:rPr>
              <a:t>In 587 BC Nebuchadnezzar, king of Babylon, led his forces against Jerusalem for the third time—the siege brought an end to Judah (2 Ki 25:1-17).</a:t>
            </a:r>
          </a:p>
          <a:p>
            <a:pPr marL="342900" indent="-342900">
              <a:buClr>
                <a:srgbClr val="C00000"/>
              </a:buClr>
              <a:buSzPct val="110000"/>
              <a:buFont typeface="Wingdings" pitchFamily="2" charset="2"/>
              <a:buChar char="Ø"/>
            </a:pPr>
            <a:r>
              <a:rPr lang="en-US" sz="2400" b="1" dirty="0" smtClean="0">
                <a:latin typeface="Arial" pitchFamily="34" charset="0"/>
                <a:cs typeface="Arial" pitchFamily="34" charset="0"/>
              </a:rPr>
              <a:t>Eighteen years earlier (605 BC) Nebuchadnezzar took the first Jewish captives to Babylon, including Daniel, Shadrach, Meshach, Abed-Nego (Dan 1:1-7).</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667674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up)">
                                      <p:cBhvr>
                                        <p:cTn id="7" dur="2000"/>
                                        <p:tgtEl>
                                          <p:spTgt spid="2">
                                            <p:bg/>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up)">
                                      <p:cBhvr>
                                        <p:cTn id="11" dur="2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up)">
                                      <p:cBhvr>
                                        <p:cTn id="16"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extBox 1"/>
          <p:cNvSpPr txBox="1"/>
          <p:nvPr/>
        </p:nvSpPr>
        <p:spPr>
          <a:xfrm>
            <a:off x="327738" y="867013"/>
            <a:ext cx="6682662" cy="4549835"/>
          </a:xfrm>
          <a:prstGeom prst="rect">
            <a:avLst/>
          </a:prstGeom>
          <a:solidFill>
            <a:srgbClr val="000000">
              <a:alpha val="69804"/>
            </a:srgbClr>
          </a:solidFill>
          <a:effectLst>
            <a:glow rad="228600">
              <a:schemeClr val="accent3">
                <a:satMod val="175000"/>
                <a:alpha val="40000"/>
              </a:schemeClr>
            </a:glow>
          </a:effectLst>
        </p:spPr>
        <p:txBody>
          <a:bodyPr wrap="square" rtlCol="0">
            <a:spAutoFit/>
          </a:bodyPr>
          <a:lstStyle/>
          <a:p>
            <a:pPr>
              <a:lnSpc>
                <a:spcPct val="150000"/>
              </a:lnSpc>
            </a:pPr>
            <a:r>
              <a:rPr lang="en-US" sz="2800" b="1" dirty="0" smtClean="0">
                <a:solidFill>
                  <a:prstClr val="white"/>
                </a:solidFill>
                <a:effectLst>
                  <a:outerShdw blurRad="38100" dist="38100" dir="2700000" algn="tl">
                    <a:srgbClr val="000000">
                      <a:alpha val="43137"/>
                    </a:srgbClr>
                  </a:outerShdw>
                </a:effectLst>
              </a:rPr>
              <a:t>He was taken captive while a boy (est. 16)</a:t>
            </a:r>
          </a:p>
          <a:p>
            <a:pPr>
              <a:lnSpc>
                <a:spcPct val="150000"/>
              </a:lnSpc>
            </a:pPr>
            <a:r>
              <a:rPr lang="en-US" sz="2800" b="1" dirty="0" smtClean="0">
                <a:solidFill>
                  <a:prstClr val="white"/>
                </a:solidFill>
                <a:effectLst>
                  <a:outerShdw blurRad="38100" dist="38100" dir="2700000" algn="tl">
                    <a:srgbClr val="000000">
                      <a:alpha val="43137"/>
                    </a:srgbClr>
                  </a:outerShdw>
                </a:effectLst>
              </a:rPr>
              <a:t>Began as a household slave</a:t>
            </a:r>
          </a:p>
          <a:p>
            <a:pPr>
              <a:lnSpc>
                <a:spcPct val="150000"/>
              </a:lnSpc>
            </a:pPr>
            <a:r>
              <a:rPr lang="en-US" sz="2800" b="1" dirty="0" smtClean="0">
                <a:solidFill>
                  <a:prstClr val="white"/>
                </a:solidFill>
                <a:effectLst>
                  <a:outerShdw blurRad="38100" dist="38100" dir="2700000" algn="tl">
                    <a:srgbClr val="000000">
                      <a:alpha val="43137"/>
                    </a:srgbClr>
                  </a:outerShdw>
                </a:effectLst>
              </a:rPr>
              <a:t>Became an advisor to kings</a:t>
            </a:r>
          </a:p>
          <a:p>
            <a:pPr>
              <a:lnSpc>
                <a:spcPct val="150000"/>
              </a:lnSpc>
            </a:pPr>
            <a:r>
              <a:rPr lang="en-US" sz="2800" b="1" dirty="0" smtClean="0">
                <a:solidFill>
                  <a:prstClr val="white"/>
                </a:solidFill>
                <a:effectLst>
                  <a:outerShdw blurRad="38100" dist="38100" dir="2700000" algn="tl">
                    <a:srgbClr val="000000">
                      <a:alpha val="43137"/>
                    </a:srgbClr>
                  </a:outerShdw>
                </a:effectLst>
              </a:rPr>
              <a:t>Saw the overthrow of Babylon by Persians</a:t>
            </a:r>
          </a:p>
          <a:p>
            <a:pPr>
              <a:lnSpc>
                <a:spcPct val="150000"/>
              </a:lnSpc>
            </a:pPr>
            <a:r>
              <a:rPr lang="en-US" sz="2800" b="1" dirty="0" smtClean="0">
                <a:solidFill>
                  <a:prstClr val="white"/>
                </a:solidFill>
                <a:effectLst>
                  <a:outerShdw blurRad="38100" dist="38100" dir="2700000" algn="tl">
                    <a:srgbClr val="000000">
                      <a:alpha val="43137"/>
                    </a:srgbClr>
                  </a:outerShdw>
                </a:effectLst>
              </a:rPr>
              <a:t>Served in the court of Darius the Mede</a:t>
            </a:r>
          </a:p>
          <a:p>
            <a:pPr>
              <a:lnSpc>
                <a:spcPct val="150000"/>
              </a:lnSpc>
            </a:pPr>
            <a:r>
              <a:rPr lang="en-US" sz="2800" b="1" dirty="0" smtClean="0">
                <a:solidFill>
                  <a:prstClr val="white"/>
                </a:solidFill>
                <a:effectLst>
                  <a:outerShdw blurRad="38100" dist="38100" dir="2700000" algn="tl">
                    <a:srgbClr val="000000">
                      <a:alpha val="43137"/>
                    </a:srgbClr>
                  </a:outerShdw>
                </a:effectLst>
              </a:rPr>
              <a:t>Survived the Lion’s Den</a:t>
            </a:r>
          </a:p>
          <a:p>
            <a:pPr>
              <a:lnSpc>
                <a:spcPct val="150000"/>
              </a:lnSpc>
            </a:pPr>
            <a:r>
              <a:rPr lang="en-US" sz="2800" b="1" dirty="0" smtClean="0">
                <a:solidFill>
                  <a:prstClr val="white"/>
                </a:solidFill>
                <a:effectLst>
                  <a:outerShdw blurRad="38100" dist="38100" dir="2700000" algn="tl">
                    <a:srgbClr val="000000">
                      <a:alpha val="43137"/>
                    </a:srgbClr>
                  </a:outerShdw>
                </a:effectLst>
              </a:rPr>
              <a:t>Observed the remnant return to Jerusalem</a:t>
            </a:r>
            <a:endParaRPr lang="en-US" sz="2800" b="1" dirty="0">
              <a:solidFill>
                <a:prstClr val="white"/>
              </a:solidFill>
              <a:effectLst>
                <a:outerShdw blurRad="38100" dist="38100" dir="2700000" algn="tl">
                  <a:srgbClr val="000000">
                    <a:alpha val="43137"/>
                  </a:srgbClr>
                </a:outerShdw>
              </a:effectLst>
            </a:endParaRPr>
          </a:p>
        </p:txBody>
      </p:sp>
      <p:sp>
        <p:nvSpPr>
          <p:cNvPr id="3" name="Rectangle 2"/>
          <p:cNvSpPr/>
          <p:nvPr/>
        </p:nvSpPr>
        <p:spPr>
          <a:xfrm>
            <a:off x="327738" y="0"/>
            <a:ext cx="8488542" cy="707886"/>
          </a:xfrm>
          <a:prstGeom prst="rect">
            <a:avLst/>
          </a:prstGeom>
          <a:noFill/>
        </p:spPr>
        <p:txBody>
          <a:bodyPr wrap="none" lIns="91440" tIns="45720" rIns="91440" bIns="45720">
            <a:spAutoFit/>
          </a:bodyPr>
          <a:lstStyle/>
          <a:p>
            <a:pPr algn="ctr"/>
            <a:r>
              <a:rPr lang="en-US" sz="4000" b="1" spc="50" dirty="0" smtClean="0">
                <a:ln w="13500">
                  <a:solidFill>
                    <a:srgbClr val="4F81BD">
                      <a:shade val="2500"/>
                      <a:alpha val="6500"/>
                    </a:srgbClr>
                  </a:solidFill>
                  <a:prstDash val="solid"/>
                </a:ln>
                <a:solidFill>
                  <a:prstClr val="white">
                    <a:alpha val="95000"/>
                  </a:prstClr>
                </a:solidFill>
                <a:effectLst>
                  <a:innerShdw blurRad="50900" dist="38500" dir="13500000">
                    <a:srgbClr val="000000">
                      <a:alpha val="60000"/>
                    </a:srgbClr>
                  </a:innerShdw>
                </a:effectLst>
                <a:latin typeface="Times New Roman" pitchFamily="18" charset="0"/>
                <a:cs typeface="Times New Roman" pitchFamily="18" charset="0"/>
              </a:rPr>
              <a:t>Daniel spent </a:t>
            </a:r>
            <a:r>
              <a:rPr lang="en-US" sz="4000" b="1" spc="50" dirty="0">
                <a:ln w="13500">
                  <a:solidFill>
                    <a:srgbClr val="4F81BD">
                      <a:shade val="2500"/>
                      <a:alpha val="6500"/>
                    </a:srgbClr>
                  </a:solidFill>
                  <a:prstDash val="solid"/>
                </a:ln>
                <a:solidFill>
                  <a:prstClr val="white">
                    <a:alpha val="95000"/>
                  </a:prstClr>
                </a:solidFill>
                <a:effectLst>
                  <a:innerShdw blurRad="50900" dist="38500" dir="13500000">
                    <a:srgbClr val="000000">
                      <a:alpha val="60000"/>
                    </a:srgbClr>
                  </a:innerShdw>
                </a:effectLst>
                <a:latin typeface="Times New Roman" pitchFamily="18" charset="0"/>
                <a:cs typeface="Times New Roman" pitchFamily="18" charset="0"/>
              </a:rPr>
              <a:t>h</a:t>
            </a:r>
            <a:r>
              <a:rPr lang="en-US" sz="4000" b="1" spc="50" dirty="0" smtClean="0">
                <a:ln w="13500">
                  <a:solidFill>
                    <a:srgbClr val="4F81BD">
                      <a:shade val="2500"/>
                      <a:alpha val="6500"/>
                    </a:srgbClr>
                  </a:solidFill>
                  <a:prstDash val="solid"/>
                </a:ln>
                <a:solidFill>
                  <a:prstClr val="white">
                    <a:alpha val="95000"/>
                  </a:prstClr>
                </a:solidFill>
                <a:effectLst>
                  <a:innerShdw blurRad="50900" dist="38500" dir="13500000">
                    <a:srgbClr val="000000">
                      <a:alpha val="60000"/>
                    </a:srgbClr>
                  </a:innerShdw>
                </a:effectLst>
                <a:latin typeface="Times New Roman" pitchFamily="18" charset="0"/>
                <a:cs typeface="Times New Roman" pitchFamily="18" charset="0"/>
              </a:rPr>
              <a:t>is enter life in </a:t>
            </a:r>
            <a:r>
              <a:rPr lang="en-US" sz="4000" b="1" spc="50" dirty="0">
                <a:ln w="13500">
                  <a:solidFill>
                    <a:srgbClr val="4F81BD">
                      <a:shade val="2500"/>
                      <a:alpha val="6500"/>
                    </a:srgbClr>
                  </a:solidFill>
                  <a:prstDash val="solid"/>
                </a:ln>
                <a:solidFill>
                  <a:prstClr val="white">
                    <a:alpha val="95000"/>
                  </a:prstClr>
                </a:solidFill>
                <a:effectLst>
                  <a:innerShdw blurRad="50900" dist="38500" dir="13500000">
                    <a:srgbClr val="000000">
                      <a:alpha val="60000"/>
                    </a:srgbClr>
                  </a:innerShdw>
                </a:effectLst>
                <a:latin typeface="Times New Roman" pitchFamily="18" charset="0"/>
                <a:cs typeface="Times New Roman" pitchFamily="18" charset="0"/>
              </a:rPr>
              <a:t>B</a:t>
            </a:r>
            <a:r>
              <a:rPr lang="en-US" sz="4000" b="1" spc="50" dirty="0" smtClean="0">
                <a:ln w="13500">
                  <a:solidFill>
                    <a:srgbClr val="4F81BD">
                      <a:shade val="2500"/>
                      <a:alpha val="6500"/>
                    </a:srgbClr>
                  </a:solidFill>
                  <a:prstDash val="solid"/>
                </a:ln>
                <a:solidFill>
                  <a:prstClr val="white">
                    <a:alpha val="95000"/>
                  </a:prstClr>
                </a:solidFill>
                <a:effectLst>
                  <a:innerShdw blurRad="50900" dist="38500" dir="13500000">
                    <a:srgbClr val="000000">
                      <a:alpha val="60000"/>
                    </a:srgbClr>
                  </a:innerShdw>
                </a:effectLst>
                <a:latin typeface="Times New Roman" pitchFamily="18" charset="0"/>
                <a:cs typeface="Times New Roman" pitchFamily="18" charset="0"/>
              </a:rPr>
              <a:t>abylon</a:t>
            </a:r>
            <a:endParaRPr lang="en-US" sz="4000" b="1" spc="50" dirty="0">
              <a:ln w="13500">
                <a:solidFill>
                  <a:srgbClr val="4F81BD">
                    <a:shade val="2500"/>
                    <a:alpha val="6500"/>
                  </a:srgbClr>
                </a:solidFill>
                <a:prstDash val="solid"/>
              </a:ln>
              <a:solidFill>
                <a:prstClr val="white">
                  <a:alpha val="95000"/>
                </a:prstClr>
              </a:solidFill>
              <a:effectLst>
                <a:innerShdw blurRad="50900" dist="38500" dir="13500000">
                  <a:srgbClr val="000000">
                    <a:alpha val="60000"/>
                  </a:srgbClr>
                </a:innerShdw>
              </a:effectLst>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 y="0"/>
            <a:ext cx="9144000" cy="6858000"/>
          </a:xfrm>
          <a:prstGeom prst="rect">
            <a:avLst/>
          </a:prstGeom>
        </p:spPr>
      </p:pic>
    </p:spTree>
    <p:extLst>
      <p:ext uri="{BB962C8B-B14F-4D97-AF65-F5344CB8AC3E}">
        <p14:creationId xmlns:p14="http://schemas.microsoft.com/office/powerpoint/2010/main" val="3648956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5"/>
                                        </p:tgtEl>
                                      </p:cBhvr>
                                    </p:animEffect>
                                    <p:set>
                                      <p:cBhvr>
                                        <p:cTn id="7" dur="1" fill="hold">
                                          <p:stCondLst>
                                            <p:cond delay="2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up)">
                                      <p:cBhvr>
                                        <p:cTn id="12" dur="2000"/>
                                        <p:tgtEl>
                                          <p:spTgt spid="2">
                                            <p:bg/>
                                          </p:spTgt>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2000"/>
                                        <p:tgtEl>
                                          <p:spTgt spid="2">
                                            <p:txEl>
                                              <p:pRg st="0" end="0"/>
                                            </p:txEl>
                                          </p:spTgt>
                                        </p:tgtEl>
                                      </p:cBhvr>
                                    </p:animEffect>
                                  </p:childTnLst>
                                </p:cTn>
                              </p:par>
                            </p:childTnLst>
                          </p:cTn>
                        </p:par>
                        <p:par>
                          <p:cTn id="17" fill="hold">
                            <p:stCondLst>
                              <p:cond delay="4000"/>
                            </p:stCondLst>
                            <p:childTnLst>
                              <p:par>
                                <p:cTn id="18" presetID="22" presetClass="entr" presetSubtype="8" fill="hold" grpId="0"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2000"/>
                                        <p:tgtEl>
                                          <p:spTgt spid="2">
                                            <p:txEl>
                                              <p:pRg st="1" end="1"/>
                                            </p:txEl>
                                          </p:spTgt>
                                        </p:tgtEl>
                                      </p:cBhvr>
                                    </p:animEffect>
                                  </p:childTnLst>
                                </p:cTn>
                              </p:par>
                            </p:childTnLst>
                          </p:cTn>
                        </p:par>
                        <p:par>
                          <p:cTn id="21" fill="hold">
                            <p:stCondLst>
                              <p:cond delay="6000"/>
                            </p:stCondLst>
                            <p:childTnLst>
                              <p:par>
                                <p:cTn id="22" presetID="22" presetClass="entr" presetSubtype="8" fill="hold" grpId="0"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2000"/>
                                        <p:tgtEl>
                                          <p:spTgt spid="2">
                                            <p:txEl>
                                              <p:pRg st="2" end="2"/>
                                            </p:txEl>
                                          </p:spTgt>
                                        </p:tgtEl>
                                      </p:cBhvr>
                                    </p:animEffect>
                                  </p:childTnLst>
                                </p:cTn>
                              </p:par>
                            </p:childTnLst>
                          </p:cTn>
                        </p:par>
                        <p:par>
                          <p:cTn id="25" fill="hold">
                            <p:stCondLst>
                              <p:cond delay="8000"/>
                            </p:stCondLst>
                            <p:childTnLst>
                              <p:par>
                                <p:cTn id="26" presetID="22" presetClass="entr" presetSubtype="8" fill="hold" grpId="0"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left)">
                                      <p:cBhvr>
                                        <p:cTn id="28" dur="2000"/>
                                        <p:tgtEl>
                                          <p:spTgt spid="2">
                                            <p:txEl>
                                              <p:pRg st="3" end="3"/>
                                            </p:txEl>
                                          </p:spTgt>
                                        </p:tgtEl>
                                      </p:cBhvr>
                                    </p:animEffect>
                                  </p:childTnLst>
                                </p:cTn>
                              </p:par>
                            </p:childTnLst>
                          </p:cTn>
                        </p:par>
                        <p:par>
                          <p:cTn id="29" fill="hold">
                            <p:stCondLst>
                              <p:cond delay="10000"/>
                            </p:stCondLst>
                            <p:childTnLst>
                              <p:par>
                                <p:cTn id="30" presetID="22" presetClass="entr" presetSubtype="8" fill="hold" grpId="0"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2000"/>
                                        <p:tgtEl>
                                          <p:spTgt spid="2">
                                            <p:txEl>
                                              <p:pRg st="4" end="4"/>
                                            </p:txEl>
                                          </p:spTgt>
                                        </p:tgtEl>
                                      </p:cBhvr>
                                    </p:animEffect>
                                  </p:childTnLst>
                                </p:cTn>
                              </p:par>
                            </p:childTnLst>
                          </p:cTn>
                        </p:par>
                        <p:par>
                          <p:cTn id="33" fill="hold">
                            <p:stCondLst>
                              <p:cond delay="12000"/>
                            </p:stCondLst>
                            <p:childTnLst>
                              <p:par>
                                <p:cTn id="34" presetID="22" presetClass="entr" presetSubtype="8" fill="hold" grpId="0"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wipe(left)">
                                      <p:cBhvr>
                                        <p:cTn id="36" dur="2000"/>
                                        <p:tgtEl>
                                          <p:spTgt spid="2">
                                            <p:txEl>
                                              <p:pRg st="5" end="5"/>
                                            </p:txEl>
                                          </p:spTgt>
                                        </p:tgtEl>
                                      </p:cBhvr>
                                    </p:animEffect>
                                  </p:childTnLst>
                                </p:cTn>
                              </p:par>
                            </p:childTnLst>
                          </p:cTn>
                        </p:par>
                        <p:par>
                          <p:cTn id="37" fill="hold">
                            <p:stCondLst>
                              <p:cond delay="14000"/>
                            </p:stCondLst>
                            <p:childTnLst>
                              <p:par>
                                <p:cTn id="38" presetID="22" presetClass="entr" presetSubtype="8" fill="hold" grpId="0" nodeType="after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wipe(left)">
                                      <p:cBhvr>
                                        <p:cTn id="40"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0" y="5562600"/>
            <a:ext cx="9144000" cy="1323439"/>
          </a:xfrm>
          <a:prstGeom prst="rect">
            <a:avLst/>
          </a:prstGeom>
          <a:solidFill>
            <a:srgbClr val="FFFFFF"/>
          </a:solidFill>
        </p:spPr>
        <p:txBody>
          <a:bodyPr wrap="square" rtlCol="0">
            <a:spAutoFit/>
          </a:bodyPr>
          <a:lstStyle/>
          <a:p>
            <a:r>
              <a:rPr lang="en-US" sz="2000" b="1" dirty="0" smtClean="0">
                <a:latin typeface="Arial" pitchFamily="34" charset="0"/>
                <a:cs typeface="Arial" pitchFamily="34" charset="0"/>
              </a:rPr>
              <a:t>But Daniel </a:t>
            </a:r>
            <a:r>
              <a:rPr lang="en-US" sz="2000" b="1" u="sng" dirty="0" smtClean="0">
                <a:latin typeface="Arial" pitchFamily="34" charset="0"/>
                <a:cs typeface="Arial" pitchFamily="34" charset="0"/>
              </a:rPr>
              <a:t>purposed in his heart </a:t>
            </a:r>
            <a:r>
              <a:rPr lang="en-US" sz="2000" b="1" dirty="0" smtClean="0">
                <a:latin typeface="Arial" pitchFamily="34" charset="0"/>
                <a:cs typeface="Arial" pitchFamily="34" charset="0"/>
              </a:rPr>
              <a:t>that he would not defile himself with the portion of the king’s delicacies, nor with the wine which he drank; therefore he requested of the chief of the eunuchs that he might not defile himself (Dan 1:8). [NKJB]</a:t>
            </a:r>
            <a:endParaRPr lang="en-US" sz="2000" b="1" dirty="0">
              <a:latin typeface="Arial" pitchFamily="34" charset="0"/>
              <a:cs typeface="Arial" pitchFamily="34" charset="0"/>
            </a:endParaRPr>
          </a:p>
        </p:txBody>
      </p:sp>
      <p:sp>
        <p:nvSpPr>
          <p:cNvPr id="3" name="TextBox 2"/>
          <p:cNvSpPr txBox="1"/>
          <p:nvPr/>
        </p:nvSpPr>
        <p:spPr>
          <a:xfrm>
            <a:off x="0" y="5562600"/>
            <a:ext cx="9144000" cy="1323439"/>
          </a:xfrm>
          <a:prstGeom prst="rect">
            <a:avLst/>
          </a:prstGeom>
          <a:solidFill>
            <a:srgbClr val="FFFFFF"/>
          </a:solidFill>
        </p:spPr>
        <p:txBody>
          <a:bodyPr wrap="square" rtlCol="0">
            <a:spAutoFit/>
          </a:bodyPr>
          <a:lstStyle/>
          <a:p>
            <a:r>
              <a:rPr lang="en-US" sz="2000" b="1" dirty="0" smtClean="0">
                <a:latin typeface="Arial" pitchFamily="34" charset="0"/>
                <a:cs typeface="Arial" pitchFamily="34" charset="0"/>
              </a:rPr>
              <a:t>But Daniel </a:t>
            </a:r>
            <a:r>
              <a:rPr lang="en-US" sz="2000" b="1" u="sng" dirty="0" smtClean="0">
                <a:effectLst>
                  <a:outerShdw blurRad="38100" dist="38100" dir="2700000" algn="tl">
                    <a:srgbClr val="000000">
                      <a:alpha val="43137"/>
                    </a:srgbClr>
                  </a:outerShdw>
                </a:effectLst>
                <a:latin typeface="Arial" pitchFamily="34" charset="0"/>
                <a:cs typeface="Arial" pitchFamily="34" charset="0"/>
              </a:rPr>
              <a:t>made up his mind </a:t>
            </a:r>
            <a:r>
              <a:rPr lang="en-US" sz="2000" b="1" dirty="0" smtClean="0">
                <a:latin typeface="Arial" pitchFamily="34" charset="0"/>
                <a:cs typeface="Arial" pitchFamily="34" charset="0"/>
              </a:rPr>
              <a:t>that he would not defile himself with the king's choice food or with the wine which he drank; so he sought permission from the commander of the officials that he might not defile himself (Dan 1:8). [NASB]</a:t>
            </a:r>
            <a:endParaRPr lang="en-US" sz="2000" b="1" dirty="0">
              <a:latin typeface="Arial" pitchFamily="34" charset="0"/>
              <a:cs typeface="Arial" pitchFamily="34" charset="0"/>
            </a:endParaRPr>
          </a:p>
        </p:txBody>
      </p:sp>
      <p:sp>
        <p:nvSpPr>
          <p:cNvPr id="5" name="Rounded Rectangular Callout 4"/>
          <p:cNvSpPr/>
          <p:nvPr/>
        </p:nvSpPr>
        <p:spPr>
          <a:xfrm>
            <a:off x="2971800" y="1905000"/>
            <a:ext cx="4267200" cy="1219200"/>
          </a:xfrm>
          <a:prstGeom prst="wedgeRoundRectCallout">
            <a:avLst>
              <a:gd name="adj1" fmla="val -24579"/>
              <a:gd name="adj2" fmla="val 275609"/>
              <a:gd name="adj3" fmla="val 16667"/>
            </a:avLst>
          </a:prstGeom>
          <a:solidFill>
            <a:schemeClr val="tx1">
              <a:lumMod val="95000"/>
              <a:lumOff val="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solidFill>
                  <a:schemeClr val="bg1"/>
                </a:solidFill>
                <a:effectLst>
                  <a:outerShdw blurRad="38100" dist="38100" dir="2700000" algn="tl">
                    <a:srgbClr val="000000">
                      <a:alpha val="43137"/>
                    </a:srgbClr>
                  </a:outerShdw>
                </a:effectLst>
              </a:rPr>
              <a:t>Purposed</a:t>
            </a:r>
            <a:r>
              <a:rPr lang="en-US" sz="2000" b="1" dirty="0" smtClean="0">
                <a:solidFill>
                  <a:schemeClr val="bg1"/>
                </a:solidFill>
                <a:effectLst>
                  <a:outerShdw blurRad="38100" dist="38100" dir="2700000" algn="tl">
                    <a:srgbClr val="000000">
                      <a:alpha val="43137"/>
                    </a:srgbClr>
                  </a:outerShdw>
                </a:effectLst>
              </a:rPr>
              <a:t>: “rehearsed &amp; determined”</a:t>
            </a:r>
          </a:p>
          <a:p>
            <a:pPr algn="ctr"/>
            <a:endParaRPr lang="en-US" sz="2000" b="1" dirty="0" smtClean="0">
              <a:solidFill>
                <a:schemeClr val="bg1"/>
              </a:solidFill>
              <a:effectLst>
                <a:outerShdw blurRad="38100" dist="38100" dir="2700000" algn="tl">
                  <a:srgbClr val="000000">
                    <a:alpha val="43137"/>
                  </a:srgbClr>
                </a:outerShdw>
              </a:effectLst>
            </a:endParaRPr>
          </a:p>
          <a:p>
            <a:pPr algn="ctr"/>
            <a:r>
              <a:rPr lang="en-US" sz="2000" b="1" u="sng" dirty="0" smtClean="0">
                <a:solidFill>
                  <a:schemeClr val="bg1"/>
                </a:solidFill>
                <a:effectLst>
                  <a:outerShdw blurRad="38100" dist="38100" dir="2700000" algn="tl">
                    <a:srgbClr val="000000">
                      <a:alpha val="43137"/>
                    </a:srgbClr>
                  </a:outerShdw>
                </a:effectLst>
              </a:rPr>
              <a:t>Heart</a:t>
            </a:r>
            <a:r>
              <a:rPr lang="en-US" sz="2000" b="1" dirty="0" smtClean="0">
                <a:solidFill>
                  <a:schemeClr val="bg1"/>
                </a:solidFill>
                <a:effectLst>
                  <a:outerShdw blurRad="38100" dist="38100" dir="2700000" algn="tl">
                    <a:srgbClr val="000000">
                      <a:alpha val="43137"/>
                    </a:srgbClr>
                  </a:outerShdw>
                </a:effectLst>
              </a:rPr>
              <a:t>: “mind, intellect”</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3519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rot="275353">
            <a:off x="4216763" y="601122"/>
            <a:ext cx="4913279" cy="727485"/>
          </a:xfrm>
          <a:prstGeom prst="rect">
            <a:avLst/>
          </a:prstGeom>
          <a:noFill/>
        </p:spPr>
        <p:txBody>
          <a:bodyPr wrap="none" lIns="91440" tIns="45720" rIns="91440" bIns="45720">
            <a:prstTxWarp prst="textDeflateTop">
              <a:avLst>
                <a:gd name="adj" fmla="val 58358"/>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chemeClr val="bg1"/>
                </a:solidFill>
                <a:effectLst>
                  <a:outerShdw blurRad="38100" dist="38100" dir="2700000" algn="tl">
                    <a:srgbClr val="000000">
                      <a:alpha val="43137"/>
                    </a:srgbClr>
                  </a:outerShdw>
                </a:effectLst>
                <a:latin typeface="Monotype Corsiva" pitchFamily="66" charset="0"/>
              </a:rPr>
              <a:t>No Other Way to Serve God</a:t>
            </a:r>
            <a:endParaRPr lang="en-US" sz="4000" b="1" cap="none" spc="0" dirty="0">
              <a:ln w="50800"/>
              <a:solidFill>
                <a:schemeClr val="bg1"/>
              </a:solidFill>
              <a:effectLst>
                <a:outerShdw blurRad="38100" dist="38100" dir="2700000" algn="tl">
                  <a:srgbClr val="000000">
                    <a:alpha val="43137"/>
                  </a:srgbClr>
                </a:outerShdw>
              </a:effectLst>
              <a:latin typeface="Monotype Corsiva" pitchFamily="66" charset="0"/>
            </a:endParaRPr>
          </a:p>
        </p:txBody>
      </p:sp>
      <p:sp>
        <p:nvSpPr>
          <p:cNvPr id="3" name="TextBox 2"/>
          <p:cNvSpPr txBox="1"/>
          <p:nvPr/>
        </p:nvSpPr>
        <p:spPr>
          <a:xfrm>
            <a:off x="457200" y="6167735"/>
            <a:ext cx="8153400" cy="461665"/>
          </a:xfrm>
          <a:prstGeom prst="rect">
            <a:avLst/>
          </a:prstGeom>
          <a:noFill/>
        </p:spPr>
        <p:txBody>
          <a:bodyPr wrap="square" rtlCol="0">
            <a:spAutoFit/>
          </a:bodyPr>
          <a:lstStyle/>
          <a:p>
            <a:r>
              <a:rPr lang="en-US" sz="2400" b="1" i="1" dirty="0" smtClean="0">
                <a:solidFill>
                  <a:schemeClr val="bg1"/>
                </a:solidFill>
                <a:latin typeface="Times New Roman" pitchFamily="18" charset="0"/>
                <a:cs typeface="Times New Roman" pitchFamily="18" charset="0"/>
              </a:rPr>
              <a:t>Acts 11:23—With purpose of heart . . . continue with the Lord</a:t>
            </a:r>
            <a:endParaRPr lang="en-US" sz="2400" b="1" i="1" dirty="0">
              <a:solidFill>
                <a:schemeClr val="bg1"/>
              </a:solidFill>
              <a:latin typeface="Times New Roman" pitchFamily="18" charset="0"/>
              <a:cs typeface="Times New Roman" pitchFamily="18" charset="0"/>
            </a:endParaRPr>
          </a:p>
        </p:txBody>
      </p:sp>
      <p:sp>
        <p:nvSpPr>
          <p:cNvPr id="5" name="Rounded Rectangle 4"/>
          <p:cNvSpPr/>
          <p:nvPr/>
        </p:nvSpPr>
        <p:spPr>
          <a:xfrm>
            <a:off x="2743200" y="6096000"/>
            <a:ext cx="2286000" cy="533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627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25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2000"/>
                                        <p:tgtEl>
                                          <p:spTgt spid="5"/>
                                        </p:tgtEl>
                                      </p:cBhvr>
                                    </p:animEffect>
                                  </p:childTnLst>
                                </p:cTn>
                              </p:par>
                            </p:childTnLst>
                          </p:cTn>
                        </p:par>
                        <p:par>
                          <p:cTn id="15" fill="hold">
                            <p:stCondLst>
                              <p:cond delay="2000"/>
                            </p:stCondLst>
                            <p:childTnLst>
                              <p:par>
                                <p:cTn id="16" presetID="26" presetClass="emph" presetSubtype="0" repeatCount="indefinite" fill="hold" grpId="1" nodeType="afterEffect">
                                  <p:stCondLst>
                                    <p:cond delay="0"/>
                                  </p:stCondLst>
                                  <p:childTnLst>
                                    <p:animEffect transition="out" filter="fade">
                                      <p:cBhvr>
                                        <p:cTn id="17" dur="1000" tmFilter="0, 0; .2, .5; .8, .5; 1, 0"/>
                                        <p:tgtEl>
                                          <p:spTgt spid="5"/>
                                        </p:tgtEl>
                                      </p:cBhvr>
                                    </p:animEffect>
                                    <p:animScale>
                                      <p:cBhvr>
                                        <p:cTn id="1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1784682" y="1524000"/>
            <a:ext cx="7351884"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bg1"/>
                </a:solidFill>
                <a:effectLst/>
              </a:rPr>
              <a:t>Prepares you to face Temptations</a:t>
            </a:r>
            <a:endParaRPr lang="en-US" sz="4000" b="1" cap="none" spc="0" dirty="0">
              <a:ln/>
              <a:solidFill>
                <a:schemeClr val="bg1"/>
              </a:solidFill>
              <a:effectLst/>
            </a:endParaRPr>
          </a:p>
        </p:txBody>
      </p:sp>
      <p:sp>
        <p:nvSpPr>
          <p:cNvPr id="4" name="Rectangle 3"/>
          <p:cNvSpPr/>
          <p:nvPr/>
        </p:nvSpPr>
        <p:spPr>
          <a:xfrm>
            <a:off x="2088991" y="2286000"/>
            <a:ext cx="7055009"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bg1"/>
                </a:solidFill>
                <a:effectLst/>
              </a:rPr>
              <a:t>Prepares you for diligent Service</a:t>
            </a:r>
            <a:endParaRPr lang="en-US" sz="4000" b="1" cap="none" spc="0" dirty="0">
              <a:ln/>
              <a:solidFill>
                <a:schemeClr val="bg1"/>
              </a:solidFill>
              <a:effectLst/>
            </a:endParaRPr>
          </a:p>
        </p:txBody>
      </p:sp>
      <p:sp>
        <p:nvSpPr>
          <p:cNvPr id="5" name="Rectangle 4"/>
          <p:cNvSpPr/>
          <p:nvPr/>
        </p:nvSpPr>
        <p:spPr>
          <a:xfrm>
            <a:off x="2809957" y="3025914"/>
            <a:ext cx="6334043"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bg1"/>
                </a:solidFill>
                <a:effectLst/>
              </a:rPr>
              <a:t>Prepares you for Tribulations</a:t>
            </a:r>
            <a:endParaRPr lang="en-US" sz="4000" b="1" cap="none" spc="0" dirty="0">
              <a:ln/>
              <a:solidFill>
                <a:schemeClr val="bg1"/>
              </a:solidFill>
              <a:effectLst/>
            </a:endParaRPr>
          </a:p>
        </p:txBody>
      </p:sp>
      <p:sp>
        <p:nvSpPr>
          <p:cNvPr id="6" name="Rectangle 5"/>
          <p:cNvSpPr/>
          <p:nvPr/>
        </p:nvSpPr>
        <p:spPr>
          <a:xfrm>
            <a:off x="4724400" y="0"/>
            <a:ext cx="435728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tx1">
                    <a:lumMod val="95000"/>
                    <a:lumOff val="5000"/>
                  </a:schemeClr>
                </a:solidFill>
                <a:effectLst/>
                <a:latin typeface="Monotype Corsiva" pitchFamily="66" charset="0"/>
              </a:rPr>
              <a:t>Purpose of Heart</a:t>
            </a:r>
            <a:endParaRPr lang="en-US" sz="5400" b="1" cap="none" spc="0" dirty="0">
              <a:ln/>
              <a:solidFill>
                <a:schemeClr val="tx1">
                  <a:lumMod val="95000"/>
                  <a:lumOff val="5000"/>
                </a:schemeClr>
              </a:solidFill>
              <a:effectLst/>
              <a:latin typeface="Monotype Corsiva" pitchFamily="66" charset="0"/>
            </a:endParaRPr>
          </a:p>
        </p:txBody>
      </p:sp>
    </p:spTree>
    <p:extLst>
      <p:ext uri="{BB962C8B-B14F-4D97-AF65-F5344CB8AC3E}">
        <p14:creationId xmlns:p14="http://schemas.microsoft.com/office/powerpoint/2010/main" val="576946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dow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485</Words>
  <Application>Microsoft Office PowerPoint</Application>
  <PresentationFormat>On-screen Show (4:3)</PresentationFormat>
  <Paragraphs>23</Paragraphs>
  <Slides>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Wingdings</vt:lpstr>
      <vt:lpstr>Times New Roman</vt:lpstr>
      <vt:lpstr>Monotype Corsiva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Guest</cp:lastModifiedBy>
  <cp:revision>16</cp:revision>
  <dcterms:created xsi:type="dcterms:W3CDTF">2012-08-28T12:53:53Z</dcterms:created>
  <dcterms:modified xsi:type="dcterms:W3CDTF">2013-05-11T02:30:59Z</dcterms:modified>
</cp:coreProperties>
</file>