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sldIdLst>
    <p:sldId id="259" r:id="rId3"/>
    <p:sldId id="258" r:id="rId4"/>
    <p:sldId id="260" r:id="rId5"/>
    <p:sldId id="261" r:id="rId6"/>
    <p:sldId id="257" r:id="rId7"/>
    <p:sldId id="262" r:id="rId8"/>
  </p:sldIdLst>
  <p:sldSz cx="9144000" cy="6858000" type="screen4x3"/>
  <p:notesSz cx="6858000" cy="9144000"/>
  <p:embeddedFontLst>
    <p:embeddedFont>
      <p:font typeface="Monotype Corsiva" pitchFamily="66" charset="0"/>
      <p:italic r:id="rId9"/>
    </p:embeddedFont>
    <p:embeddedFont>
      <p:font typeface="Lucida Calligraphy" pitchFamily="66" charset="0"/>
      <p:regular r:id="rId10"/>
    </p:embeddedFont>
    <p:embeddedFont>
      <p:font typeface="Freestyle Script" pitchFamily="66" charset="0"/>
      <p:regular r:id="rId11"/>
    </p:embeddedFont>
    <p:embeddedFont>
      <p:font typeface="Chiller" pitchFamily="82" charset="0"/>
      <p:regular r:id="rId12"/>
    </p:embeddedFon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Book Antiqua" pitchFamily="18" charset="0"/>
      <p:regular r:id="rId17"/>
      <p:bold r:id="rId18"/>
      <p:italic r:id="rId19"/>
      <p:boldItalic r:id="rId20"/>
    </p:embeddedFont>
    <p:embeddedFont>
      <p:font typeface="Brush Script MT" pitchFamily="66" charset="0"/>
      <p:italic r:id="rId21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0000"/>
    <a:srgbClr val="C8D4E4"/>
    <a:srgbClr val="10253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viewProps" Target="viewProp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450DB-E0D5-4C37-B122-0C4D8F1449B9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1802D-768D-4B79-B4D5-3FECAC35D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650163"/>
      </p:ext>
    </p:extLst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02680-F249-4B4F-916C-E0C173C6497E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0AC984-D9BA-4268-975C-E6FD61D76A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427528"/>
      </p:ext>
    </p:extLst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BC9E0-D314-409C-BCD0-2FF3F255F7AC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D280F-E042-4FED-B1C8-B7E5A6BDF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817275"/>
      </p:ext>
    </p:extLst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2866F-D7D4-4E33-A2F4-BE54D09677EF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43694F-0F8B-4F8B-8B3A-DEF8B367F6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82733"/>
      </p:ext>
    </p:extLst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1FCE06-8A6E-4DC5-B4AD-1BE513CB35DB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C726B-EBC7-40A7-A746-F86E3DBBF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224258"/>
      </p:ext>
    </p:extLst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F274C-7B2C-45C7-867B-F7C3A7B8B9A5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889B-B43F-4827-8B55-082651E309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693245"/>
      </p:ext>
    </p:extLst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1C2DD-B33C-417E-8526-E17F9B2D99CA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BF47A-E2E7-4BB6-89AF-80357E7B4A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31704"/>
      </p:ext>
    </p:extLst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33E94-5B43-4478-A107-737BC760306F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DE607-12B1-4183-B7DD-CE8272D0B2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077411"/>
      </p:ext>
    </p:extLst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40AE0-B032-446A-8735-A9022F749989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1F76F-3CB0-420C-92DE-F9591B10B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396706"/>
      </p:ext>
    </p:extLst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DC135-1295-4C3D-A9F8-DF935A68A8FB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2D3CB9-FA4E-4992-8429-6CF05DE175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71137"/>
      </p:ext>
    </p:extLst>
  </p:cSld>
  <p:clrMapOvr>
    <a:masterClrMapping/>
  </p:clrMapOvr>
  <p:transition spd="slow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0A216-F4B6-48E1-9513-CF59ED7ED53D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371B1-C365-4E17-BC79-6DAE40779A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039240"/>
      </p:ext>
    </p:extLst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E1CCA-A0F6-4369-8973-F82177596E20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740F5-5B6E-4795-B12D-FBA99DCFA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00524"/>
      </p:ext>
    </p:extLst>
  </p:cSld>
  <p:clrMapOvr>
    <a:masterClrMapping/>
  </p:clrMapOvr>
  <p:transition spd="slow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E33F8-4909-4DEF-AD77-A88353734A31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2B21A-F36D-4816-A597-A51C9420F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849503"/>
      </p:ext>
    </p:extLst>
  </p:cSld>
  <p:clrMapOvr>
    <a:masterClrMapping/>
  </p:clrMapOvr>
  <p:transition spd="slow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EC051-554B-4ABD-8491-12F549E83BE9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B09C1-A491-4676-A0F1-1E8B771D4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56399"/>
      </p:ext>
    </p:extLst>
  </p:cSld>
  <p:clrMapOvr>
    <a:masterClrMapping/>
  </p:clrMapOvr>
  <p:transition spd="slow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CE040-630D-4D1A-80E7-347C079673EB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60267-8C60-4DB7-9C4A-146C6BCD0F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633232"/>
      </p:ext>
    </p:extLst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61B1F-E71F-46D9-9601-B988DB9E0EAE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5B1F9-2E89-45E8-A449-2F59E395DE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749759"/>
      </p:ext>
    </p:extLst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B9B5D-C8CC-4F81-AA2E-159E344DF22A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3C710B-FA28-4DCD-989C-81649FF24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46700"/>
      </p:ext>
    </p:extLst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B82628-3408-4A26-8CD2-0FAB754628A5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723AD-61BB-4FA9-A142-AB11E7C38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044344"/>
      </p:ext>
    </p:extLst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28228-70E5-4CB3-9ED4-E88B95571970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245D38-591E-4FA5-B0E1-A181850DB8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5378"/>
      </p:ext>
    </p:extLst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21D83-E39A-4C23-A0E5-29267E9D5B5D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483EC-DB3C-4F23-B6B1-4710F38E8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25381"/>
      </p:ext>
    </p:extLst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5B775-32B9-4EEC-BEC5-AF8829FBF604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F72308-91FD-4F1E-90BA-0A74946CE9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99771"/>
      </p:ext>
    </p:extLst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63A18-2BCD-4D24-B224-2D37CCF39864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65DBBD-0338-446C-ACE6-12C881D96C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083770"/>
      </p:ext>
    </p:extLst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1A697E9-9F66-4602-8262-B7C86F04C5CF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4851FB-8B59-4B0F-AC16-44DE4ADE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E115D596-CE2F-45B3-A321-F5E1E122D5E2}" type="datetimeFigureOut">
              <a:rPr lang="en-US"/>
              <a:pPr>
                <a:defRPr/>
              </a:pPr>
              <a:t>5/8/2013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72E2EDC-9C86-44E8-B887-2A53464066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 spd="slow">
    <p:circl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2743200"/>
            <a:ext cx="4419600" cy="3539430"/>
          </a:xfrm>
          <a:prstGeom prst="rect">
            <a:avLst/>
          </a:prstGeom>
          <a:solidFill>
            <a:srgbClr val="10253F">
              <a:alpha val="40000"/>
            </a:srgb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>
                <a:solidFill>
                  <a:schemeClr val="bg1"/>
                </a:solidFill>
              </a:rPr>
              <a:t>“</a:t>
            </a: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But he who is greatest among you shall be your servant. and whoever exalts himself will be humbled, and he who humbles himself will be exalted” (Matthew 23:11-12).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58763" y="3848100"/>
            <a:ext cx="1341437" cy="3429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0" y="2743200"/>
            <a:ext cx="4419600" cy="2554545"/>
          </a:xfrm>
          <a:prstGeom prst="rect">
            <a:avLst/>
          </a:prstGeom>
          <a:solidFill>
            <a:srgbClr val="10253F">
              <a:alpha val="40000"/>
            </a:srgb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“And He sat down, called the twelve, and said to them, if anyone desires to be first, he shall be last of all and servant of all,” (Mark 9:35).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0" y="4724400"/>
            <a:ext cx="2362200" cy="4572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333625"/>
            <a:ext cx="9144000" cy="4524375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Now there was also a dispute among them, as to which of them should be considered the greatest. (Luke 22:24)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. . he who is greatest among you, let him be as the younger, and he who governs as he who serves. (Luke 22:26)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After that, He poured water into a basin and began to wash the disciples' feet, and to wipe them with the towel with which He was girded. (John 13:5)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For I have given you an example, that you should do as I have done to you. Most assuredly, I say to you, a servant is not greater than his master . . . (John 13:15-16)</a:t>
            </a:r>
          </a:p>
        </p:txBody>
      </p:sp>
      <p:pic>
        <p:nvPicPr>
          <p:cNvPr id="1026" name="Picture 2" descr="http://3.bp.blogspot.com/_tWtGNWVDlTE/SoxTCP18wHI/AAAAAAAADXk/DJ8uy08pz3M/s400/silver-heart-picture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"/>
            <a:ext cx="198789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36873" y="-717"/>
            <a:ext cx="555472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itchFamily="66" charset="0"/>
              </a:rPr>
              <a:t>The Heart of a Servant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bldLvl="5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_tWtGNWVDlTE/SoxTCP18wHI/AAAAAAAADXk/DJ8uy08pz3M/s400/silver-heart-picture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"/>
            <a:ext cx="198789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36873" y="-717"/>
            <a:ext cx="555472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itchFamily="66" charset="0"/>
              </a:rPr>
              <a:t>The Heart of a Servant</a:t>
            </a:r>
          </a:p>
        </p:txBody>
      </p:sp>
      <p:sp>
        <p:nvSpPr>
          <p:cNvPr id="2" name="Rectangle 1"/>
          <p:cNvSpPr/>
          <p:nvPr/>
        </p:nvSpPr>
        <p:spPr>
          <a:xfrm>
            <a:off x="3383860" y="1828800"/>
            <a:ext cx="545534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</a:rPr>
              <a:t>Phoebe ~ Romans 16:1</a:t>
            </a:r>
          </a:p>
        </p:txBody>
      </p:sp>
      <p:sp>
        <p:nvSpPr>
          <p:cNvPr id="7" name="Rectangle 6"/>
          <p:cNvSpPr/>
          <p:nvPr/>
        </p:nvSpPr>
        <p:spPr>
          <a:xfrm>
            <a:off x="2524083" y="2658070"/>
            <a:ext cx="637745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</a:rPr>
              <a:t>Paul ~ 1 Corinthians 9:19</a:t>
            </a:r>
          </a:p>
        </p:txBody>
      </p:sp>
      <p:sp>
        <p:nvSpPr>
          <p:cNvPr id="8" name="Rectangle 7"/>
          <p:cNvSpPr/>
          <p:nvPr/>
        </p:nvSpPr>
        <p:spPr>
          <a:xfrm>
            <a:off x="1686280" y="3496270"/>
            <a:ext cx="725070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</a:rPr>
              <a:t>Samaritan ~ </a:t>
            </a: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</a:rPr>
              <a:t>Luke 10:33-36</a:t>
            </a:r>
          </a:p>
        </p:txBody>
      </p:sp>
      <p:sp>
        <p:nvSpPr>
          <p:cNvPr id="9" name="Rectangle 8"/>
          <p:cNvSpPr/>
          <p:nvPr/>
        </p:nvSpPr>
        <p:spPr>
          <a:xfrm>
            <a:off x="990600" y="4419600"/>
            <a:ext cx="778129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rush Script MT" pitchFamily="66" charset="0"/>
              </a:rPr>
              <a:t>All Christians ~ Galatians 5:13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_tWtGNWVDlTE/SoxTCP18wHI/AAAAAAAADXk/DJ8uy08pz3M/s400/silver-heart-picture.gif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"/>
            <a:ext cx="1987893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436873" y="-717"/>
            <a:ext cx="555472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itchFamily="66" charset="0"/>
              </a:rPr>
              <a:t>The Heart of a Servant</a:t>
            </a:r>
          </a:p>
        </p:txBody>
      </p:sp>
      <p:sp>
        <p:nvSpPr>
          <p:cNvPr id="6148" name="TextBox 2"/>
          <p:cNvSpPr txBox="1">
            <a:spLocks noChangeArrowheads="1"/>
          </p:cNvSpPr>
          <p:nvPr/>
        </p:nvSpPr>
        <p:spPr bwMode="auto">
          <a:xfrm>
            <a:off x="0" y="2449512"/>
            <a:ext cx="4572000" cy="523220"/>
          </a:xfrm>
          <a:prstGeom prst="rect">
            <a:avLst/>
          </a:prstGeom>
          <a:solidFill>
            <a:srgbClr val="C8D4E4"/>
          </a:solidFill>
          <a:ln>
            <a:noFill/>
          </a:ln>
          <a:effectLst>
            <a:softEdge rad="63500"/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Is Always Available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0" y="2046744"/>
            <a:ext cx="4572000" cy="2677656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“No one engaged in warfare </a:t>
            </a:r>
            <a:r>
              <a:rPr lang="en-US" sz="2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entangles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himself with the affairs of this life, that he may please him who enlisted him as a soldier,” (2 Timothy 2:4).</a:t>
            </a: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0" y="2981980"/>
            <a:ext cx="4572000" cy="523220"/>
          </a:xfrm>
          <a:prstGeom prst="rect">
            <a:avLst/>
          </a:prstGeom>
          <a:solidFill>
            <a:srgbClr val="C8D4E4"/>
          </a:solidFill>
          <a:ln>
            <a:noFill/>
          </a:ln>
          <a:effectLst>
            <a:softEdge rad="63500"/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Is Always Attentive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86990" y="2305615"/>
            <a:ext cx="4572000" cy="2246769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“Therefore, as we have opportunity, let us do good to all, especially to those who are of the household of faith,”  (Galatians 6:10).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0751" y="1219200"/>
            <a:ext cx="4572000" cy="4401205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“Let love be without hypocrisy . . . Be kindly affectionate to one another . . . in honor giving preference to one another . . . distributing to the needs of the saints . . . Rejoice with those who rejoice, and weep with those who weep,”  (Romans 12:9-15).</a:t>
            </a:r>
          </a:p>
        </p:txBody>
      </p:sp>
      <p:sp>
        <p:nvSpPr>
          <p:cNvPr id="10" name="TextBox 2"/>
          <p:cNvSpPr txBox="1">
            <a:spLocks noChangeArrowheads="1"/>
          </p:cNvSpPr>
          <p:nvPr/>
        </p:nvSpPr>
        <p:spPr bwMode="auto">
          <a:xfrm>
            <a:off x="0" y="3505200"/>
            <a:ext cx="4572000" cy="523220"/>
          </a:xfrm>
          <a:prstGeom prst="rect">
            <a:avLst/>
          </a:prstGeom>
          <a:solidFill>
            <a:srgbClr val="C8D4E4"/>
          </a:solidFill>
          <a:ln>
            <a:noFill/>
          </a:ln>
          <a:effectLst>
            <a:softEdge rad="63500"/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Never Makes Excuses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2057400"/>
            <a:ext cx="4572000" cy="2677656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“Yes, all of you be submissive to one another, and be clothed with humility, for God resists the proud, but gives grace to the humble,” (1 Peter 5:5).</a:t>
            </a: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0" y="4038600"/>
            <a:ext cx="4572000" cy="523220"/>
          </a:xfrm>
          <a:prstGeom prst="rect">
            <a:avLst/>
          </a:prstGeom>
          <a:solidFill>
            <a:srgbClr val="C8D4E4"/>
          </a:solidFill>
          <a:ln>
            <a:noFill/>
          </a:ln>
          <a:effectLst>
            <a:softEdge rad="63500"/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Is Clothed w/Humility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21967" y="2514600"/>
            <a:ext cx="4572000" cy="1815882"/>
          </a:xfrm>
          <a:prstGeom prst="rect">
            <a:avLst/>
          </a:prstGeom>
          <a:solidFill>
            <a:srgbClr val="FFFFFF">
              <a:alpha val="50196"/>
            </a:srgbClr>
          </a:solidFill>
          <a:effectLst>
            <a:softEdge rad="6350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“Moreover it is required in stewards that one be found faithful,” (1 Corinthians 4:2).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0" y="4582180"/>
            <a:ext cx="4572000" cy="523220"/>
          </a:xfrm>
          <a:prstGeom prst="rect">
            <a:avLst/>
          </a:prstGeom>
          <a:solidFill>
            <a:srgbClr val="C8D4E4"/>
          </a:solidFill>
          <a:ln>
            <a:noFill/>
          </a:ln>
          <a:effectLst>
            <a:softEdge rad="63500"/>
          </a:effec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Calligraphy" pitchFamily="66" charset="0"/>
              </a:rPr>
              <a:t>Is Always Dependable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5189" y="0"/>
            <a:ext cx="8055411" cy="1107996"/>
          </a:xfrm>
          <a:prstGeom prst="rect">
            <a:avLst/>
          </a:prstGeom>
          <a:solidFill>
            <a:srgbClr val="FFFFFF">
              <a:alpha val="60000"/>
            </a:srgbClr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eestyle Script" pitchFamily="66" charset="0"/>
              </a:rPr>
              <a:t>Do I have the Heart of a Servant?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600200"/>
            <a:ext cx="9144000" cy="584200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If I never volunteer to teach the lost?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311400"/>
            <a:ext cx="9144000" cy="584200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If I never volunteer to encourage others?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3048000"/>
            <a:ext cx="9144000" cy="584200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If I never volunteer to clean the building?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3759200"/>
            <a:ext cx="9144000" cy="584200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If I never volunteer to teach a Bible Class?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4495800"/>
            <a:ext cx="9144000" cy="584200"/>
          </a:xfrm>
          <a:prstGeom prst="rect">
            <a:avLst/>
          </a:prstGeom>
          <a:solidFill>
            <a:srgbClr val="000000">
              <a:alpha val="60000"/>
            </a:srgb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If I never volunteer to help the needy?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7" grpId="0" build="p" animBg="1"/>
      <p:bldP spid="8" grpId="0" build="p" animBg="1"/>
      <p:bldP spid="9" grpId="0" build="p" animBg="1"/>
      <p:bldP spid="10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810000" y="180975"/>
            <a:ext cx="5334000" cy="6524625"/>
          </a:xfrm>
          <a:prstGeom prst="rect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5699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5699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5699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5699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569913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5699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sz="1900" b="1">
                <a:latin typeface="Arial" charset="0"/>
                <a:cs typeface="Arial" charset="0"/>
              </a:rPr>
              <a:t>41	Then He will also say to those on the left hand, depart from Me, you cursed, into the everlasting fire prepared for the devil and his angels:</a:t>
            </a:r>
          </a:p>
          <a:p>
            <a:pPr eaLnBrk="1" hangingPunct="1"/>
            <a:r>
              <a:rPr lang="en-US" sz="1900" b="1">
                <a:latin typeface="Arial" charset="0"/>
                <a:cs typeface="Arial" charset="0"/>
              </a:rPr>
              <a:t>42	for I was hungry and you gave Me no food; I was thirsty and you gave Me no drink;</a:t>
            </a:r>
          </a:p>
          <a:p>
            <a:pPr eaLnBrk="1" hangingPunct="1"/>
            <a:r>
              <a:rPr lang="en-US" sz="1900" b="1">
                <a:latin typeface="Arial" charset="0"/>
                <a:cs typeface="Arial" charset="0"/>
              </a:rPr>
              <a:t>43	I was a stranger and you did not take Me in, naked and you did not clothe Me, sick and in prison and you did not visit Me.</a:t>
            </a:r>
          </a:p>
          <a:p>
            <a:pPr eaLnBrk="1" hangingPunct="1"/>
            <a:r>
              <a:rPr lang="en-US" sz="1900" b="1">
                <a:latin typeface="Arial" charset="0"/>
                <a:cs typeface="Arial" charset="0"/>
              </a:rPr>
              <a:t>44	Then they also will answer Him, saying, Lord, when did we see You hungry or thirsty or a stranger or naked or sick or in prison, and did not minister to You?</a:t>
            </a:r>
          </a:p>
          <a:p>
            <a:pPr eaLnBrk="1" hangingPunct="1"/>
            <a:r>
              <a:rPr lang="en-US" sz="1900" b="1">
                <a:latin typeface="Arial" charset="0"/>
                <a:cs typeface="Arial" charset="0"/>
              </a:rPr>
              <a:t>45	Then He will answer them, saying, assuredly, I say to you, inasmuch as you did not do it to one of the least of these, you did not do it to Me.</a:t>
            </a:r>
          </a:p>
          <a:p>
            <a:pPr eaLnBrk="1" hangingPunct="1">
              <a:buFontTx/>
              <a:buAutoNum type="arabicPlain" startAt="46"/>
            </a:pPr>
            <a:r>
              <a:rPr lang="en-US" sz="1900" b="1">
                <a:latin typeface="Arial" charset="0"/>
                <a:cs typeface="Arial" charset="0"/>
              </a:rPr>
              <a:t>     And these will go away into everlasting punishment, but the righteous into eternal life.</a:t>
            </a:r>
          </a:p>
          <a:p>
            <a:pPr algn="ctr" eaLnBrk="1" hangingPunct="1"/>
            <a:r>
              <a:rPr lang="en-US" sz="1900" b="1">
                <a:latin typeface="Arial" charset="0"/>
                <a:cs typeface="Arial" charset="0"/>
              </a:rPr>
              <a:t>Matthew 25:41-46</a:t>
            </a:r>
          </a:p>
        </p:txBody>
      </p:sp>
      <p:sp>
        <p:nvSpPr>
          <p:cNvPr id="3" name="Rectangle 2"/>
          <p:cNvSpPr/>
          <p:nvPr/>
        </p:nvSpPr>
        <p:spPr>
          <a:xfrm>
            <a:off x="125119" y="2895600"/>
            <a:ext cx="8893781" cy="101566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hiller" pitchFamily="82" charset="0"/>
              </a:rPr>
              <a:t>These did not have </a:t>
            </a:r>
            <a:r>
              <a:rPr lang="en-US" sz="60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hiller" pitchFamily="82" charset="0"/>
              </a:rPr>
              <a:t>hearts</a:t>
            </a: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Chiller" pitchFamily="82" charset="0"/>
              </a:rPr>
              <a:t> of Servants!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484</Words>
  <Application>Microsoft Office PowerPoint</Application>
  <PresentationFormat>On-screen Show (4:3)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7" baseType="lpstr">
      <vt:lpstr>Arial</vt:lpstr>
      <vt:lpstr>Times New Roman</vt:lpstr>
      <vt:lpstr>Monotype Corsiva</vt:lpstr>
      <vt:lpstr>Lucida Calligraphy</vt:lpstr>
      <vt:lpstr>Freestyle Script</vt:lpstr>
      <vt:lpstr>Chiller</vt:lpstr>
      <vt:lpstr>Calibri</vt:lpstr>
      <vt:lpstr>Book Antiqua</vt:lpstr>
      <vt:lpstr>Brush Script MT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JR Bronger</dc:creator>
  <cp:lastModifiedBy>Guest</cp:lastModifiedBy>
  <cp:revision>26</cp:revision>
  <dcterms:created xsi:type="dcterms:W3CDTF">2011-08-15T14:17:20Z</dcterms:created>
  <dcterms:modified xsi:type="dcterms:W3CDTF">2013-05-09T02:03:56Z</dcterms:modified>
</cp:coreProperties>
</file>