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5" r:id="rId9"/>
    <p:sldId id="274"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146790-8EFE-4B4D-B9D0-9798E0E3D562}"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2724171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146790-8EFE-4B4D-B9D0-9798E0E3D562}"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2533424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146790-8EFE-4B4D-B9D0-9798E0E3D562}"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182654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146790-8EFE-4B4D-B9D0-9798E0E3D562}"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2400097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146790-8EFE-4B4D-B9D0-9798E0E3D562}" type="datetimeFigureOut">
              <a:rPr lang="en-US" smtClean="0"/>
              <a:t>4/7/2013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489421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146790-8EFE-4B4D-B9D0-9798E0E3D562}" type="datetimeFigureOut">
              <a:rPr lang="en-US" smtClean="0"/>
              <a:t>4/7/2013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3321589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146790-8EFE-4B4D-B9D0-9798E0E3D562}" type="datetimeFigureOut">
              <a:rPr lang="en-US" smtClean="0"/>
              <a:t>4/7/2013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186546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146790-8EFE-4B4D-B9D0-9798E0E3D562}" type="datetimeFigureOut">
              <a:rPr lang="en-US" smtClean="0"/>
              <a:t>4/7/2013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1695756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146790-8EFE-4B4D-B9D0-9798E0E3D562}" type="datetimeFigureOut">
              <a:rPr lang="en-US" smtClean="0"/>
              <a:t>4/7/2013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76628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146790-8EFE-4B4D-B9D0-9798E0E3D562}" type="datetimeFigureOut">
              <a:rPr lang="en-US" smtClean="0"/>
              <a:t>4/7/2013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1193423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146790-8EFE-4B4D-B9D0-9798E0E3D562}" type="datetimeFigureOut">
              <a:rPr lang="en-US" smtClean="0"/>
              <a:t>4/7/2013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BBC676-2087-4C2B-B6CC-5ACFF8357F00}" type="slidenum">
              <a:rPr lang="en-US" smtClean="0"/>
              <a:t>‹#›</a:t>
            </a:fld>
            <a:endParaRPr lang="en-US"/>
          </a:p>
        </p:txBody>
      </p:sp>
    </p:spTree>
    <p:extLst>
      <p:ext uri="{BB962C8B-B14F-4D97-AF65-F5344CB8AC3E}">
        <p14:creationId xmlns:p14="http://schemas.microsoft.com/office/powerpoint/2010/main" val="3854826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146790-8EFE-4B4D-B9D0-9798E0E3D562}" type="datetimeFigureOut">
              <a:rPr lang="en-US" smtClean="0"/>
              <a:t>4/7/2013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BBC676-2087-4C2B-B6CC-5ACFF8357F00}" type="slidenum">
              <a:rPr lang="en-US" smtClean="0"/>
              <a:t>‹#›</a:t>
            </a:fld>
            <a:endParaRPr lang="en-US"/>
          </a:p>
        </p:txBody>
      </p:sp>
    </p:spTree>
    <p:extLst>
      <p:ext uri="{BB962C8B-B14F-4D97-AF65-F5344CB8AC3E}">
        <p14:creationId xmlns:p14="http://schemas.microsoft.com/office/powerpoint/2010/main" val="3807413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219200"/>
          </a:xfrm>
        </p:spPr>
        <p:txBody>
          <a:bodyPr/>
          <a:lstStyle/>
          <a:p>
            <a:r>
              <a:rPr lang="en-US" b="1" dirty="0" smtClean="0">
                <a:solidFill>
                  <a:srgbClr val="FFFF00"/>
                </a:solidFill>
              </a:rPr>
              <a:t>Overcoming the Sin of</a:t>
            </a:r>
            <a:endParaRPr lang="en-US" b="1" dirty="0">
              <a:solidFill>
                <a:srgbClr val="FFFF00"/>
              </a:solidFill>
            </a:endParaRPr>
          </a:p>
        </p:txBody>
      </p:sp>
      <p:pic>
        <p:nvPicPr>
          <p:cNvPr id="1028" name="Picture 4" descr="http://dcmliferadio.org/pics/36392_405069365641_371220380641_4468626_6637019_n%5B1%5D(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981199"/>
            <a:ext cx="6858000"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7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When Our Brother Repents</a:t>
            </a:r>
            <a:endParaRPr lang="en-US" b="1" dirty="0"/>
          </a:p>
        </p:txBody>
      </p:sp>
      <p:sp>
        <p:nvSpPr>
          <p:cNvPr id="3" name="Content Placeholder 2"/>
          <p:cNvSpPr>
            <a:spLocks noGrp="1"/>
          </p:cNvSpPr>
          <p:nvPr>
            <p:ph idx="1"/>
          </p:nvPr>
        </p:nvSpPr>
        <p:spPr/>
        <p:txBody>
          <a:bodyPr/>
          <a:lstStyle/>
          <a:p>
            <a:r>
              <a:rPr lang="en-US" b="1" dirty="0" smtClean="0"/>
              <a:t>2 Corinthians 2:6-11</a:t>
            </a:r>
          </a:p>
          <a:p>
            <a:pPr lvl="1"/>
            <a:r>
              <a:rPr lang="en-US" sz="3200" b="1" dirty="0" smtClean="0"/>
              <a:t>Forgive Him</a:t>
            </a:r>
          </a:p>
          <a:p>
            <a:pPr lvl="1"/>
            <a:r>
              <a:rPr lang="en-US" sz="3200" b="1" dirty="0" smtClean="0"/>
              <a:t>Comfort Him</a:t>
            </a:r>
          </a:p>
          <a:p>
            <a:pPr lvl="1"/>
            <a:r>
              <a:rPr lang="en-US" sz="3200" b="1" dirty="0" smtClean="0"/>
              <a:t>Reaffirm Our Love For Him</a:t>
            </a:r>
            <a:endParaRPr lang="en-US" b="1" dirty="0"/>
          </a:p>
        </p:txBody>
      </p:sp>
    </p:spTree>
    <p:extLst>
      <p:ext uri="{BB962C8B-B14F-4D97-AF65-F5344CB8AC3E}">
        <p14:creationId xmlns:p14="http://schemas.microsoft.com/office/powerpoint/2010/main" val="994755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When There Is No Repentance</a:t>
            </a:r>
            <a:endParaRPr lang="en-US" b="1" dirty="0"/>
          </a:p>
        </p:txBody>
      </p:sp>
      <p:sp>
        <p:nvSpPr>
          <p:cNvPr id="3" name="Content Placeholder 2"/>
          <p:cNvSpPr>
            <a:spLocks noGrp="1"/>
          </p:cNvSpPr>
          <p:nvPr>
            <p:ph idx="1"/>
          </p:nvPr>
        </p:nvSpPr>
        <p:spPr/>
        <p:txBody>
          <a:bodyPr/>
          <a:lstStyle/>
          <a:p>
            <a:r>
              <a:rPr lang="en-US" dirty="0" smtClean="0"/>
              <a:t>Where there is no repentance there can be no reconciliation.</a:t>
            </a:r>
          </a:p>
          <a:p>
            <a:pPr marL="0" indent="0">
              <a:buNone/>
            </a:pPr>
            <a:endParaRPr lang="en-US" sz="1000" dirty="0" smtClean="0"/>
          </a:p>
          <a:p>
            <a:r>
              <a:rPr lang="en-US" dirty="0"/>
              <a:t>“Actually, we must have a willingness to forgive even if our enemy does not repent. If he does not repent, our willingness to forgive will not profit him but it will certainly profit </a:t>
            </a:r>
            <a:r>
              <a:rPr lang="en-US" dirty="0" smtClean="0"/>
              <a:t>us.”</a:t>
            </a:r>
            <a:endParaRPr lang="en-US" dirty="0"/>
          </a:p>
        </p:txBody>
      </p:sp>
    </p:spTree>
    <p:extLst>
      <p:ext uri="{BB962C8B-B14F-4D97-AF65-F5344CB8AC3E}">
        <p14:creationId xmlns:p14="http://schemas.microsoft.com/office/powerpoint/2010/main" val="3627493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When There Is No Repentance</a:t>
            </a:r>
            <a:endParaRPr lang="en-US" b="1" dirty="0"/>
          </a:p>
        </p:txBody>
      </p:sp>
      <p:sp>
        <p:nvSpPr>
          <p:cNvPr id="3" name="Content Placeholder 2"/>
          <p:cNvSpPr>
            <a:spLocks noGrp="1"/>
          </p:cNvSpPr>
          <p:nvPr>
            <p:ph idx="1"/>
          </p:nvPr>
        </p:nvSpPr>
        <p:spPr/>
        <p:txBody>
          <a:bodyPr/>
          <a:lstStyle/>
          <a:p>
            <a:pPr marL="0" indent="0">
              <a:buNone/>
            </a:pPr>
            <a:r>
              <a:rPr lang="en-US" dirty="0" smtClean="0"/>
              <a:t>“Father, forgive them, for they do not know what they do.”</a:t>
            </a:r>
          </a:p>
          <a:p>
            <a:pPr marL="0" indent="0">
              <a:buNone/>
            </a:pPr>
            <a:endParaRPr lang="en-US" sz="800" dirty="0" smtClean="0"/>
          </a:p>
          <a:p>
            <a:pPr marL="0" indent="0">
              <a:buNone/>
            </a:pPr>
            <a:r>
              <a:rPr lang="en-US" dirty="0" smtClean="0"/>
              <a:t>Luke 23:34</a:t>
            </a:r>
            <a:endParaRPr lang="en-US" dirty="0"/>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0182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How To Overcome </a:t>
            </a:r>
            <a:r>
              <a:rPr lang="en-US" b="1" dirty="0" err="1" smtClean="0">
                <a:solidFill>
                  <a:schemeClr val="bg1"/>
                </a:solidFill>
              </a:rPr>
              <a:t>Unforgiveness</a:t>
            </a:r>
            <a:endParaRPr lang="en-US" b="1" dirty="0">
              <a:solidFill>
                <a:schemeClr val="bg1"/>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US" b="1" dirty="0" smtClean="0">
                <a:solidFill>
                  <a:schemeClr val="bg1"/>
                </a:solidFill>
              </a:rPr>
              <a:t>Take Heed To Ourselves </a:t>
            </a:r>
            <a:r>
              <a:rPr lang="en-US" dirty="0" smtClean="0">
                <a:solidFill>
                  <a:schemeClr val="bg1"/>
                </a:solidFill>
              </a:rPr>
              <a:t>- Luke 17:3</a:t>
            </a:r>
          </a:p>
          <a:p>
            <a:pPr marL="514350" indent="-514350">
              <a:buFont typeface="+mj-lt"/>
              <a:buAutoNum type="arabicPeriod"/>
            </a:pPr>
            <a:r>
              <a:rPr lang="en-US" b="1" dirty="0" smtClean="0">
                <a:solidFill>
                  <a:schemeClr val="bg1"/>
                </a:solidFill>
              </a:rPr>
              <a:t>Do Away With Limits To Our Forgiveness </a:t>
            </a:r>
            <a:r>
              <a:rPr lang="en-US" dirty="0" smtClean="0">
                <a:solidFill>
                  <a:schemeClr val="bg1"/>
                </a:solidFill>
              </a:rPr>
              <a:t>- Luke 17:3-4; Matt. 18:21-22</a:t>
            </a:r>
          </a:p>
          <a:p>
            <a:pPr marL="514350" indent="-514350">
              <a:buFont typeface="+mj-lt"/>
              <a:buAutoNum type="arabicPeriod"/>
            </a:pPr>
            <a:r>
              <a:rPr lang="en-US" b="1" dirty="0" smtClean="0">
                <a:solidFill>
                  <a:schemeClr val="bg1"/>
                </a:solidFill>
              </a:rPr>
              <a:t>Value Reconciliation and Renewed Fellowship Over Defending Our Injured Pride </a:t>
            </a:r>
            <a:r>
              <a:rPr lang="en-US" dirty="0" smtClean="0">
                <a:solidFill>
                  <a:schemeClr val="bg1"/>
                </a:solidFill>
              </a:rPr>
              <a:t>- Psalm 133:1; John 13:35</a:t>
            </a:r>
          </a:p>
        </p:txBody>
      </p:sp>
    </p:spTree>
    <p:extLst>
      <p:ext uri="{BB962C8B-B14F-4D97-AF65-F5344CB8AC3E}">
        <p14:creationId xmlns:p14="http://schemas.microsoft.com/office/powerpoint/2010/main" val="620256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How To Overcome </a:t>
            </a:r>
            <a:r>
              <a:rPr lang="en-US" b="1" dirty="0" err="1" smtClean="0">
                <a:solidFill>
                  <a:schemeClr val="bg1"/>
                </a:solidFill>
              </a:rPr>
              <a:t>Unforgiveness</a:t>
            </a:r>
            <a:endParaRPr lang="en-US" b="1" dirty="0">
              <a:solidFill>
                <a:schemeClr val="bg1"/>
              </a:solidFill>
            </a:endParaRPr>
          </a:p>
        </p:txBody>
      </p:sp>
      <p:sp>
        <p:nvSpPr>
          <p:cNvPr id="3" name="Content Placeholder 2"/>
          <p:cNvSpPr>
            <a:spLocks noGrp="1"/>
          </p:cNvSpPr>
          <p:nvPr>
            <p:ph idx="1"/>
          </p:nvPr>
        </p:nvSpPr>
        <p:spPr/>
        <p:txBody>
          <a:bodyPr>
            <a:normAutofit/>
          </a:bodyPr>
          <a:lstStyle/>
          <a:p>
            <a:pPr marL="514350" indent="-514350">
              <a:buFont typeface="+mj-lt"/>
              <a:buAutoNum type="arabicPeriod" startAt="4"/>
            </a:pPr>
            <a:r>
              <a:rPr lang="en-US" b="1" dirty="0" smtClean="0">
                <a:solidFill>
                  <a:schemeClr val="bg1"/>
                </a:solidFill>
              </a:rPr>
              <a:t>Remember That We Stand In Need Of Forgiveness </a:t>
            </a:r>
            <a:r>
              <a:rPr lang="en-US" dirty="0" smtClean="0">
                <a:solidFill>
                  <a:schemeClr val="bg1"/>
                </a:solidFill>
              </a:rPr>
              <a:t>- Matt. 6:12, 14-15</a:t>
            </a:r>
          </a:p>
          <a:p>
            <a:pPr marL="514350" indent="-514350">
              <a:buFont typeface="+mj-lt"/>
              <a:buAutoNum type="arabicPeriod" startAt="4"/>
            </a:pPr>
            <a:r>
              <a:rPr lang="en-US" b="1" dirty="0" smtClean="0">
                <a:solidFill>
                  <a:schemeClr val="bg1"/>
                </a:solidFill>
              </a:rPr>
              <a:t>Remember That Sins Committed Against Us Do Not Compare To Sins We Commit Against God </a:t>
            </a:r>
            <a:r>
              <a:rPr lang="en-US" dirty="0" smtClean="0">
                <a:solidFill>
                  <a:schemeClr val="bg1"/>
                </a:solidFill>
              </a:rPr>
              <a:t>- Matt. 18:24, 28</a:t>
            </a:r>
          </a:p>
          <a:p>
            <a:pPr marL="514350" indent="-514350">
              <a:buFont typeface="+mj-lt"/>
              <a:buAutoNum type="arabicPeriod" startAt="4"/>
            </a:pPr>
            <a:r>
              <a:rPr lang="en-US" b="1" dirty="0" smtClean="0">
                <a:solidFill>
                  <a:schemeClr val="bg1"/>
                </a:solidFill>
              </a:rPr>
              <a:t>Remember That Receiving Mercy Obligates Us To Show Mercy </a:t>
            </a:r>
            <a:r>
              <a:rPr lang="en-US" dirty="0" smtClean="0">
                <a:solidFill>
                  <a:schemeClr val="bg1"/>
                </a:solidFill>
              </a:rPr>
              <a:t>- Matt. 18:33; Col. 3:13</a:t>
            </a:r>
          </a:p>
        </p:txBody>
      </p:sp>
    </p:spTree>
    <p:extLst>
      <p:ext uri="{BB962C8B-B14F-4D97-AF65-F5344CB8AC3E}">
        <p14:creationId xmlns:p14="http://schemas.microsoft.com/office/powerpoint/2010/main" val="1268581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bg1"/>
                </a:solidFill>
              </a:rPr>
              <a:t>How To Overcome </a:t>
            </a:r>
            <a:r>
              <a:rPr lang="en-US" b="1" dirty="0" err="1" smtClean="0">
                <a:solidFill>
                  <a:schemeClr val="bg1"/>
                </a:solidFill>
              </a:rPr>
              <a:t>Unforgiveness</a:t>
            </a:r>
            <a:endParaRPr lang="en-US" b="1" dirty="0">
              <a:solidFill>
                <a:schemeClr val="bg1"/>
              </a:solidFill>
            </a:endParaRPr>
          </a:p>
        </p:txBody>
      </p:sp>
      <p:sp>
        <p:nvSpPr>
          <p:cNvPr id="3" name="Content Placeholder 2"/>
          <p:cNvSpPr>
            <a:spLocks noGrp="1"/>
          </p:cNvSpPr>
          <p:nvPr>
            <p:ph idx="1"/>
          </p:nvPr>
        </p:nvSpPr>
        <p:spPr/>
        <p:txBody>
          <a:bodyPr>
            <a:normAutofit/>
          </a:bodyPr>
          <a:lstStyle/>
          <a:p>
            <a:pPr marL="514350" indent="-514350">
              <a:buFont typeface="+mj-lt"/>
              <a:buAutoNum type="arabicPeriod" startAt="7"/>
            </a:pPr>
            <a:r>
              <a:rPr lang="en-US" b="1" dirty="0" smtClean="0">
                <a:solidFill>
                  <a:schemeClr val="bg1"/>
                </a:solidFill>
              </a:rPr>
              <a:t>Remember That God’s Blessings Are Given With the Same Measure We Use Upon Others </a:t>
            </a:r>
            <a:r>
              <a:rPr lang="en-US" dirty="0" smtClean="0">
                <a:solidFill>
                  <a:schemeClr val="bg1"/>
                </a:solidFill>
              </a:rPr>
              <a:t>- Matt. 7:2; Luke 6:38; James 2:13</a:t>
            </a:r>
          </a:p>
          <a:p>
            <a:pPr marL="514350" indent="-514350">
              <a:buFont typeface="+mj-lt"/>
              <a:buAutoNum type="arabicPeriod" startAt="7"/>
            </a:pPr>
            <a:r>
              <a:rPr lang="en-US" b="1" dirty="0" smtClean="0">
                <a:solidFill>
                  <a:schemeClr val="bg1"/>
                </a:solidFill>
              </a:rPr>
              <a:t>Love Others As We Love Ourselves </a:t>
            </a:r>
            <a:r>
              <a:rPr lang="en-US" dirty="0" smtClean="0">
                <a:solidFill>
                  <a:schemeClr val="bg1"/>
                </a:solidFill>
              </a:rPr>
              <a:t>-       Matt. 22:39; 7:12</a:t>
            </a:r>
          </a:p>
        </p:txBody>
      </p:sp>
    </p:spTree>
    <p:extLst>
      <p:ext uri="{BB962C8B-B14F-4D97-AF65-F5344CB8AC3E}">
        <p14:creationId xmlns:p14="http://schemas.microsoft.com/office/powerpoint/2010/main" val="1268581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smtClean="0"/>
              <a:t>“For if you forgive men their trespasses, your heavenly Father will also forgive you. But if you do not forgive men their trespasses, neither will your Father forgive your trespasses.”</a:t>
            </a:r>
          </a:p>
          <a:p>
            <a:pPr marL="0" indent="0">
              <a:buNone/>
            </a:pPr>
            <a:endParaRPr lang="en-US" sz="1000" dirty="0" smtClean="0"/>
          </a:p>
          <a:p>
            <a:pPr marL="0" indent="0">
              <a:buNone/>
            </a:pPr>
            <a:r>
              <a:rPr lang="en-US" dirty="0" smtClean="0"/>
              <a:t>Matthew 6:14-15</a:t>
            </a:r>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2195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We Are Commanded To Forgive</a:t>
            </a:r>
            <a:endParaRPr lang="en-US" b="1" dirty="0"/>
          </a:p>
        </p:txBody>
      </p:sp>
      <p:sp>
        <p:nvSpPr>
          <p:cNvPr id="5" name="Content Placeholder 4"/>
          <p:cNvSpPr>
            <a:spLocks noGrp="1"/>
          </p:cNvSpPr>
          <p:nvPr>
            <p:ph idx="1"/>
          </p:nvPr>
        </p:nvSpPr>
        <p:spPr/>
        <p:txBody>
          <a:bodyPr/>
          <a:lstStyle/>
          <a:p>
            <a:endParaRPr lang="en-US" dirty="0"/>
          </a:p>
        </p:txBody>
      </p:sp>
    </p:spTree>
    <p:extLst>
      <p:ext uri="{BB962C8B-B14F-4D97-AF65-F5344CB8AC3E}">
        <p14:creationId xmlns:p14="http://schemas.microsoft.com/office/powerpoint/2010/main" val="726936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We Are Commanded To Forgive</a:t>
            </a:r>
            <a:endParaRPr lang="en-US" b="1" dirty="0"/>
          </a:p>
        </p:txBody>
      </p:sp>
      <p:sp>
        <p:nvSpPr>
          <p:cNvPr id="3" name="Content Placeholder 2"/>
          <p:cNvSpPr>
            <a:spLocks noGrp="1"/>
          </p:cNvSpPr>
          <p:nvPr>
            <p:ph idx="1"/>
          </p:nvPr>
        </p:nvSpPr>
        <p:spPr/>
        <p:txBody>
          <a:bodyPr/>
          <a:lstStyle/>
          <a:p>
            <a:pPr marL="0" indent="0">
              <a:buNone/>
            </a:pPr>
            <a:r>
              <a:rPr lang="en-US" dirty="0" smtClean="0"/>
              <a:t>“And be kind to one another, tenderhearted, forgiving one another, even as God in Christ forgave you.”</a:t>
            </a:r>
          </a:p>
          <a:p>
            <a:pPr marL="0" indent="0">
              <a:buNone/>
            </a:pPr>
            <a:endParaRPr lang="en-US" sz="1000" dirty="0" smtClean="0"/>
          </a:p>
          <a:p>
            <a:pPr marL="0" indent="0">
              <a:buNone/>
            </a:pPr>
            <a:r>
              <a:rPr lang="en-US" dirty="0" smtClean="0"/>
              <a:t>Ephesians 4:32</a:t>
            </a:r>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7734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We Are Commanded To Forgive</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“For if you forgive men their trespasses, your heavenly Father will also forgive you. But if you do not forgive men their trespasses, neither will your Father forgive your trespasses.”</a:t>
            </a:r>
          </a:p>
          <a:p>
            <a:pPr marL="0" indent="0">
              <a:buNone/>
            </a:pPr>
            <a:endParaRPr lang="en-US" sz="1000" dirty="0" smtClean="0"/>
          </a:p>
          <a:p>
            <a:pPr marL="0" indent="0">
              <a:buNone/>
            </a:pPr>
            <a:r>
              <a:rPr lang="en-US" dirty="0" smtClean="0"/>
              <a:t>Matthew 6:14-15</a:t>
            </a:r>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7734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We Are Commanded To Forgive</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“And whenever you stand praying, if you have anything against anyone, forgive him, that your Father in heaven may also forgive you your trespasses. But if you do not forgive, neither will your Father in heaven forgive your trespasses.”</a:t>
            </a:r>
          </a:p>
          <a:p>
            <a:pPr marL="0" indent="0">
              <a:buNone/>
            </a:pPr>
            <a:endParaRPr lang="en-US" sz="1000" dirty="0" smtClean="0"/>
          </a:p>
          <a:p>
            <a:pPr marL="0" indent="0">
              <a:buNone/>
            </a:pPr>
            <a:r>
              <a:rPr lang="en-US" dirty="0" smtClean="0"/>
              <a:t>Mark 11:25-26</a:t>
            </a:r>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7734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Forgiveness Must Be Without Limit</a:t>
            </a:r>
            <a:endParaRPr lang="en-US" b="1" dirty="0"/>
          </a:p>
        </p:txBody>
      </p:sp>
      <p:sp>
        <p:nvSpPr>
          <p:cNvPr id="3" name="Content Placeholder 2"/>
          <p:cNvSpPr>
            <a:spLocks noGrp="1"/>
          </p:cNvSpPr>
          <p:nvPr>
            <p:ph idx="1"/>
          </p:nvPr>
        </p:nvSpPr>
        <p:spPr/>
        <p:txBody>
          <a:bodyPr>
            <a:normAutofit/>
          </a:bodyPr>
          <a:lstStyle/>
          <a:p>
            <a:pPr marL="0" indent="0">
              <a:buNone/>
            </a:pPr>
            <a:r>
              <a:rPr lang="en-US" dirty="0" smtClean="0"/>
              <a:t>“Then Peter came to Him and said, ‘Lord, how often shall my brother sin against me, and I forgive him? Up to </a:t>
            </a:r>
            <a:r>
              <a:rPr lang="en-US" u="sng" dirty="0" smtClean="0"/>
              <a:t>seven times</a:t>
            </a:r>
            <a:r>
              <a:rPr lang="en-US" dirty="0" smtClean="0"/>
              <a:t>?’ Jesus said to him, ‘I do not say to you, up to seven times, but up to </a:t>
            </a:r>
            <a:r>
              <a:rPr lang="en-US" u="sng" dirty="0" smtClean="0"/>
              <a:t>seventy times seven</a:t>
            </a:r>
            <a:r>
              <a:rPr lang="en-US" dirty="0" smtClean="0"/>
              <a:t>.’”</a:t>
            </a:r>
          </a:p>
          <a:p>
            <a:pPr marL="0" indent="0">
              <a:buNone/>
            </a:pPr>
            <a:endParaRPr lang="en-US" sz="1000" dirty="0" smtClean="0"/>
          </a:p>
          <a:p>
            <a:pPr marL="0" indent="0">
              <a:buNone/>
            </a:pPr>
            <a:r>
              <a:rPr lang="en-US" dirty="0" smtClean="0"/>
              <a:t>Matthew 18:21-22</a:t>
            </a:r>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433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Our Willingness To Forgive Must Be Comparable To God’s Willingness</a:t>
            </a:r>
            <a:endParaRPr lang="en-US" b="1" dirty="0"/>
          </a:p>
        </p:txBody>
      </p:sp>
      <p:sp>
        <p:nvSpPr>
          <p:cNvPr id="3" name="Content Placeholder 2"/>
          <p:cNvSpPr>
            <a:spLocks noGrp="1"/>
          </p:cNvSpPr>
          <p:nvPr>
            <p:ph idx="1"/>
          </p:nvPr>
        </p:nvSpPr>
        <p:spPr>
          <a:xfrm>
            <a:off x="457200" y="1981200"/>
            <a:ext cx="8229600" cy="4144963"/>
          </a:xfrm>
        </p:spPr>
        <p:txBody>
          <a:bodyPr>
            <a:normAutofit/>
          </a:bodyPr>
          <a:lstStyle/>
          <a:p>
            <a:pPr marL="0" indent="0">
              <a:buNone/>
            </a:pPr>
            <a:r>
              <a:rPr lang="en-US" dirty="0" smtClean="0"/>
              <a:t>“Should you not also have had compassion on your fellow servant, just as I had pity on you?”</a:t>
            </a:r>
          </a:p>
          <a:p>
            <a:pPr marL="0" indent="0">
              <a:buNone/>
            </a:pPr>
            <a:endParaRPr lang="en-US" sz="1000" dirty="0" smtClean="0"/>
          </a:p>
          <a:p>
            <a:pPr marL="0" indent="0">
              <a:buNone/>
            </a:pPr>
            <a:r>
              <a:rPr lang="en-US" dirty="0" smtClean="0"/>
              <a:t>Matthew 18:33</a:t>
            </a:r>
          </a:p>
          <a:p>
            <a:pPr marL="0" indent="0">
              <a:buNone/>
            </a:pPr>
            <a:endParaRPr lang="en-US" dirty="0"/>
          </a:p>
          <a:p>
            <a:r>
              <a:rPr lang="en-US" dirty="0" smtClean="0"/>
              <a:t>Psalm 103:8-14</a:t>
            </a:r>
          </a:p>
          <a:p>
            <a:r>
              <a:rPr lang="en-US" dirty="0" smtClean="0"/>
              <a:t>1 John 1:9</a:t>
            </a:r>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4545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When Our Brother Repents</a:t>
            </a:r>
            <a:endParaRPr lang="en-US" b="1" dirty="0"/>
          </a:p>
        </p:txBody>
      </p:sp>
      <p:sp>
        <p:nvSpPr>
          <p:cNvPr id="3" name="Content Placeholder 2"/>
          <p:cNvSpPr>
            <a:spLocks noGrp="1"/>
          </p:cNvSpPr>
          <p:nvPr>
            <p:ph idx="1"/>
          </p:nvPr>
        </p:nvSpPr>
        <p:spPr/>
        <p:txBody>
          <a:bodyPr/>
          <a:lstStyle/>
          <a:p>
            <a:pPr marL="0" indent="0">
              <a:buNone/>
            </a:pPr>
            <a:r>
              <a:rPr lang="en-US" dirty="0" smtClean="0"/>
              <a:t>“Take heed to yourselves. If your brother sins against you, rebuke him; and if he repents, forgive him. And if he sins against you seven times in a day, and seven times in a day returns to you, saying, ‘I repent,’ you shall forgive him.”</a:t>
            </a:r>
          </a:p>
          <a:p>
            <a:pPr marL="0" indent="0">
              <a:buNone/>
            </a:pPr>
            <a:endParaRPr lang="en-US" sz="800" dirty="0" smtClean="0"/>
          </a:p>
          <a:p>
            <a:pPr marL="0" indent="0">
              <a:buNone/>
            </a:pPr>
            <a:r>
              <a:rPr lang="en-US" dirty="0" smtClean="0"/>
              <a:t>Luke 17:3-4</a:t>
            </a:r>
            <a:endParaRPr lang="en-US" dirty="0"/>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1314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When Our Brother Repents</a:t>
            </a:r>
            <a:endParaRPr lang="en-US" b="1" dirty="0"/>
          </a:p>
        </p:txBody>
      </p:sp>
      <p:sp>
        <p:nvSpPr>
          <p:cNvPr id="3" name="Content Placeholder 2"/>
          <p:cNvSpPr>
            <a:spLocks noGrp="1"/>
          </p:cNvSpPr>
          <p:nvPr>
            <p:ph idx="1"/>
          </p:nvPr>
        </p:nvSpPr>
        <p:spPr/>
        <p:txBody>
          <a:bodyPr/>
          <a:lstStyle/>
          <a:p>
            <a:pPr marL="0" indent="0">
              <a:buNone/>
            </a:pPr>
            <a:r>
              <a:rPr lang="en-US" dirty="0" smtClean="0"/>
              <a:t>“Take heed to yourselves. If your brother sins against you, rebuke him; and if he repents, </a:t>
            </a:r>
            <a:r>
              <a:rPr lang="en-US" u="sng" dirty="0" smtClean="0">
                <a:solidFill>
                  <a:srgbClr val="FF0000"/>
                </a:solidFill>
              </a:rPr>
              <a:t>forgive him</a:t>
            </a:r>
            <a:r>
              <a:rPr lang="en-US" dirty="0" smtClean="0"/>
              <a:t>. And if he sins against you seven times in a day, and seven times in a day returns to you, saying, ‘I repent,’ </a:t>
            </a:r>
            <a:r>
              <a:rPr lang="en-US" u="sng" dirty="0" smtClean="0">
                <a:solidFill>
                  <a:srgbClr val="FF0000"/>
                </a:solidFill>
              </a:rPr>
              <a:t>you shall forgive him</a:t>
            </a:r>
            <a:r>
              <a:rPr lang="en-US" dirty="0" smtClean="0"/>
              <a:t>.”</a:t>
            </a:r>
          </a:p>
          <a:p>
            <a:pPr marL="0" indent="0">
              <a:buNone/>
            </a:pPr>
            <a:endParaRPr lang="en-US" sz="800" dirty="0" smtClean="0"/>
          </a:p>
          <a:p>
            <a:pPr marL="0" indent="0">
              <a:buNone/>
            </a:pPr>
            <a:r>
              <a:rPr lang="en-US" dirty="0" smtClean="0"/>
              <a:t>Luke 17:3-4</a:t>
            </a:r>
            <a:endParaRPr lang="en-US" dirty="0"/>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1.bp.blogspot.com/-RXtNeIQOosg/UFBJhcCpOOI/AAAAAAAAAPk/tw_Y-YfZS0c/s1600/forgiv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371990"/>
            <a:ext cx="4035091" cy="302881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9557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627</Words>
  <Application>Microsoft Office PowerPoint</Application>
  <PresentationFormat>On-screen Show (4:3)</PresentationFormat>
  <Paragraphs>60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Overcoming the Sin of</vt:lpstr>
      <vt:lpstr>We Are Commanded To Forgive</vt:lpstr>
      <vt:lpstr>We Are Commanded To Forgive</vt:lpstr>
      <vt:lpstr>We Are Commanded To Forgive</vt:lpstr>
      <vt:lpstr>We Are Commanded To Forgive</vt:lpstr>
      <vt:lpstr>Forgiveness Must Be Without Limit</vt:lpstr>
      <vt:lpstr>Our Willingness To Forgive Must Be Comparable To God’s Willingness</vt:lpstr>
      <vt:lpstr>When Our Brother Repents</vt:lpstr>
      <vt:lpstr>When Our Brother Repents</vt:lpstr>
      <vt:lpstr>When Our Brother Repents</vt:lpstr>
      <vt:lpstr>When There Is No Repentance</vt:lpstr>
      <vt:lpstr>When There Is No Repentance</vt:lpstr>
      <vt:lpstr>How To Overcome Unforgiveness</vt:lpstr>
      <vt:lpstr>How To Overcome Unforgiveness</vt:lpstr>
      <vt:lpstr>How To Overcome Unforgiveness</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Overcoming the Sin of Unforgiveness</dc:title>
  <dc:creator>Heath</dc:creator>
  <cp:lastModifiedBy>Guest</cp:lastModifiedBy>
  <cp:revision>15</cp:revision>
  <dcterms:created xsi:type="dcterms:W3CDTF">2013-04-05T13:45:48Z</dcterms:created>
  <dcterms:modified xsi:type="dcterms:W3CDTF">2013-04-07T23:20:07Z</dcterms:modified>
</cp:coreProperties>
</file>