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8" r:id="rId5"/>
    <p:sldId id="281" r:id="rId6"/>
    <p:sldId id="262" r:id="rId7"/>
    <p:sldId id="263" r:id="rId8"/>
    <p:sldId id="264"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E0DE93-380F-4173-BD9E-94A724815EA0}" type="datetimeFigureOut">
              <a:rPr lang="en-US" smtClean="0"/>
              <a:t>3/31/2013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1108618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E0DE93-380F-4173-BD9E-94A724815EA0}" type="datetimeFigureOut">
              <a:rPr lang="en-US" smtClean="0"/>
              <a:t>3/31/2013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879018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E0DE93-380F-4173-BD9E-94A724815EA0}" type="datetimeFigureOut">
              <a:rPr lang="en-US" smtClean="0"/>
              <a:t>3/31/2013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348658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E0DE93-380F-4173-BD9E-94A724815EA0}" type="datetimeFigureOut">
              <a:rPr lang="en-US" smtClean="0"/>
              <a:t>3/31/2013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3147733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0DE93-380F-4173-BD9E-94A724815EA0}" type="datetimeFigureOut">
              <a:rPr lang="en-US" smtClean="0"/>
              <a:t>3/31/2013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1556918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E0DE93-380F-4173-BD9E-94A724815EA0}" type="datetimeFigureOut">
              <a:rPr lang="en-US" smtClean="0"/>
              <a:t>3/31/2013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1362459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E0DE93-380F-4173-BD9E-94A724815EA0}" type="datetimeFigureOut">
              <a:rPr lang="en-US" smtClean="0"/>
              <a:t>3/31/2013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2693797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E0DE93-380F-4173-BD9E-94A724815EA0}" type="datetimeFigureOut">
              <a:rPr lang="en-US" smtClean="0"/>
              <a:t>3/31/2013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220475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E0DE93-380F-4173-BD9E-94A724815EA0}" type="datetimeFigureOut">
              <a:rPr lang="en-US" smtClean="0"/>
              <a:t>3/31/2013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3681935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0DE93-380F-4173-BD9E-94A724815EA0}" type="datetimeFigureOut">
              <a:rPr lang="en-US" smtClean="0"/>
              <a:t>3/31/2013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4156430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E0DE93-380F-4173-BD9E-94A724815EA0}" type="datetimeFigureOut">
              <a:rPr lang="en-US" smtClean="0"/>
              <a:t>3/31/2013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BDF9E5-8849-4CA9-A3DE-0D4B295AEAE4}" type="slidenum">
              <a:rPr lang="en-US" smtClean="0"/>
              <a:t>‹#›</a:t>
            </a:fld>
            <a:endParaRPr lang="en-US"/>
          </a:p>
        </p:txBody>
      </p:sp>
    </p:spTree>
    <p:extLst>
      <p:ext uri="{BB962C8B-B14F-4D97-AF65-F5344CB8AC3E}">
        <p14:creationId xmlns:p14="http://schemas.microsoft.com/office/powerpoint/2010/main" val="3274577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E0DE93-380F-4173-BD9E-94A724815EA0}" type="datetimeFigureOut">
              <a:rPr lang="en-US" smtClean="0"/>
              <a:t>3/31/2013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DF9E5-8849-4CA9-A3DE-0D4B295AEAE4}" type="slidenum">
              <a:rPr lang="en-US" smtClean="0"/>
              <a:t>‹#›</a:t>
            </a:fld>
            <a:endParaRPr lang="en-US"/>
          </a:p>
        </p:txBody>
      </p:sp>
    </p:spTree>
    <p:extLst>
      <p:ext uri="{BB962C8B-B14F-4D97-AF65-F5344CB8AC3E}">
        <p14:creationId xmlns:p14="http://schemas.microsoft.com/office/powerpoint/2010/main" val="479287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4038600" cy="2838450"/>
          </a:xfrm>
        </p:spPr>
        <p:txBody>
          <a:bodyPr/>
          <a:lstStyle/>
          <a:p>
            <a:r>
              <a:rPr lang="en-US" b="1" dirty="0" smtClean="0">
                <a:solidFill>
                  <a:schemeClr val="bg1"/>
                </a:solidFill>
              </a:rPr>
              <a:t>Why I Believe Jesus Rose From the Dead</a:t>
            </a:r>
            <a:endParaRPr lang="en-US" b="1" dirty="0">
              <a:solidFill>
                <a:schemeClr val="bg1"/>
              </a:solidFill>
            </a:endParaRPr>
          </a:p>
        </p:txBody>
      </p:sp>
      <p:pic>
        <p:nvPicPr>
          <p:cNvPr id="1026" name="Picture 2" descr="http://1.bp.blogspot.com/-9sJk0EX8I8w/TbNwX77vepI/AAAAAAAABxY/hpGpHuBsRqY/s1600/Empty+To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105400" y="381000"/>
            <a:ext cx="3314700" cy="49720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5866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a:p>
            <a:r>
              <a:rPr lang="en-US" dirty="0" smtClean="0"/>
              <a:t>Could not carry His cross.</a:t>
            </a:r>
          </a:p>
        </p:txBody>
      </p:sp>
      <p:pic>
        <p:nvPicPr>
          <p:cNvPr id="3074" name="Picture 2" descr="http://ceruleansanctum.com/images/simon_the_cyren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215" y="3733800"/>
            <a:ext cx="3817011" cy="263842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a:p>
            <a:r>
              <a:rPr lang="en-US" dirty="0" smtClean="0"/>
              <a:t>Could not carry His cross.</a:t>
            </a:r>
          </a:p>
          <a:p>
            <a:r>
              <a:rPr lang="en-US" dirty="0" smtClean="0"/>
              <a:t>Nailed to the cross.</a:t>
            </a:r>
          </a:p>
        </p:txBody>
      </p:sp>
      <p:pic>
        <p:nvPicPr>
          <p:cNvPr id="4" name="Picture 4" descr="http://www.sundayeducation.com/wp-content/uploads/2011/09/Nai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06056" y="2209800"/>
            <a:ext cx="3133144" cy="4419600"/>
          </a:xfrm>
          <a:prstGeom prst="rect">
            <a:avLst/>
          </a:prstGeom>
          <a:noFill/>
          <a:ln w="9525">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a:p>
            <a:r>
              <a:rPr lang="en-US" dirty="0" smtClean="0"/>
              <a:t>Could not carry His cross.</a:t>
            </a:r>
          </a:p>
          <a:p>
            <a:r>
              <a:rPr lang="en-US" dirty="0" smtClean="0"/>
              <a:t>Nailed to the cross.</a:t>
            </a:r>
          </a:p>
          <a:p>
            <a:r>
              <a:rPr lang="en-US" dirty="0" smtClean="0"/>
              <a:t>Dislocated shoulders.</a:t>
            </a:r>
          </a:p>
        </p:txBody>
      </p:sp>
      <p:pic>
        <p:nvPicPr>
          <p:cNvPr id="4098" name="Picture 2" descr="http://orbitdiscgolf.com/wp-content/uploads/2012/11/dislocated-shoulder.jpg"/>
          <p:cNvPicPr>
            <a:picLocks noChangeAspect="1" noChangeArrowheads="1"/>
          </p:cNvPicPr>
          <p:nvPr/>
        </p:nvPicPr>
        <p:blipFill rotWithShape="1">
          <a:blip r:embed="rId2">
            <a:extLst>
              <a:ext uri="{28A0092B-C50C-407E-A947-70E740481C1C}">
                <a14:useLocalDpi xmlns:a14="http://schemas.microsoft.com/office/drawing/2010/main" val="0"/>
              </a:ext>
            </a:extLst>
          </a:blip>
          <a:srcRect l="9660" t="14572" r="2623" b="7747"/>
          <a:stretch/>
        </p:blipFill>
        <p:spPr bwMode="auto">
          <a:xfrm>
            <a:off x="5248362" y="3352799"/>
            <a:ext cx="3576983" cy="3124199"/>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a:p>
            <a:r>
              <a:rPr lang="en-US" dirty="0" smtClean="0"/>
              <a:t>Could not carry His cross.</a:t>
            </a:r>
          </a:p>
          <a:p>
            <a:r>
              <a:rPr lang="en-US" dirty="0" smtClean="0"/>
              <a:t>Nailed to the cross.</a:t>
            </a:r>
          </a:p>
          <a:p>
            <a:r>
              <a:rPr lang="en-US" dirty="0" smtClean="0"/>
              <a:t>Dislocated shoulders.</a:t>
            </a:r>
          </a:p>
          <a:p>
            <a:r>
              <a:rPr lang="en-US" dirty="0" smtClean="0"/>
              <a:t>Death by asphyxiation.</a:t>
            </a:r>
          </a:p>
        </p:txBody>
      </p:sp>
      <p:pic>
        <p:nvPicPr>
          <p:cNvPr id="6146" name="Picture 2" descr="http://www.riversoflife.co.uk/oldsite/Images/Cross2.jpg"/>
          <p:cNvPicPr>
            <a:picLocks noChangeAspect="1" noChangeArrowheads="1"/>
          </p:cNvPicPr>
          <p:nvPr/>
        </p:nvPicPr>
        <p:blipFill rotWithShape="1">
          <a:blip r:embed="rId2">
            <a:extLst>
              <a:ext uri="{28A0092B-C50C-407E-A947-70E740481C1C}">
                <a14:useLocalDpi xmlns:a14="http://schemas.microsoft.com/office/drawing/2010/main" val="0"/>
              </a:ext>
            </a:extLst>
          </a:blip>
          <a:srcRect r="11837"/>
          <a:stretch/>
        </p:blipFill>
        <p:spPr bwMode="auto">
          <a:xfrm>
            <a:off x="6255327" y="4495800"/>
            <a:ext cx="2431473" cy="19812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a:p>
            <a:r>
              <a:rPr lang="en-US" dirty="0" smtClean="0"/>
              <a:t>Could not carry His cross.</a:t>
            </a:r>
          </a:p>
          <a:p>
            <a:r>
              <a:rPr lang="en-US" dirty="0" smtClean="0"/>
              <a:t>Nailed to the cross.</a:t>
            </a:r>
          </a:p>
          <a:p>
            <a:r>
              <a:rPr lang="en-US" dirty="0" smtClean="0"/>
              <a:t>Dislocated shoulders.</a:t>
            </a:r>
          </a:p>
          <a:p>
            <a:r>
              <a:rPr lang="en-US" dirty="0" smtClean="0"/>
              <a:t>Death by asphyxiation.</a:t>
            </a:r>
          </a:p>
          <a:p>
            <a:r>
              <a:rPr lang="en-US" dirty="0" smtClean="0"/>
              <a:t>Side pierced.</a:t>
            </a:r>
          </a:p>
        </p:txBody>
      </p:sp>
      <p:pic>
        <p:nvPicPr>
          <p:cNvPr id="7170" name="Picture 2" descr="http://pastorblog.cumcdebary.org/wp-content/uploads/2012/04/pierce-christs-side.jpg"/>
          <p:cNvPicPr>
            <a:picLocks noChangeAspect="1" noChangeArrowheads="1"/>
          </p:cNvPicPr>
          <p:nvPr/>
        </p:nvPicPr>
        <p:blipFill rotWithShape="1">
          <a:blip r:embed="rId2">
            <a:extLst>
              <a:ext uri="{28A0092B-C50C-407E-A947-70E740481C1C}">
                <a14:useLocalDpi xmlns:a14="http://schemas.microsoft.com/office/drawing/2010/main" val="0"/>
              </a:ext>
            </a:extLst>
          </a:blip>
          <a:srcRect l="31169"/>
          <a:stretch/>
        </p:blipFill>
        <p:spPr bwMode="auto">
          <a:xfrm>
            <a:off x="5029199" y="3414109"/>
            <a:ext cx="3857625" cy="3158142"/>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a:p>
            <a:r>
              <a:rPr lang="en-US" dirty="0" smtClean="0"/>
              <a:t>Could not carry His cross.</a:t>
            </a:r>
          </a:p>
          <a:p>
            <a:r>
              <a:rPr lang="en-US" dirty="0" smtClean="0"/>
              <a:t>Nailed to the cross.</a:t>
            </a:r>
          </a:p>
          <a:p>
            <a:r>
              <a:rPr lang="en-US" dirty="0" smtClean="0"/>
              <a:t>Dislocated shoulders.</a:t>
            </a:r>
          </a:p>
          <a:p>
            <a:r>
              <a:rPr lang="en-US" dirty="0" smtClean="0"/>
              <a:t>Death by asphyxiation.</a:t>
            </a:r>
          </a:p>
          <a:p>
            <a:r>
              <a:rPr lang="en-US" dirty="0" smtClean="0"/>
              <a:t>Side pierced.</a:t>
            </a:r>
          </a:p>
          <a:p>
            <a:r>
              <a:rPr lang="en-US" dirty="0" smtClean="0"/>
              <a:t>Pilate confirmed His death. </a:t>
            </a:r>
            <a:endParaRPr lang="en-US" dirty="0"/>
          </a:p>
        </p:txBody>
      </p:sp>
      <p:pic>
        <p:nvPicPr>
          <p:cNvPr id="8196" name="Picture 4" descr="http://www.quizlaw.com/blog/images/death-certifica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276600"/>
            <a:ext cx="2905960" cy="2238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2. His Burial</a:t>
            </a:r>
            <a:endParaRPr lang="en-US" b="1" i="1" dirty="0"/>
          </a:p>
        </p:txBody>
      </p:sp>
      <p:pic>
        <p:nvPicPr>
          <p:cNvPr id="5122" name="Picture 2" descr="http://www.wcbroadcasting.com/knlsorg/images/humble/humble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625" y="2000250"/>
            <a:ext cx="4752975" cy="318135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385324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2. His Burial</a:t>
            </a:r>
            <a:endParaRPr lang="en-US" b="1" i="1" dirty="0"/>
          </a:p>
        </p:txBody>
      </p:sp>
      <p:sp>
        <p:nvSpPr>
          <p:cNvPr id="3" name="Content Placeholder 2"/>
          <p:cNvSpPr>
            <a:spLocks noGrp="1"/>
          </p:cNvSpPr>
          <p:nvPr>
            <p:ph idx="1"/>
          </p:nvPr>
        </p:nvSpPr>
        <p:spPr/>
        <p:txBody>
          <a:bodyPr/>
          <a:lstStyle/>
          <a:p>
            <a:r>
              <a:rPr lang="en-US" dirty="0" smtClean="0"/>
              <a:t>Jesus was buried according to the custom of the Jews (John 19:38-40). </a:t>
            </a:r>
          </a:p>
          <a:p>
            <a:pPr lvl="1"/>
            <a:r>
              <a:rPr lang="en-US" dirty="0" smtClean="0"/>
              <a:t>body wrapped three times</a:t>
            </a:r>
          </a:p>
          <a:p>
            <a:pPr lvl="1"/>
            <a:r>
              <a:rPr lang="en-US" dirty="0" smtClean="0"/>
              <a:t>spices mixed in with the cloths</a:t>
            </a:r>
          </a:p>
          <a:p>
            <a:pPr lvl="1"/>
            <a:r>
              <a:rPr lang="en-US" dirty="0" smtClean="0"/>
              <a:t>total encasement would have weighed 117-120 pounds</a:t>
            </a:r>
            <a:endParaRPr lang="en-US" dirty="0"/>
          </a:p>
        </p:txBody>
      </p:sp>
    </p:spTree>
    <p:extLst>
      <p:ext uri="{BB962C8B-B14F-4D97-AF65-F5344CB8AC3E}">
        <p14:creationId xmlns:p14="http://schemas.microsoft.com/office/powerpoint/2010/main" val="440460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The Empty Tomb</a:t>
            </a:r>
            <a:endParaRPr lang="en-US" b="1" i="1" dirty="0"/>
          </a:p>
        </p:txBody>
      </p:sp>
      <p:sp>
        <p:nvSpPr>
          <p:cNvPr id="3" name="Content Placeholder 2"/>
          <p:cNvSpPr>
            <a:spLocks noGrp="1"/>
          </p:cNvSpPr>
          <p:nvPr>
            <p:ph idx="1"/>
          </p:nvPr>
        </p:nvSpPr>
        <p:spPr/>
        <p:txBody>
          <a:bodyPr/>
          <a:lstStyle/>
          <a:p>
            <a:r>
              <a:rPr lang="en-US" dirty="0" smtClean="0"/>
              <a:t>Matthew 27:59-28:8</a:t>
            </a:r>
          </a:p>
          <a:p>
            <a:pPr lvl="1"/>
            <a:r>
              <a:rPr lang="en-US" dirty="0" smtClean="0"/>
              <a:t>this was a new tomb, His was the only body in the tomb</a:t>
            </a:r>
          </a:p>
          <a:p>
            <a:pPr lvl="1"/>
            <a:r>
              <a:rPr lang="en-US" dirty="0" smtClean="0"/>
              <a:t>hewn out of rock - no back door</a:t>
            </a:r>
          </a:p>
          <a:p>
            <a:pPr lvl="1"/>
            <a:r>
              <a:rPr lang="en-US" dirty="0" smtClean="0"/>
              <a:t>large stone rolled against the door</a:t>
            </a:r>
          </a:p>
          <a:p>
            <a:pPr lvl="1"/>
            <a:r>
              <a:rPr lang="en-US" dirty="0" smtClean="0"/>
              <a:t>seal was set and guard was posted to keep it undisturbed</a:t>
            </a:r>
            <a:endParaRPr lang="en-US" dirty="0"/>
          </a:p>
        </p:txBody>
      </p:sp>
    </p:spTree>
    <p:extLst>
      <p:ext uri="{BB962C8B-B14F-4D97-AF65-F5344CB8AC3E}">
        <p14:creationId xmlns:p14="http://schemas.microsoft.com/office/powerpoint/2010/main" val="1429674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The Empty Tomb</a:t>
            </a:r>
            <a:endParaRPr lang="en-US" b="1" i="1" dirty="0"/>
          </a:p>
        </p:txBody>
      </p:sp>
      <p:sp>
        <p:nvSpPr>
          <p:cNvPr id="3" name="Content Placeholder 2"/>
          <p:cNvSpPr>
            <a:spLocks noGrp="1"/>
          </p:cNvSpPr>
          <p:nvPr>
            <p:ph idx="1"/>
          </p:nvPr>
        </p:nvSpPr>
        <p:spPr/>
        <p:txBody>
          <a:bodyPr/>
          <a:lstStyle/>
          <a:p>
            <a:r>
              <a:rPr lang="en-US" dirty="0" smtClean="0"/>
              <a:t>What happened to the body?</a:t>
            </a:r>
          </a:p>
          <a:p>
            <a:pPr lvl="1"/>
            <a:r>
              <a:rPr lang="en-US" dirty="0" smtClean="0"/>
              <a:t>the women did not go to the wrong tomb - they carefully observed where His body was laid</a:t>
            </a:r>
          </a:p>
          <a:p>
            <a:pPr lvl="1"/>
            <a:r>
              <a:rPr lang="en-US" dirty="0" smtClean="0"/>
              <a:t>Jesus did not revive and walk out - couldn’t have moved the stone or gotten past the guard</a:t>
            </a:r>
          </a:p>
          <a:p>
            <a:pPr lvl="1"/>
            <a:r>
              <a:rPr lang="en-US" dirty="0" smtClean="0"/>
              <a:t>disciples did not steal the body - weren’t of a frame of mind to do so, couldn’t have gotten past the guard</a:t>
            </a:r>
          </a:p>
          <a:p>
            <a:pPr lvl="1"/>
            <a:r>
              <a:rPr lang="en-US" dirty="0" smtClean="0"/>
              <a:t>enemies did not steal the body</a:t>
            </a:r>
            <a:endParaRPr lang="en-US" dirty="0"/>
          </a:p>
        </p:txBody>
      </p:sp>
    </p:spTree>
    <p:extLst>
      <p:ext uri="{BB962C8B-B14F-4D97-AF65-F5344CB8AC3E}">
        <p14:creationId xmlns:p14="http://schemas.microsoft.com/office/powerpoint/2010/main" val="1338389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Importance of the Lord’s Resurrection</a:t>
            </a:r>
            <a:endParaRPr lang="en-US" b="1" i="1" dirty="0"/>
          </a:p>
        </p:txBody>
      </p:sp>
      <p:sp>
        <p:nvSpPr>
          <p:cNvPr id="3" name="Content Placeholder 2"/>
          <p:cNvSpPr>
            <a:spLocks noGrp="1"/>
          </p:cNvSpPr>
          <p:nvPr>
            <p:ph idx="1"/>
          </p:nvPr>
        </p:nvSpPr>
        <p:spPr/>
        <p:txBody>
          <a:bodyPr/>
          <a:lstStyle/>
          <a:p>
            <a:r>
              <a:rPr lang="en-US" sz="3600" b="1" dirty="0" smtClean="0"/>
              <a:t>Jesus Himself claimed that His resurrection would prove His identity</a:t>
            </a:r>
          </a:p>
          <a:p>
            <a:endParaRPr lang="en-US" sz="800" b="1" dirty="0" smtClean="0"/>
          </a:p>
          <a:p>
            <a:pPr lvl="2">
              <a:buFontTx/>
              <a:buNone/>
            </a:pPr>
            <a:r>
              <a:rPr lang="en-US" sz="3600" b="1" dirty="0" smtClean="0"/>
              <a:t>Matthew 12:38-40</a:t>
            </a:r>
          </a:p>
          <a:p>
            <a:pPr lvl="2">
              <a:buFontTx/>
              <a:buNone/>
            </a:pPr>
            <a:r>
              <a:rPr lang="en-US" sz="3600" b="1" dirty="0" smtClean="0"/>
              <a:t>John 2:19-22</a:t>
            </a:r>
          </a:p>
        </p:txBody>
      </p:sp>
    </p:spTree>
    <p:extLst>
      <p:ext uri="{BB962C8B-B14F-4D97-AF65-F5344CB8AC3E}">
        <p14:creationId xmlns:p14="http://schemas.microsoft.com/office/powerpoint/2010/main" val="542811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The Empty Tomb</a:t>
            </a:r>
            <a:endParaRPr lang="en-US" b="1" i="1" dirty="0"/>
          </a:p>
        </p:txBody>
      </p:sp>
      <p:sp>
        <p:nvSpPr>
          <p:cNvPr id="3" name="Content Placeholder 2"/>
          <p:cNvSpPr>
            <a:spLocks noGrp="1"/>
          </p:cNvSpPr>
          <p:nvPr>
            <p:ph idx="1"/>
          </p:nvPr>
        </p:nvSpPr>
        <p:spPr/>
        <p:txBody>
          <a:bodyPr/>
          <a:lstStyle/>
          <a:p>
            <a:r>
              <a:rPr lang="en-US" dirty="0" smtClean="0"/>
              <a:t>What happened to the body?</a:t>
            </a:r>
          </a:p>
          <a:p>
            <a:endParaRPr lang="en-US" dirty="0"/>
          </a:p>
          <a:p>
            <a:pPr marL="0" indent="0" algn="ctr">
              <a:buNone/>
            </a:pPr>
            <a:r>
              <a:rPr lang="en-US" dirty="0" smtClean="0"/>
              <a:t>Jesus rose from the dead!</a:t>
            </a:r>
            <a:endParaRPr lang="en-US" dirty="0"/>
          </a:p>
        </p:txBody>
      </p:sp>
    </p:spTree>
    <p:extLst>
      <p:ext uri="{BB962C8B-B14F-4D97-AF65-F5344CB8AC3E}">
        <p14:creationId xmlns:p14="http://schemas.microsoft.com/office/powerpoint/2010/main" val="328837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4. Post-Resurrection Appearances</a:t>
            </a:r>
            <a:endParaRPr lang="en-US" b="1" i="1" dirty="0"/>
          </a:p>
        </p:txBody>
      </p:sp>
      <p:sp>
        <p:nvSpPr>
          <p:cNvPr id="3" name="Content Placeholder 2"/>
          <p:cNvSpPr>
            <a:spLocks noGrp="1"/>
          </p:cNvSpPr>
          <p:nvPr>
            <p:ph idx="1"/>
          </p:nvPr>
        </p:nvSpPr>
        <p:spPr/>
        <p:txBody>
          <a:bodyPr/>
          <a:lstStyle/>
          <a:p>
            <a:r>
              <a:rPr lang="en-US" b="1" dirty="0" smtClean="0"/>
              <a:t>Many different people saw the risen Lord on different occasions doing different things.</a:t>
            </a:r>
          </a:p>
          <a:p>
            <a:pPr marL="457200" lvl="1" indent="0">
              <a:buNone/>
            </a:pPr>
            <a:endParaRPr lang="en-US" sz="800" b="1" dirty="0" smtClean="0"/>
          </a:p>
          <a:p>
            <a:pPr marL="457200" lvl="1" indent="0">
              <a:buNone/>
            </a:pPr>
            <a:r>
              <a:rPr lang="en-US" sz="3200" b="1" dirty="0" smtClean="0"/>
              <a:t>John 20:24-28</a:t>
            </a:r>
          </a:p>
          <a:p>
            <a:pPr marL="457200" lvl="1" indent="0">
              <a:buNone/>
            </a:pPr>
            <a:r>
              <a:rPr lang="en-US" sz="3200" b="1" dirty="0" smtClean="0"/>
              <a:t>1 Corinthians 15:5-8</a:t>
            </a:r>
            <a:endParaRPr lang="en-US" sz="3200" b="1" dirty="0"/>
          </a:p>
        </p:txBody>
      </p:sp>
    </p:spTree>
    <p:extLst>
      <p:ext uri="{BB962C8B-B14F-4D97-AF65-F5344CB8AC3E}">
        <p14:creationId xmlns:p14="http://schemas.microsoft.com/office/powerpoint/2010/main" val="2005426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5. Circumstantial Evidence</a:t>
            </a:r>
            <a:endParaRPr lang="en-US" b="1" i="1" dirty="0"/>
          </a:p>
        </p:txBody>
      </p:sp>
      <p:sp>
        <p:nvSpPr>
          <p:cNvPr id="3" name="Content Placeholder 2"/>
          <p:cNvSpPr>
            <a:spLocks noGrp="1"/>
          </p:cNvSpPr>
          <p:nvPr>
            <p:ph idx="1"/>
          </p:nvPr>
        </p:nvSpPr>
        <p:spPr/>
        <p:txBody>
          <a:bodyPr/>
          <a:lstStyle/>
          <a:p>
            <a:r>
              <a:rPr lang="en-US" b="1" dirty="0" smtClean="0"/>
              <a:t>Bravery of the Disciples</a:t>
            </a:r>
          </a:p>
          <a:p>
            <a:r>
              <a:rPr lang="en-US" b="1" dirty="0" smtClean="0"/>
              <a:t>Beginning Place of the Church</a:t>
            </a:r>
          </a:p>
          <a:p>
            <a:r>
              <a:rPr lang="en-US" b="1" dirty="0" smtClean="0"/>
              <a:t>Conversion of Skeptics</a:t>
            </a:r>
          </a:p>
          <a:p>
            <a:pPr lvl="1"/>
            <a:r>
              <a:rPr lang="en-US" b="1" dirty="0" smtClean="0"/>
              <a:t>Thomas</a:t>
            </a:r>
          </a:p>
          <a:p>
            <a:pPr lvl="1"/>
            <a:r>
              <a:rPr lang="en-US" b="1" dirty="0" smtClean="0"/>
              <a:t>James, brother of the Lord</a:t>
            </a:r>
          </a:p>
          <a:p>
            <a:pPr lvl="1"/>
            <a:r>
              <a:rPr lang="en-US" b="1" dirty="0" smtClean="0"/>
              <a:t>Paul</a:t>
            </a:r>
          </a:p>
          <a:p>
            <a:r>
              <a:rPr lang="en-US" b="1" dirty="0" smtClean="0"/>
              <a:t>First Day of the Week</a:t>
            </a:r>
            <a:endParaRPr lang="en-US" b="1" dirty="0"/>
          </a:p>
        </p:txBody>
      </p:sp>
    </p:spTree>
    <p:extLst>
      <p:ext uri="{BB962C8B-B14F-4D97-AF65-F5344CB8AC3E}">
        <p14:creationId xmlns:p14="http://schemas.microsoft.com/office/powerpoint/2010/main" val="4128649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bg1"/>
                </a:solidFill>
              </a:rPr>
              <a:t>Why I Believe Jesus Rose From the Dead</a:t>
            </a:r>
            <a:endParaRPr lang="en-US" sz="3600" b="1" dirty="0">
              <a:solidFill>
                <a:schemeClr val="bg1"/>
              </a:solidFill>
            </a:endParaRPr>
          </a:p>
        </p:txBody>
      </p:sp>
      <p:sp>
        <p:nvSpPr>
          <p:cNvPr id="3" name="Content Placeholder 2"/>
          <p:cNvSpPr>
            <a:spLocks noGrp="1"/>
          </p:cNvSpPr>
          <p:nvPr>
            <p:ph idx="1"/>
          </p:nvPr>
        </p:nvSpPr>
        <p:spPr>
          <a:xfrm>
            <a:off x="457200" y="1600200"/>
            <a:ext cx="4648200" cy="4525963"/>
          </a:xfrm>
        </p:spPr>
        <p:txBody>
          <a:bodyPr/>
          <a:lstStyle/>
          <a:p>
            <a:r>
              <a:rPr lang="en-US" b="1" dirty="0" smtClean="0">
                <a:solidFill>
                  <a:schemeClr val="bg1"/>
                </a:solidFill>
              </a:rPr>
              <a:t>The Way He Died</a:t>
            </a:r>
          </a:p>
          <a:p>
            <a:r>
              <a:rPr lang="en-US" b="1" dirty="0" smtClean="0">
                <a:solidFill>
                  <a:schemeClr val="bg1"/>
                </a:solidFill>
              </a:rPr>
              <a:t>The Way He Was Buried</a:t>
            </a:r>
          </a:p>
          <a:p>
            <a:r>
              <a:rPr lang="en-US" b="1" dirty="0" smtClean="0">
                <a:solidFill>
                  <a:schemeClr val="bg1"/>
                </a:solidFill>
              </a:rPr>
              <a:t>The Empty Tomb</a:t>
            </a:r>
          </a:p>
          <a:p>
            <a:r>
              <a:rPr lang="en-US" b="1" dirty="0" smtClean="0">
                <a:solidFill>
                  <a:schemeClr val="bg1"/>
                </a:solidFill>
              </a:rPr>
              <a:t>Post-Resurrection Appearances</a:t>
            </a:r>
          </a:p>
          <a:p>
            <a:r>
              <a:rPr lang="en-US" b="1" dirty="0" smtClean="0">
                <a:solidFill>
                  <a:schemeClr val="bg1"/>
                </a:solidFill>
              </a:rPr>
              <a:t>Circumstantial Evidence</a:t>
            </a:r>
            <a:endParaRPr lang="en-US" b="1" dirty="0">
              <a:solidFill>
                <a:schemeClr val="bg1"/>
              </a:solidFill>
            </a:endParaRPr>
          </a:p>
        </p:txBody>
      </p:sp>
      <p:pic>
        <p:nvPicPr>
          <p:cNvPr id="4" name="Picture 2" descr="http://1.bp.blogspot.com/-9sJk0EX8I8w/TbNwX77vepI/AAAAAAAABxY/hpGpHuBsRqY/s1600/Empty+Tom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372100" y="1428750"/>
            <a:ext cx="3314700" cy="49720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86006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Importance of the Lord’s Resurrection</a:t>
            </a:r>
            <a:endParaRPr lang="en-US" b="1" i="1" dirty="0"/>
          </a:p>
        </p:txBody>
      </p:sp>
      <p:sp>
        <p:nvSpPr>
          <p:cNvPr id="3" name="Content Placeholder 2"/>
          <p:cNvSpPr>
            <a:spLocks noGrp="1"/>
          </p:cNvSpPr>
          <p:nvPr>
            <p:ph idx="1"/>
          </p:nvPr>
        </p:nvSpPr>
        <p:spPr/>
        <p:txBody>
          <a:bodyPr/>
          <a:lstStyle/>
          <a:p>
            <a:r>
              <a:rPr lang="en-US" sz="3600" b="1" dirty="0" smtClean="0"/>
              <a:t>The resurrection was the means by which God declared that Jesus was His Son</a:t>
            </a:r>
          </a:p>
          <a:p>
            <a:endParaRPr lang="en-US" sz="800" b="1" dirty="0" smtClean="0"/>
          </a:p>
          <a:p>
            <a:pPr lvl="2">
              <a:buFontTx/>
              <a:buNone/>
            </a:pPr>
            <a:r>
              <a:rPr lang="en-US" sz="3600" b="1" dirty="0" smtClean="0"/>
              <a:t>Romans 1:4</a:t>
            </a:r>
            <a:endParaRPr lang="en-US" sz="3600" b="1" dirty="0"/>
          </a:p>
        </p:txBody>
      </p:sp>
    </p:spTree>
    <p:extLst>
      <p:ext uri="{BB962C8B-B14F-4D97-AF65-F5344CB8AC3E}">
        <p14:creationId xmlns:p14="http://schemas.microsoft.com/office/powerpoint/2010/main" val="4000785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a:bodyPr>
          <a:lstStyle/>
          <a:p>
            <a:pPr>
              <a:buFontTx/>
              <a:buNone/>
            </a:pPr>
            <a:r>
              <a:rPr lang="en-US" b="1" dirty="0" smtClean="0"/>
              <a:t>	“The resurrection is the foundation upon which we base our faith and hope in Christ. Even the enemies of Christ know this. If the resurrection can be disproven, then the entire Bible is nullified as a claimant for valid faith. But if it is true, then it stands as the single greatest testimony to the validity of the Scriptures and the Christian faith. So the question before us now is, did Jesus really rise from the dead?”</a:t>
            </a:r>
          </a:p>
          <a:p>
            <a:pPr>
              <a:buFontTx/>
              <a:buNone/>
            </a:pPr>
            <a:endParaRPr lang="en-US" sz="900" b="1" dirty="0" smtClean="0"/>
          </a:p>
          <a:p>
            <a:pPr algn="r">
              <a:buFontTx/>
              <a:buNone/>
            </a:pPr>
            <a:r>
              <a:rPr lang="en-US" sz="2800" b="1" dirty="0" err="1" smtClean="0"/>
              <a:t>Doy</a:t>
            </a:r>
            <a:r>
              <a:rPr lang="en-US" sz="2800" b="1" dirty="0" smtClean="0"/>
              <a:t> Moyer, </a:t>
            </a:r>
            <a:r>
              <a:rPr lang="en-US" sz="2800" b="1" u="sng" dirty="0" smtClean="0"/>
              <a:t>Standing on Solid Ground</a:t>
            </a:r>
            <a:r>
              <a:rPr lang="en-US" sz="2800" b="1" dirty="0" smtClean="0"/>
              <a:t>, p. 37</a:t>
            </a:r>
          </a:p>
          <a:p>
            <a:endParaRPr lang="en-US" dirty="0"/>
          </a:p>
        </p:txBody>
      </p:sp>
    </p:spTree>
    <p:extLst>
      <p:ext uri="{BB962C8B-B14F-4D97-AF65-F5344CB8AC3E}">
        <p14:creationId xmlns:p14="http://schemas.microsoft.com/office/powerpoint/2010/main" val="2389327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1. The Way Jesus Died</a:t>
            </a:r>
            <a:endParaRPr lang="en-US" b="1" i="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198229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1. The Way Jesus Died</a:t>
            </a:r>
            <a:endParaRPr lang="en-US" b="1" i="1" dirty="0"/>
          </a:p>
        </p:txBody>
      </p:sp>
      <p:sp>
        <p:nvSpPr>
          <p:cNvPr id="3" name="Content Placeholder 2"/>
          <p:cNvSpPr>
            <a:spLocks noGrp="1"/>
          </p:cNvSpPr>
          <p:nvPr>
            <p:ph idx="1"/>
          </p:nvPr>
        </p:nvSpPr>
        <p:spPr/>
        <p:txBody>
          <a:bodyPr/>
          <a:lstStyle/>
          <a:p>
            <a:r>
              <a:rPr lang="en-US" dirty="0" smtClean="0"/>
              <a:t>One argument against the resurrection suggests that Jesus didn’t really die on the cross. </a:t>
            </a:r>
          </a:p>
          <a:p>
            <a:r>
              <a:rPr lang="en-US" dirty="0" smtClean="0"/>
              <a:t>He only appeared to be dead.</a:t>
            </a:r>
          </a:p>
          <a:p>
            <a:r>
              <a:rPr lang="en-US" dirty="0" smtClean="0"/>
              <a:t>He was taken to Joseph’s tomb where He later revived and walked away from the tomb. </a:t>
            </a:r>
          </a:p>
          <a:p>
            <a:r>
              <a:rPr lang="en-US" dirty="0" smtClean="0"/>
              <a:t>Called the “Swoon Theory.”</a:t>
            </a:r>
            <a:endParaRPr lang="en-US" dirty="0"/>
          </a:p>
        </p:txBody>
      </p:sp>
    </p:spTree>
    <p:extLst>
      <p:ext uri="{BB962C8B-B14F-4D97-AF65-F5344CB8AC3E}">
        <p14:creationId xmlns:p14="http://schemas.microsoft.com/office/powerpoint/2010/main" val="3682337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1. The Way Jesus Died</a:t>
            </a:r>
            <a:endParaRPr lang="en-US" b="1" i="1" dirty="0"/>
          </a:p>
        </p:txBody>
      </p:sp>
      <p:sp>
        <p:nvSpPr>
          <p:cNvPr id="3" name="Content Placeholder 2"/>
          <p:cNvSpPr>
            <a:spLocks noGrp="1"/>
          </p:cNvSpPr>
          <p:nvPr>
            <p:ph idx="1"/>
          </p:nvPr>
        </p:nvSpPr>
        <p:spPr/>
        <p:txBody>
          <a:bodyPr>
            <a:normAutofit/>
          </a:bodyPr>
          <a:lstStyle/>
          <a:p>
            <a:r>
              <a:rPr lang="en-US" dirty="0" smtClean="0"/>
              <a:t>The Bible says that Jesus died.</a:t>
            </a:r>
          </a:p>
          <a:p>
            <a:endParaRPr lang="en-US" dirty="0" smtClean="0"/>
          </a:p>
          <a:p>
            <a:r>
              <a:rPr lang="en-US" dirty="0" smtClean="0"/>
              <a:t>“For </a:t>
            </a:r>
            <a:r>
              <a:rPr lang="en-US" dirty="0"/>
              <a:t>I delivered to you first of all that which I also received: that Christ died for our sins according to the Scriptures, </a:t>
            </a:r>
            <a:r>
              <a:rPr lang="en-US" dirty="0" smtClean="0"/>
              <a:t>and </a:t>
            </a:r>
            <a:r>
              <a:rPr lang="en-US" dirty="0"/>
              <a:t>that He was buried, and that He rose again the third day according to the </a:t>
            </a:r>
            <a:r>
              <a:rPr lang="en-US" dirty="0" smtClean="0"/>
              <a:t>Scriptures” (1 Cor. 15:3-4).</a:t>
            </a:r>
            <a:endParaRPr lang="en-US" dirty="0"/>
          </a:p>
          <a:p>
            <a:endParaRPr lang="en-US" dirty="0"/>
          </a:p>
        </p:txBody>
      </p:sp>
    </p:spTree>
    <p:extLst>
      <p:ext uri="{BB962C8B-B14F-4D97-AF65-F5344CB8AC3E}">
        <p14:creationId xmlns:p14="http://schemas.microsoft.com/office/powerpoint/2010/main" val="2003278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p:txBody>
      </p:sp>
      <p:pic>
        <p:nvPicPr>
          <p:cNvPr id="1026" name="Picture 2" descr="http://ih1.redbubble.net/image.4967857.3489/flat,550x550,075,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962400"/>
            <a:ext cx="5238750" cy="261937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1075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What Do We Know About Jesus’ Crucifixion?</a:t>
            </a:r>
            <a:endParaRPr lang="en-US" sz="3200" b="1" dirty="0"/>
          </a:p>
        </p:txBody>
      </p:sp>
      <p:sp>
        <p:nvSpPr>
          <p:cNvPr id="3" name="Content Placeholder 2"/>
          <p:cNvSpPr>
            <a:spLocks noGrp="1"/>
          </p:cNvSpPr>
          <p:nvPr>
            <p:ph idx="1"/>
          </p:nvPr>
        </p:nvSpPr>
        <p:spPr>
          <a:xfrm>
            <a:off x="457200" y="1524000"/>
            <a:ext cx="8229600" cy="4953000"/>
          </a:xfrm>
        </p:spPr>
        <p:txBody>
          <a:bodyPr>
            <a:normAutofit/>
          </a:bodyPr>
          <a:lstStyle/>
          <a:p>
            <a:r>
              <a:rPr lang="en-US" dirty="0" smtClean="0"/>
              <a:t>No one survived a crucifixion.</a:t>
            </a:r>
          </a:p>
          <a:p>
            <a:r>
              <a:rPr lang="en-US" dirty="0" smtClean="0"/>
              <a:t>Scourging.</a:t>
            </a:r>
          </a:p>
        </p:txBody>
      </p:sp>
      <p:pic>
        <p:nvPicPr>
          <p:cNvPr id="2050" name="Picture 2" descr="http://wordincarnate.files.wordpress.com/2012/02/passion_scour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619374"/>
            <a:ext cx="5715000" cy="393382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51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653</Words>
  <Application>Microsoft Office PowerPoint</Application>
  <PresentationFormat>On-screen Show (4:3)</PresentationFormat>
  <Paragraphs>108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Why I Believe Jesus Rose From the Dead</vt:lpstr>
      <vt:lpstr>Importance of the Lord’s Resurrection</vt:lpstr>
      <vt:lpstr>Importance of the Lord’s Resurrection</vt:lpstr>
      <vt:lpstr>PowerPoint Presentation</vt:lpstr>
      <vt:lpstr>1. The Way Jesus Died</vt:lpstr>
      <vt:lpstr>1. The Way Jesus Died</vt:lpstr>
      <vt:lpstr>1. The Way Jesus Died</vt:lpstr>
      <vt:lpstr>What Do We Know About Jesus’ Crucifixion?</vt:lpstr>
      <vt:lpstr>What Do We Know About Jesus’ Crucifixion?</vt:lpstr>
      <vt:lpstr>What Do We Know About Jesus’ Crucifixion?</vt:lpstr>
      <vt:lpstr>What Do We Know About Jesus’ Crucifixion?</vt:lpstr>
      <vt:lpstr>What Do We Know About Jesus’ Crucifixion?</vt:lpstr>
      <vt:lpstr>What Do We Know About Jesus’ Crucifixion?</vt:lpstr>
      <vt:lpstr>What Do We Know About Jesus’ Crucifixion?</vt:lpstr>
      <vt:lpstr>What Do We Know About Jesus’ Crucifixion?</vt:lpstr>
      <vt:lpstr>2. His Burial</vt:lpstr>
      <vt:lpstr>2. His Burial</vt:lpstr>
      <vt:lpstr>3. The Empty Tomb</vt:lpstr>
      <vt:lpstr>3. The Empty Tomb</vt:lpstr>
      <vt:lpstr>3. The Empty Tomb</vt:lpstr>
      <vt:lpstr>4. Post-Resurrection Appearances</vt:lpstr>
      <vt:lpstr>5. Circumstantial Evidence</vt:lpstr>
      <vt:lpstr>Why I Believe Jesus Rose From the Dead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I Believe Jesus Rose From the Dead</dc:title>
  <dc:creator>Heath</dc:creator>
  <cp:lastModifiedBy>Guest</cp:lastModifiedBy>
  <cp:revision>20</cp:revision>
  <dcterms:created xsi:type="dcterms:W3CDTF">2013-03-28T21:01:42Z</dcterms:created>
  <dcterms:modified xsi:type="dcterms:W3CDTF">2013-03-31T21:12:20Z</dcterms:modified>
</cp:coreProperties>
</file>