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69" r:id="rId4"/>
    <p:sldId id="270" r:id="rId5"/>
    <p:sldId id="263" r:id="rId6"/>
    <p:sldId id="266" r:id="rId7"/>
    <p:sldId id="267" r:id="rId8"/>
    <p:sldId id="268" r:id="rId9"/>
    <p:sldId id="271" r:id="rId10"/>
    <p:sldId id="264" r:id="rId11"/>
    <p:sldId id="25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F97ABB-8427-4289-B16B-D909A1A5BCF4}" type="datetimeFigureOut">
              <a:rPr lang="en-US" smtClean="0"/>
              <a:t>1/20/2013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755AD4-48BC-48DB-8A34-C078D14D9182}" type="slidenum">
              <a:rPr lang="en-US" smtClean="0"/>
              <a:t>‹#›</a:t>
            </a:fld>
            <a:endParaRPr lang="en-US"/>
          </a:p>
        </p:txBody>
      </p:sp>
    </p:spTree>
    <p:extLst>
      <p:ext uri="{BB962C8B-B14F-4D97-AF65-F5344CB8AC3E}">
        <p14:creationId xmlns:p14="http://schemas.microsoft.com/office/powerpoint/2010/main" val="35928381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755AD4-48BC-48DB-8A34-C078D14D9182}" type="slidenum">
              <a:rPr lang="en-US" smtClean="0"/>
              <a:t>1</a:t>
            </a:fld>
            <a:endParaRPr lang="en-US"/>
          </a:p>
        </p:txBody>
      </p:sp>
    </p:spTree>
    <p:extLst>
      <p:ext uri="{BB962C8B-B14F-4D97-AF65-F5344CB8AC3E}">
        <p14:creationId xmlns:p14="http://schemas.microsoft.com/office/powerpoint/2010/main" val="33341778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755AD4-48BC-48DB-8A34-C078D14D9182}" type="slidenum">
              <a:rPr lang="en-US" smtClean="0"/>
              <a:t>10</a:t>
            </a:fld>
            <a:endParaRPr lang="en-US"/>
          </a:p>
        </p:txBody>
      </p:sp>
    </p:spTree>
    <p:extLst>
      <p:ext uri="{BB962C8B-B14F-4D97-AF65-F5344CB8AC3E}">
        <p14:creationId xmlns:p14="http://schemas.microsoft.com/office/powerpoint/2010/main" val="24953596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755AD4-48BC-48DB-8A34-C078D14D9182}" type="slidenum">
              <a:rPr lang="en-US" smtClean="0"/>
              <a:t>11</a:t>
            </a:fld>
            <a:endParaRPr lang="en-US"/>
          </a:p>
        </p:txBody>
      </p:sp>
    </p:spTree>
    <p:extLst>
      <p:ext uri="{BB962C8B-B14F-4D97-AF65-F5344CB8AC3E}">
        <p14:creationId xmlns:p14="http://schemas.microsoft.com/office/powerpoint/2010/main" val="1261675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755AD4-48BC-48DB-8A34-C078D14D9182}" type="slidenum">
              <a:rPr lang="en-US" smtClean="0"/>
              <a:t>2</a:t>
            </a:fld>
            <a:endParaRPr lang="en-US"/>
          </a:p>
        </p:txBody>
      </p:sp>
    </p:spTree>
    <p:extLst>
      <p:ext uri="{BB962C8B-B14F-4D97-AF65-F5344CB8AC3E}">
        <p14:creationId xmlns:p14="http://schemas.microsoft.com/office/powerpoint/2010/main" val="15343283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755AD4-48BC-48DB-8A34-C078D14D9182}" type="slidenum">
              <a:rPr lang="en-US" smtClean="0"/>
              <a:t>3</a:t>
            </a:fld>
            <a:endParaRPr lang="en-US"/>
          </a:p>
        </p:txBody>
      </p:sp>
    </p:spTree>
    <p:extLst>
      <p:ext uri="{BB962C8B-B14F-4D97-AF65-F5344CB8AC3E}">
        <p14:creationId xmlns:p14="http://schemas.microsoft.com/office/powerpoint/2010/main" val="292168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755AD4-48BC-48DB-8A34-C078D14D9182}" type="slidenum">
              <a:rPr lang="en-US" smtClean="0"/>
              <a:t>4</a:t>
            </a:fld>
            <a:endParaRPr lang="en-US"/>
          </a:p>
        </p:txBody>
      </p:sp>
    </p:spTree>
    <p:extLst>
      <p:ext uri="{BB962C8B-B14F-4D97-AF65-F5344CB8AC3E}">
        <p14:creationId xmlns:p14="http://schemas.microsoft.com/office/powerpoint/2010/main" val="607753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755AD4-48BC-48DB-8A34-C078D14D9182}" type="slidenum">
              <a:rPr lang="en-US" smtClean="0"/>
              <a:t>5</a:t>
            </a:fld>
            <a:endParaRPr lang="en-US"/>
          </a:p>
        </p:txBody>
      </p:sp>
    </p:spTree>
    <p:extLst>
      <p:ext uri="{BB962C8B-B14F-4D97-AF65-F5344CB8AC3E}">
        <p14:creationId xmlns:p14="http://schemas.microsoft.com/office/powerpoint/2010/main" val="8283658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755AD4-48BC-48DB-8A34-C078D14D9182}" type="slidenum">
              <a:rPr lang="en-US" smtClean="0"/>
              <a:t>6</a:t>
            </a:fld>
            <a:endParaRPr lang="en-US"/>
          </a:p>
        </p:txBody>
      </p:sp>
    </p:spTree>
    <p:extLst>
      <p:ext uri="{BB962C8B-B14F-4D97-AF65-F5344CB8AC3E}">
        <p14:creationId xmlns:p14="http://schemas.microsoft.com/office/powerpoint/2010/main" val="39312935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755AD4-48BC-48DB-8A34-C078D14D9182}" type="slidenum">
              <a:rPr lang="en-US" smtClean="0"/>
              <a:t>7</a:t>
            </a:fld>
            <a:endParaRPr lang="en-US"/>
          </a:p>
        </p:txBody>
      </p:sp>
    </p:spTree>
    <p:extLst>
      <p:ext uri="{BB962C8B-B14F-4D97-AF65-F5344CB8AC3E}">
        <p14:creationId xmlns:p14="http://schemas.microsoft.com/office/powerpoint/2010/main" val="20208276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755AD4-48BC-48DB-8A34-C078D14D9182}" type="slidenum">
              <a:rPr lang="en-US" smtClean="0"/>
              <a:t>8</a:t>
            </a:fld>
            <a:endParaRPr lang="en-US"/>
          </a:p>
        </p:txBody>
      </p:sp>
    </p:spTree>
    <p:extLst>
      <p:ext uri="{BB962C8B-B14F-4D97-AF65-F5344CB8AC3E}">
        <p14:creationId xmlns:p14="http://schemas.microsoft.com/office/powerpoint/2010/main" val="13219399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755AD4-48BC-48DB-8A34-C078D14D9182}" type="slidenum">
              <a:rPr lang="en-US" smtClean="0"/>
              <a:t>9</a:t>
            </a:fld>
            <a:endParaRPr lang="en-US"/>
          </a:p>
        </p:txBody>
      </p:sp>
    </p:spTree>
    <p:extLst>
      <p:ext uri="{BB962C8B-B14F-4D97-AF65-F5344CB8AC3E}">
        <p14:creationId xmlns:p14="http://schemas.microsoft.com/office/powerpoint/2010/main" val="1063147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BF3AE2F-D41C-45A4-8902-4E62D4F87F8E}" type="datetimeFigureOut">
              <a:rPr lang="en-US" smtClean="0"/>
              <a:t>1/20/2013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C4CF07-7B59-4FC0-A626-58A99479527C}" type="slidenum">
              <a:rPr lang="en-US" smtClean="0"/>
              <a:t>‹#›</a:t>
            </a:fld>
            <a:endParaRPr lang="en-US"/>
          </a:p>
        </p:txBody>
      </p:sp>
    </p:spTree>
    <p:extLst>
      <p:ext uri="{BB962C8B-B14F-4D97-AF65-F5344CB8AC3E}">
        <p14:creationId xmlns:p14="http://schemas.microsoft.com/office/powerpoint/2010/main" val="2917140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F3AE2F-D41C-45A4-8902-4E62D4F87F8E}" type="datetimeFigureOut">
              <a:rPr lang="en-US" smtClean="0"/>
              <a:t>1/20/2013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C4CF07-7B59-4FC0-A626-58A99479527C}" type="slidenum">
              <a:rPr lang="en-US" smtClean="0"/>
              <a:t>‹#›</a:t>
            </a:fld>
            <a:endParaRPr lang="en-US"/>
          </a:p>
        </p:txBody>
      </p:sp>
    </p:spTree>
    <p:extLst>
      <p:ext uri="{BB962C8B-B14F-4D97-AF65-F5344CB8AC3E}">
        <p14:creationId xmlns:p14="http://schemas.microsoft.com/office/powerpoint/2010/main" val="3145766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F3AE2F-D41C-45A4-8902-4E62D4F87F8E}" type="datetimeFigureOut">
              <a:rPr lang="en-US" smtClean="0"/>
              <a:t>1/20/2013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C4CF07-7B59-4FC0-A626-58A99479527C}" type="slidenum">
              <a:rPr lang="en-US" smtClean="0"/>
              <a:t>‹#›</a:t>
            </a:fld>
            <a:endParaRPr lang="en-US"/>
          </a:p>
        </p:txBody>
      </p:sp>
    </p:spTree>
    <p:extLst>
      <p:ext uri="{BB962C8B-B14F-4D97-AF65-F5344CB8AC3E}">
        <p14:creationId xmlns:p14="http://schemas.microsoft.com/office/powerpoint/2010/main" val="382320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F3AE2F-D41C-45A4-8902-4E62D4F87F8E}" type="datetimeFigureOut">
              <a:rPr lang="en-US" smtClean="0"/>
              <a:t>1/20/2013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C4CF07-7B59-4FC0-A626-58A99479527C}" type="slidenum">
              <a:rPr lang="en-US" smtClean="0"/>
              <a:t>‹#›</a:t>
            </a:fld>
            <a:endParaRPr lang="en-US"/>
          </a:p>
        </p:txBody>
      </p:sp>
    </p:spTree>
    <p:extLst>
      <p:ext uri="{BB962C8B-B14F-4D97-AF65-F5344CB8AC3E}">
        <p14:creationId xmlns:p14="http://schemas.microsoft.com/office/powerpoint/2010/main" val="2735304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F3AE2F-D41C-45A4-8902-4E62D4F87F8E}" type="datetimeFigureOut">
              <a:rPr lang="en-US" smtClean="0"/>
              <a:t>1/20/2013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C4CF07-7B59-4FC0-A626-58A99479527C}" type="slidenum">
              <a:rPr lang="en-US" smtClean="0"/>
              <a:t>‹#›</a:t>
            </a:fld>
            <a:endParaRPr lang="en-US"/>
          </a:p>
        </p:txBody>
      </p:sp>
    </p:spTree>
    <p:extLst>
      <p:ext uri="{BB962C8B-B14F-4D97-AF65-F5344CB8AC3E}">
        <p14:creationId xmlns:p14="http://schemas.microsoft.com/office/powerpoint/2010/main" val="1981553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F3AE2F-D41C-45A4-8902-4E62D4F87F8E}" type="datetimeFigureOut">
              <a:rPr lang="en-US" smtClean="0"/>
              <a:t>1/20/2013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C4CF07-7B59-4FC0-A626-58A99479527C}" type="slidenum">
              <a:rPr lang="en-US" smtClean="0"/>
              <a:t>‹#›</a:t>
            </a:fld>
            <a:endParaRPr lang="en-US"/>
          </a:p>
        </p:txBody>
      </p:sp>
    </p:spTree>
    <p:extLst>
      <p:ext uri="{BB962C8B-B14F-4D97-AF65-F5344CB8AC3E}">
        <p14:creationId xmlns:p14="http://schemas.microsoft.com/office/powerpoint/2010/main" val="4272392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F3AE2F-D41C-45A4-8902-4E62D4F87F8E}" type="datetimeFigureOut">
              <a:rPr lang="en-US" smtClean="0"/>
              <a:t>1/20/2013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C4CF07-7B59-4FC0-A626-58A99479527C}" type="slidenum">
              <a:rPr lang="en-US" smtClean="0"/>
              <a:t>‹#›</a:t>
            </a:fld>
            <a:endParaRPr lang="en-US"/>
          </a:p>
        </p:txBody>
      </p:sp>
    </p:spTree>
    <p:extLst>
      <p:ext uri="{BB962C8B-B14F-4D97-AF65-F5344CB8AC3E}">
        <p14:creationId xmlns:p14="http://schemas.microsoft.com/office/powerpoint/2010/main" val="4229890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BF3AE2F-D41C-45A4-8902-4E62D4F87F8E}" type="datetimeFigureOut">
              <a:rPr lang="en-US" smtClean="0"/>
              <a:t>1/20/2013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C4CF07-7B59-4FC0-A626-58A99479527C}" type="slidenum">
              <a:rPr lang="en-US" smtClean="0"/>
              <a:t>‹#›</a:t>
            </a:fld>
            <a:endParaRPr lang="en-US"/>
          </a:p>
        </p:txBody>
      </p:sp>
    </p:spTree>
    <p:extLst>
      <p:ext uri="{BB962C8B-B14F-4D97-AF65-F5344CB8AC3E}">
        <p14:creationId xmlns:p14="http://schemas.microsoft.com/office/powerpoint/2010/main" val="1590157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F3AE2F-D41C-45A4-8902-4E62D4F87F8E}" type="datetimeFigureOut">
              <a:rPr lang="en-US" smtClean="0"/>
              <a:t>1/20/2013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C4CF07-7B59-4FC0-A626-58A99479527C}" type="slidenum">
              <a:rPr lang="en-US" smtClean="0"/>
              <a:t>‹#›</a:t>
            </a:fld>
            <a:endParaRPr lang="en-US"/>
          </a:p>
        </p:txBody>
      </p:sp>
    </p:spTree>
    <p:extLst>
      <p:ext uri="{BB962C8B-B14F-4D97-AF65-F5344CB8AC3E}">
        <p14:creationId xmlns:p14="http://schemas.microsoft.com/office/powerpoint/2010/main" val="55049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F3AE2F-D41C-45A4-8902-4E62D4F87F8E}" type="datetimeFigureOut">
              <a:rPr lang="en-US" smtClean="0"/>
              <a:t>1/20/2013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C4CF07-7B59-4FC0-A626-58A99479527C}" type="slidenum">
              <a:rPr lang="en-US" smtClean="0"/>
              <a:t>‹#›</a:t>
            </a:fld>
            <a:endParaRPr lang="en-US"/>
          </a:p>
        </p:txBody>
      </p:sp>
    </p:spTree>
    <p:extLst>
      <p:ext uri="{BB962C8B-B14F-4D97-AF65-F5344CB8AC3E}">
        <p14:creationId xmlns:p14="http://schemas.microsoft.com/office/powerpoint/2010/main" val="3762795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F3AE2F-D41C-45A4-8902-4E62D4F87F8E}" type="datetimeFigureOut">
              <a:rPr lang="en-US" smtClean="0"/>
              <a:t>1/20/2013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C4CF07-7B59-4FC0-A626-58A99479527C}" type="slidenum">
              <a:rPr lang="en-US" smtClean="0"/>
              <a:t>‹#›</a:t>
            </a:fld>
            <a:endParaRPr lang="en-US"/>
          </a:p>
        </p:txBody>
      </p:sp>
    </p:spTree>
    <p:extLst>
      <p:ext uri="{BB962C8B-B14F-4D97-AF65-F5344CB8AC3E}">
        <p14:creationId xmlns:p14="http://schemas.microsoft.com/office/powerpoint/2010/main" val="1059673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F3AE2F-D41C-45A4-8902-4E62D4F87F8E}" type="datetimeFigureOut">
              <a:rPr lang="en-US" smtClean="0"/>
              <a:t>1/20/2013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C4CF07-7B59-4FC0-A626-58A99479527C}" type="slidenum">
              <a:rPr lang="en-US" smtClean="0"/>
              <a:t>‹#›</a:t>
            </a:fld>
            <a:endParaRPr lang="en-US"/>
          </a:p>
        </p:txBody>
      </p:sp>
    </p:spTree>
    <p:extLst>
      <p:ext uri="{BB962C8B-B14F-4D97-AF65-F5344CB8AC3E}">
        <p14:creationId xmlns:p14="http://schemas.microsoft.com/office/powerpoint/2010/main" val="2470908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87375"/>
            <a:ext cx="7772400" cy="1774825"/>
          </a:xfrm>
        </p:spPr>
        <p:txBody>
          <a:bodyPr>
            <a:noAutofit/>
          </a:bodyPr>
          <a:lstStyle/>
          <a:p>
            <a:r>
              <a:rPr lang="en-US" sz="4800" b="1" dirty="0" smtClean="0"/>
              <a:t>Overcoming the Sin of Indifference</a:t>
            </a:r>
            <a:endParaRPr lang="en-US" sz="4800" b="1" dirty="0"/>
          </a:p>
        </p:txBody>
      </p:sp>
      <p:pic>
        <p:nvPicPr>
          <p:cNvPr id="1026" name="Picture 2" descr="http://farm1.staticflickr.com/156/399605803_81e251314a_z.jpg?zz=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2438400"/>
            <a:ext cx="6096000" cy="405765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2468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Consequences of Indifference</a:t>
            </a:r>
            <a:endParaRPr lang="en-US" b="1" dirty="0"/>
          </a:p>
        </p:txBody>
      </p:sp>
      <p:sp>
        <p:nvSpPr>
          <p:cNvPr id="3" name="Content Placeholder 2"/>
          <p:cNvSpPr>
            <a:spLocks noGrp="1"/>
          </p:cNvSpPr>
          <p:nvPr>
            <p:ph idx="1"/>
          </p:nvPr>
        </p:nvSpPr>
        <p:spPr/>
        <p:txBody>
          <a:bodyPr>
            <a:normAutofit/>
          </a:bodyPr>
          <a:lstStyle/>
          <a:p>
            <a:pPr marL="514350" lvl="0" indent="-514350">
              <a:buFont typeface="+mj-lt"/>
              <a:buAutoNum type="arabicPeriod"/>
            </a:pPr>
            <a:r>
              <a:rPr lang="en-US" b="1" dirty="0" smtClean="0"/>
              <a:t>Disgusts God </a:t>
            </a:r>
            <a:r>
              <a:rPr lang="en-US" dirty="0" smtClean="0"/>
              <a:t>- Rev. 3:16</a:t>
            </a:r>
          </a:p>
          <a:p>
            <a:pPr marL="514350" lvl="0" indent="-514350">
              <a:buFont typeface="+mj-lt"/>
              <a:buAutoNum type="arabicPeriod"/>
            </a:pPr>
            <a:r>
              <a:rPr lang="en-US" b="1" dirty="0" smtClean="0"/>
              <a:t>Discourages faithful brethren </a:t>
            </a:r>
            <a:r>
              <a:rPr lang="en-US" dirty="0" smtClean="0"/>
              <a:t>- Prov. 10:26</a:t>
            </a:r>
          </a:p>
          <a:p>
            <a:pPr marL="514350" indent="-514350">
              <a:buFont typeface="+mj-lt"/>
              <a:buAutoNum type="arabicPeriod"/>
            </a:pPr>
            <a:r>
              <a:rPr lang="en-US" b="1" dirty="0"/>
              <a:t>God’s “house” is abandoned </a:t>
            </a:r>
            <a:r>
              <a:rPr lang="en-US" dirty="0"/>
              <a:t>- Hag. 1:4-11</a:t>
            </a:r>
          </a:p>
          <a:p>
            <a:pPr marL="514350" lvl="0" indent="-514350">
              <a:buFont typeface="+mj-lt"/>
              <a:buAutoNum type="arabicPeriod"/>
            </a:pPr>
            <a:r>
              <a:rPr lang="en-US" b="1" dirty="0" smtClean="0"/>
              <a:t>Needy are neglected </a:t>
            </a:r>
            <a:r>
              <a:rPr lang="en-US" dirty="0" smtClean="0"/>
              <a:t>- Mark 14:7; Gal. 6:10; James 1:27; Eccl. 4:1; Is. 57:1, Ps. 142:4</a:t>
            </a:r>
          </a:p>
          <a:p>
            <a:pPr marL="514350" lvl="0" indent="-514350">
              <a:buFont typeface="+mj-lt"/>
              <a:buAutoNum type="arabicPeriod"/>
            </a:pPr>
            <a:r>
              <a:rPr lang="en-US" b="1" dirty="0" smtClean="0"/>
              <a:t>We will lose our souls </a:t>
            </a:r>
            <a:r>
              <a:rPr lang="en-US" dirty="0" smtClean="0"/>
              <a:t>- Ps. 28:5; Prov. 19:16; Zeph. 1:12-13; Heb. 2:3; Phil. 2:12</a:t>
            </a:r>
            <a:endParaRPr lang="en-US" dirty="0"/>
          </a:p>
        </p:txBody>
      </p:sp>
    </p:spTree>
    <p:extLst>
      <p:ext uri="{BB962C8B-B14F-4D97-AF65-F5344CB8AC3E}">
        <p14:creationId xmlns:p14="http://schemas.microsoft.com/office/powerpoint/2010/main" val="2125650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How to Overcome Indifference</a:t>
            </a:r>
            <a:endParaRPr lang="en-US" b="1"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b="1" dirty="0" smtClean="0"/>
              <a:t>Love</a:t>
            </a:r>
            <a:r>
              <a:rPr lang="en-US" dirty="0" smtClean="0"/>
              <a:t> - 1 Cor. 13:4-7</a:t>
            </a:r>
          </a:p>
          <a:p>
            <a:pPr marL="514350" indent="-514350">
              <a:buFont typeface="+mj-lt"/>
              <a:buAutoNum type="arabicPeriod"/>
            </a:pPr>
            <a:r>
              <a:rPr lang="en-US" b="1" dirty="0" smtClean="0"/>
              <a:t>Zeal</a:t>
            </a:r>
            <a:r>
              <a:rPr lang="en-US" dirty="0" smtClean="0"/>
              <a:t> - Rev. 3:19; Rom. 12:11; Heb. 6:11-12, 10:24-25; 2 Cor. 9:2</a:t>
            </a:r>
          </a:p>
          <a:p>
            <a:pPr marL="514350" indent="-514350">
              <a:buFont typeface="+mj-lt"/>
              <a:buAutoNum type="arabicPeriod"/>
            </a:pPr>
            <a:r>
              <a:rPr lang="en-US" b="1" dirty="0" smtClean="0"/>
              <a:t>Let Christ In Our Heart </a:t>
            </a:r>
            <a:r>
              <a:rPr lang="en-US" dirty="0" smtClean="0"/>
              <a:t>- Rev. 3:20</a:t>
            </a:r>
          </a:p>
          <a:p>
            <a:pPr marL="514350" indent="-514350">
              <a:buFont typeface="+mj-lt"/>
              <a:buAutoNum type="arabicPeriod"/>
            </a:pPr>
            <a:r>
              <a:rPr lang="en-US" b="1" dirty="0" smtClean="0"/>
              <a:t>Give of Ourselves </a:t>
            </a:r>
            <a:r>
              <a:rPr lang="en-US" dirty="0" smtClean="0"/>
              <a:t>- 2 Cor. 8:5</a:t>
            </a:r>
          </a:p>
          <a:p>
            <a:pPr marL="514350" indent="-514350">
              <a:buFont typeface="+mj-lt"/>
              <a:buAutoNum type="arabicPeriod"/>
            </a:pPr>
            <a:r>
              <a:rPr lang="en-US" b="1" dirty="0" smtClean="0"/>
              <a:t>Pray</a:t>
            </a:r>
            <a:endParaRPr lang="en-US" b="1" dirty="0"/>
          </a:p>
        </p:txBody>
      </p:sp>
    </p:spTree>
    <p:extLst>
      <p:ext uri="{BB962C8B-B14F-4D97-AF65-F5344CB8AC3E}">
        <p14:creationId xmlns:p14="http://schemas.microsoft.com/office/powerpoint/2010/main" val="1113900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What is “Indifference”? </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indifferent: </a:t>
            </a:r>
            <a:r>
              <a:rPr lang="en-US" dirty="0"/>
              <a:t>1 having or showing no partiality, bias, or preference; neutral 2 having or showing no interest, concern or feeling; uninterested, apathetic, or unmoved</a:t>
            </a:r>
            <a:r>
              <a:rPr lang="en-US" dirty="0" smtClean="0"/>
              <a:t>.</a:t>
            </a:r>
          </a:p>
          <a:p>
            <a:pPr marL="0" indent="0">
              <a:buNone/>
            </a:pPr>
            <a:r>
              <a:rPr lang="en-US" b="1" dirty="0" smtClean="0"/>
              <a:t>indifference: </a:t>
            </a:r>
            <a:r>
              <a:rPr lang="en-US" dirty="0" smtClean="0"/>
              <a:t>a lack of concern, interest, or feeling; apathy </a:t>
            </a:r>
          </a:p>
          <a:p>
            <a:pPr marL="0" indent="0" algn="r">
              <a:buNone/>
            </a:pPr>
            <a:r>
              <a:rPr lang="en-US" dirty="0" smtClean="0"/>
              <a:t>Webster’s Dictionary</a:t>
            </a:r>
          </a:p>
        </p:txBody>
      </p:sp>
    </p:spTree>
    <p:extLst>
      <p:ext uri="{BB962C8B-B14F-4D97-AF65-F5344CB8AC3E}">
        <p14:creationId xmlns:p14="http://schemas.microsoft.com/office/powerpoint/2010/main" val="4141605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82000" cy="1143000"/>
          </a:xfrm>
        </p:spPr>
        <p:txBody>
          <a:bodyPr>
            <a:noAutofit/>
          </a:bodyPr>
          <a:lstStyle/>
          <a:p>
            <a:r>
              <a:rPr lang="en-US" sz="3600" b="1" dirty="0" smtClean="0"/>
              <a:t>Indifference is the opposite of what God expects from us.</a:t>
            </a:r>
            <a:endParaRPr lang="en-US" sz="3600" b="1" dirty="0"/>
          </a:p>
        </p:txBody>
      </p:sp>
      <p:sp>
        <p:nvSpPr>
          <p:cNvPr id="3" name="Content Placeholder 2"/>
          <p:cNvSpPr>
            <a:spLocks noGrp="1"/>
          </p:cNvSpPr>
          <p:nvPr>
            <p:ph idx="1"/>
          </p:nvPr>
        </p:nvSpPr>
        <p:spPr/>
        <p:txBody>
          <a:bodyPr>
            <a:normAutofit/>
          </a:bodyPr>
          <a:lstStyle/>
          <a:p>
            <a:pPr marL="0" lvl="0" indent="0">
              <a:buNone/>
            </a:pPr>
            <a:endParaRPr lang="en-US" dirty="0"/>
          </a:p>
        </p:txBody>
      </p:sp>
    </p:spTree>
    <p:extLst>
      <p:ext uri="{BB962C8B-B14F-4D97-AF65-F5344CB8AC3E}">
        <p14:creationId xmlns:p14="http://schemas.microsoft.com/office/powerpoint/2010/main" val="4149003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82000" cy="1143000"/>
          </a:xfrm>
        </p:spPr>
        <p:txBody>
          <a:bodyPr>
            <a:noAutofit/>
          </a:bodyPr>
          <a:lstStyle/>
          <a:p>
            <a:r>
              <a:rPr lang="en-US" sz="3600" b="1" dirty="0"/>
              <a:t>Indifference is the opposite of what God expects from us.</a:t>
            </a:r>
          </a:p>
        </p:txBody>
      </p:sp>
      <p:sp>
        <p:nvSpPr>
          <p:cNvPr id="3" name="Content Placeholder 2"/>
          <p:cNvSpPr>
            <a:spLocks noGrp="1"/>
          </p:cNvSpPr>
          <p:nvPr>
            <p:ph idx="1"/>
          </p:nvPr>
        </p:nvSpPr>
        <p:spPr/>
        <p:txBody>
          <a:bodyPr>
            <a:normAutofit/>
          </a:bodyPr>
          <a:lstStyle/>
          <a:p>
            <a:pPr marL="0" lvl="0" indent="0">
              <a:buNone/>
            </a:pPr>
            <a:r>
              <a:rPr lang="en-US" dirty="0" smtClean="0"/>
              <a:t>“I </a:t>
            </a:r>
            <a:r>
              <a:rPr lang="en-US" dirty="0"/>
              <a:t>call heaven and earth as witnesses today against you, that I have set before you life and death, blessing and cursing; therefore choose life, that both you and your descendants may </a:t>
            </a:r>
            <a:r>
              <a:rPr lang="en-US" dirty="0" smtClean="0"/>
              <a:t>live.”</a:t>
            </a:r>
            <a:endParaRPr lang="en-US" dirty="0"/>
          </a:p>
          <a:p>
            <a:pPr marL="0" lvl="0" indent="0">
              <a:buNone/>
            </a:pPr>
            <a:endParaRPr lang="en-US" sz="800" dirty="0" smtClean="0"/>
          </a:p>
          <a:p>
            <a:pPr marL="0" lvl="0" indent="0">
              <a:buNone/>
            </a:pPr>
            <a:r>
              <a:rPr lang="en-US" dirty="0" smtClean="0"/>
              <a:t>Deuteronomy 30:19</a:t>
            </a:r>
            <a:endParaRPr lang="en-US" dirty="0"/>
          </a:p>
        </p:txBody>
      </p:sp>
    </p:spTree>
    <p:extLst>
      <p:ext uri="{BB962C8B-B14F-4D97-AF65-F5344CB8AC3E}">
        <p14:creationId xmlns:p14="http://schemas.microsoft.com/office/powerpoint/2010/main" val="4149003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82000" cy="1143000"/>
          </a:xfrm>
        </p:spPr>
        <p:txBody>
          <a:bodyPr>
            <a:noAutofit/>
          </a:bodyPr>
          <a:lstStyle/>
          <a:p>
            <a:r>
              <a:rPr lang="en-US" sz="3600" b="1" dirty="0"/>
              <a:t>Indifference is the opposite of what God expects from us.</a:t>
            </a:r>
          </a:p>
        </p:txBody>
      </p:sp>
      <p:sp>
        <p:nvSpPr>
          <p:cNvPr id="3" name="Content Placeholder 2"/>
          <p:cNvSpPr>
            <a:spLocks noGrp="1"/>
          </p:cNvSpPr>
          <p:nvPr>
            <p:ph idx="1"/>
          </p:nvPr>
        </p:nvSpPr>
        <p:spPr/>
        <p:txBody>
          <a:bodyPr>
            <a:normAutofit/>
          </a:bodyPr>
          <a:lstStyle/>
          <a:p>
            <a:pPr marL="0" lvl="0" indent="0">
              <a:buNone/>
            </a:pPr>
            <a:r>
              <a:rPr lang="en-US" dirty="0" smtClean="0"/>
              <a:t>“And </a:t>
            </a:r>
            <a:r>
              <a:rPr lang="en-US" dirty="0"/>
              <a:t>if it seems evil to you to serve the Lord, choose for yourselves this day whom you will serve, whether the gods which your fathers served that were on the other side of the River, or the gods of the Amorites, in whose land you dwell. But as for me and my house, we will serve the Lord</a:t>
            </a:r>
            <a:r>
              <a:rPr lang="en-US" dirty="0" smtClean="0"/>
              <a:t>.”</a:t>
            </a:r>
            <a:endParaRPr lang="en-US" dirty="0"/>
          </a:p>
          <a:p>
            <a:pPr marL="0" lvl="0" indent="0">
              <a:buNone/>
            </a:pPr>
            <a:endParaRPr lang="en-US" sz="800" dirty="0" smtClean="0"/>
          </a:p>
          <a:p>
            <a:pPr marL="0" lvl="0" indent="0">
              <a:buNone/>
            </a:pPr>
            <a:r>
              <a:rPr lang="en-US" dirty="0" smtClean="0"/>
              <a:t>Joshua 24:15</a:t>
            </a:r>
            <a:endParaRPr lang="en-US" dirty="0"/>
          </a:p>
        </p:txBody>
      </p:sp>
    </p:spTree>
    <p:extLst>
      <p:ext uri="{BB962C8B-B14F-4D97-AF65-F5344CB8AC3E}">
        <p14:creationId xmlns:p14="http://schemas.microsoft.com/office/powerpoint/2010/main" val="1932676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82000" cy="1143000"/>
          </a:xfrm>
        </p:spPr>
        <p:txBody>
          <a:bodyPr>
            <a:noAutofit/>
          </a:bodyPr>
          <a:lstStyle/>
          <a:p>
            <a:r>
              <a:rPr lang="en-US" sz="3600" b="1" dirty="0"/>
              <a:t>Indifference is the opposite of what God expects from us.</a:t>
            </a:r>
          </a:p>
        </p:txBody>
      </p:sp>
      <p:sp>
        <p:nvSpPr>
          <p:cNvPr id="3" name="Content Placeholder 2"/>
          <p:cNvSpPr>
            <a:spLocks noGrp="1"/>
          </p:cNvSpPr>
          <p:nvPr>
            <p:ph idx="1"/>
          </p:nvPr>
        </p:nvSpPr>
        <p:spPr/>
        <p:txBody>
          <a:bodyPr>
            <a:normAutofit/>
          </a:bodyPr>
          <a:lstStyle/>
          <a:p>
            <a:pPr marL="0" lvl="0" indent="0">
              <a:buNone/>
            </a:pPr>
            <a:r>
              <a:rPr lang="en-US" dirty="0" smtClean="0"/>
              <a:t>“And </a:t>
            </a:r>
            <a:r>
              <a:rPr lang="en-US" dirty="0"/>
              <a:t>Elijah came to all the people, and said</a:t>
            </a:r>
            <a:r>
              <a:rPr lang="en-US" dirty="0" smtClean="0"/>
              <a:t>, ‘How </a:t>
            </a:r>
            <a:r>
              <a:rPr lang="en-US" dirty="0"/>
              <a:t>long will you falter between two opinions? If the Lord is God, follow Him; but if Baal, follow him</a:t>
            </a:r>
            <a:r>
              <a:rPr lang="en-US" dirty="0" smtClean="0"/>
              <a:t>.’ </a:t>
            </a:r>
            <a:r>
              <a:rPr lang="en-US" dirty="0"/>
              <a:t>But the people answered him not a word</a:t>
            </a:r>
            <a:r>
              <a:rPr lang="en-US" dirty="0" smtClean="0"/>
              <a:t>.”</a:t>
            </a:r>
            <a:endParaRPr lang="en-US" dirty="0"/>
          </a:p>
          <a:p>
            <a:pPr marL="0" lvl="0" indent="0">
              <a:buNone/>
            </a:pPr>
            <a:endParaRPr lang="en-US" sz="800" dirty="0" smtClean="0"/>
          </a:p>
          <a:p>
            <a:pPr marL="0" lvl="0" indent="0">
              <a:buNone/>
            </a:pPr>
            <a:r>
              <a:rPr lang="en-US" dirty="0" smtClean="0"/>
              <a:t>1 Kings 18:21</a:t>
            </a:r>
            <a:endParaRPr lang="en-US" dirty="0"/>
          </a:p>
        </p:txBody>
      </p:sp>
    </p:spTree>
    <p:extLst>
      <p:ext uri="{BB962C8B-B14F-4D97-AF65-F5344CB8AC3E}">
        <p14:creationId xmlns:p14="http://schemas.microsoft.com/office/powerpoint/2010/main" val="3190411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82000" cy="1143000"/>
          </a:xfrm>
        </p:spPr>
        <p:txBody>
          <a:bodyPr>
            <a:noAutofit/>
          </a:bodyPr>
          <a:lstStyle/>
          <a:p>
            <a:r>
              <a:rPr lang="en-US" sz="3600" b="1" dirty="0"/>
              <a:t>Indifference is the opposite of what God expects from us.</a:t>
            </a:r>
          </a:p>
        </p:txBody>
      </p:sp>
      <p:sp>
        <p:nvSpPr>
          <p:cNvPr id="3" name="Content Placeholder 2"/>
          <p:cNvSpPr>
            <a:spLocks noGrp="1"/>
          </p:cNvSpPr>
          <p:nvPr>
            <p:ph idx="1"/>
          </p:nvPr>
        </p:nvSpPr>
        <p:spPr/>
        <p:txBody>
          <a:bodyPr>
            <a:normAutofit/>
          </a:bodyPr>
          <a:lstStyle/>
          <a:p>
            <a:pPr marL="0" lvl="0" indent="0">
              <a:buNone/>
            </a:pPr>
            <a:r>
              <a:rPr lang="en-US" dirty="0" smtClean="0"/>
              <a:t>“I </a:t>
            </a:r>
            <a:r>
              <a:rPr lang="en-US" dirty="0"/>
              <a:t>know your works, that you are neither cold nor hot. I could wish you were cold or hot. </a:t>
            </a:r>
            <a:r>
              <a:rPr lang="en-US" dirty="0" smtClean="0"/>
              <a:t>So </a:t>
            </a:r>
            <a:r>
              <a:rPr lang="en-US" dirty="0"/>
              <a:t>then, because you are lukewarm, and neither cold nor hot, I will vomit you out of My mouth</a:t>
            </a:r>
            <a:r>
              <a:rPr lang="en-US" dirty="0" smtClean="0"/>
              <a:t>.”</a:t>
            </a:r>
          </a:p>
          <a:p>
            <a:pPr marL="0" lvl="0" indent="0">
              <a:buNone/>
            </a:pPr>
            <a:endParaRPr lang="en-US" sz="800" dirty="0"/>
          </a:p>
          <a:p>
            <a:pPr marL="0" lvl="0" indent="0">
              <a:buNone/>
            </a:pPr>
            <a:r>
              <a:rPr lang="en-US" dirty="0" smtClean="0"/>
              <a:t>Revelation 3:15-16</a:t>
            </a:r>
            <a:endParaRPr lang="en-US" dirty="0"/>
          </a:p>
        </p:txBody>
      </p:sp>
    </p:spTree>
    <p:extLst>
      <p:ext uri="{BB962C8B-B14F-4D97-AF65-F5344CB8AC3E}">
        <p14:creationId xmlns:p14="http://schemas.microsoft.com/office/powerpoint/2010/main" val="3190411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82000" cy="1143000"/>
          </a:xfrm>
        </p:spPr>
        <p:txBody>
          <a:bodyPr>
            <a:noAutofit/>
          </a:bodyPr>
          <a:lstStyle/>
          <a:p>
            <a:r>
              <a:rPr lang="en-US" sz="3600" b="1" dirty="0"/>
              <a:t>Indifference is the opposite of what God expects from us.</a:t>
            </a:r>
          </a:p>
        </p:txBody>
      </p:sp>
      <p:sp>
        <p:nvSpPr>
          <p:cNvPr id="3" name="Content Placeholder 2"/>
          <p:cNvSpPr>
            <a:spLocks noGrp="1"/>
          </p:cNvSpPr>
          <p:nvPr>
            <p:ph idx="1"/>
          </p:nvPr>
        </p:nvSpPr>
        <p:spPr/>
        <p:txBody>
          <a:bodyPr>
            <a:normAutofit/>
          </a:bodyPr>
          <a:lstStyle/>
          <a:p>
            <a:pPr marL="0" lvl="0" indent="0">
              <a:buNone/>
            </a:pPr>
            <a:r>
              <a:rPr lang="en-US" dirty="0" smtClean="0"/>
              <a:t>“He </a:t>
            </a:r>
            <a:r>
              <a:rPr lang="en-US" dirty="0"/>
              <a:t>who is not with Me is against Me, and he who does not gather with Me scatters abroad</a:t>
            </a:r>
            <a:r>
              <a:rPr lang="en-US" dirty="0" smtClean="0"/>
              <a:t>.” </a:t>
            </a:r>
            <a:endParaRPr lang="en-US" dirty="0"/>
          </a:p>
          <a:p>
            <a:pPr marL="0" lvl="0" indent="0">
              <a:buNone/>
            </a:pPr>
            <a:endParaRPr lang="en-US" sz="800" dirty="0" smtClean="0"/>
          </a:p>
          <a:p>
            <a:pPr marL="0" lvl="0" indent="0">
              <a:buNone/>
            </a:pPr>
            <a:r>
              <a:rPr lang="en-US" dirty="0" smtClean="0"/>
              <a:t>Matthew 12:30</a:t>
            </a:r>
            <a:endParaRPr lang="en-US" dirty="0"/>
          </a:p>
        </p:txBody>
      </p:sp>
    </p:spTree>
    <p:extLst>
      <p:ext uri="{BB962C8B-B14F-4D97-AF65-F5344CB8AC3E}">
        <p14:creationId xmlns:p14="http://schemas.microsoft.com/office/powerpoint/2010/main" val="3190411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Indifference </a:t>
            </a:r>
            <a:r>
              <a:rPr lang="en-US" b="1" u="sng" dirty="0" smtClean="0"/>
              <a:t>is</a:t>
            </a:r>
            <a:r>
              <a:rPr lang="en-US" b="1" dirty="0" smtClean="0"/>
              <a:t> a Sin</a:t>
            </a:r>
            <a:endParaRPr lang="en-US" b="1" dirty="0"/>
          </a:p>
        </p:txBody>
      </p:sp>
      <p:sp>
        <p:nvSpPr>
          <p:cNvPr id="3" name="Content Placeholder 2"/>
          <p:cNvSpPr>
            <a:spLocks noGrp="1"/>
          </p:cNvSpPr>
          <p:nvPr>
            <p:ph idx="1"/>
          </p:nvPr>
        </p:nvSpPr>
        <p:spPr/>
        <p:txBody>
          <a:bodyPr/>
          <a:lstStyle/>
          <a:p>
            <a:r>
              <a:rPr lang="en-US" dirty="0" smtClean="0"/>
              <a:t>Jesus told the indifferent and lukewarm </a:t>
            </a:r>
            <a:r>
              <a:rPr lang="en-US" dirty="0" err="1" smtClean="0"/>
              <a:t>Laodiceans</a:t>
            </a:r>
            <a:r>
              <a:rPr lang="en-US" dirty="0" smtClean="0"/>
              <a:t> to “repent” (Rev. 3:19). </a:t>
            </a:r>
          </a:p>
          <a:p>
            <a:r>
              <a:rPr lang="en-US" dirty="0" smtClean="0"/>
              <a:t>He was ready to “vomit” them out of His mouth (v. 16).</a:t>
            </a:r>
          </a:p>
          <a:p>
            <a:endParaRPr lang="en-US" sz="800" dirty="0" smtClean="0"/>
          </a:p>
          <a:p>
            <a:r>
              <a:rPr lang="en-US" dirty="0" smtClean="0"/>
              <a:t>The need to repent and the threat of losing fellowship with Christ indicates that they were in sin. </a:t>
            </a:r>
            <a:endParaRPr lang="en-US" dirty="0"/>
          </a:p>
        </p:txBody>
      </p:sp>
    </p:spTree>
    <p:extLst>
      <p:ext uri="{BB962C8B-B14F-4D97-AF65-F5344CB8AC3E}">
        <p14:creationId xmlns:p14="http://schemas.microsoft.com/office/powerpoint/2010/main" val="3926001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TotalTime>
  <Words>547</Words>
  <Application>Microsoft Office PowerPoint</Application>
  <PresentationFormat>On-screen Show (4:3)</PresentationFormat>
  <Paragraphs>54</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Overcoming the Sin of Indifference</vt:lpstr>
      <vt:lpstr>What is “Indifference”? </vt:lpstr>
      <vt:lpstr>Indifference is the opposite of what God expects from us.</vt:lpstr>
      <vt:lpstr>Indifference is the opposite of what God expects from us.</vt:lpstr>
      <vt:lpstr>Indifference is the opposite of what God expects from us.</vt:lpstr>
      <vt:lpstr>Indifference is the opposite of what God expects from us.</vt:lpstr>
      <vt:lpstr>Indifference is the opposite of what God expects from us.</vt:lpstr>
      <vt:lpstr>Indifference is the opposite of what God expects from us.</vt:lpstr>
      <vt:lpstr>Indifference is a Sin</vt:lpstr>
      <vt:lpstr>Consequences of Indifference</vt:lpstr>
      <vt:lpstr>How to Overcome Indifference</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Worry</dc:title>
  <dc:creator>Heath</dc:creator>
  <cp:lastModifiedBy>Guest</cp:lastModifiedBy>
  <cp:revision>40</cp:revision>
  <dcterms:created xsi:type="dcterms:W3CDTF">2012-09-19T14:21:08Z</dcterms:created>
  <dcterms:modified xsi:type="dcterms:W3CDTF">2013-01-20T23:20:16Z</dcterms:modified>
</cp:coreProperties>
</file>