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5" r:id="rId5"/>
    <p:sldId id="262" r:id="rId6"/>
    <p:sldId id="263" r:id="rId7"/>
    <p:sldId id="261" r:id="rId8"/>
    <p:sldId id="264" r:id="rId9"/>
    <p:sldId id="266" r:id="rId10"/>
    <p:sldId id="267" r:id="rId11"/>
    <p:sldId id="268" r:id="rId12"/>
    <p:sldId id="269" r:id="rId13"/>
    <p:sldId id="270" r:id="rId14"/>
    <p:sldId id="271" r:id="rId15"/>
    <p:sldId id="272" r:id="rId16"/>
    <p:sldId id="273" r:id="rId17"/>
    <p:sldId id="274"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7A02CC-6827-467F-97D1-6628673EFFD1}"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7D530-7F9B-4C7E-8208-33024A741B5D}" type="slidenum">
              <a:rPr lang="en-US" smtClean="0"/>
              <a:t>‹#›</a:t>
            </a:fld>
            <a:endParaRPr lang="en-US"/>
          </a:p>
        </p:txBody>
      </p:sp>
    </p:spTree>
    <p:extLst>
      <p:ext uri="{BB962C8B-B14F-4D97-AF65-F5344CB8AC3E}">
        <p14:creationId xmlns:p14="http://schemas.microsoft.com/office/powerpoint/2010/main" val="2506902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7A02CC-6827-467F-97D1-6628673EFFD1}"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7D530-7F9B-4C7E-8208-33024A741B5D}" type="slidenum">
              <a:rPr lang="en-US" smtClean="0"/>
              <a:t>‹#›</a:t>
            </a:fld>
            <a:endParaRPr lang="en-US"/>
          </a:p>
        </p:txBody>
      </p:sp>
    </p:spTree>
    <p:extLst>
      <p:ext uri="{BB962C8B-B14F-4D97-AF65-F5344CB8AC3E}">
        <p14:creationId xmlns:p14="http://schemas.microsoft.com/office/powerpoint/2010/main" val="2260004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7A02CC-6827-467F-97D1-6628673EFFD1}"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7D530-7F9B-4C7E-8208-33024A741B5D}" type="slidenum">
              <a:rPr lang="en-US" smtClean="0"/>
              <a:t>‹#›</a:t>
            </a:fld>
            <a:endParaRPr lang="en-US"/>
          </a:p>
        </p:txBody>
      </p:sp>
    </p:spTree>
    <p:extLst>
      <p:ext uri="{BB962C8B-B14F-4D97-AF65-F5344CB8AC3E}">
        <p14:creationId xmlns:p14="http://schemas.microsoft.com/office/powerpoint/2010/main" val="1468365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7A02CC-6827-467F-97D1-6628673EFFD1}"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7D530-7F9B-4C7E-8208-33024A741B5D}" type="slidenum">
              <a:rPr lang="en-US" smtClean="0"/>
              <a:t>‹#›</a:t>
            </a:fld>
            <a:endParaRPr lang="en-US"/>
          </a:p>
        </p:txBody>
      </p:sp>
    </p:spTree>
    <p:extLst>
      <p:ext uri="{BB962C8B-B14F-4D97-AF65-F5344CB8AC3E}">
        <p14:creationId xmlns:p14="http://schemas.microsoft.com/office/powerpoint/2010/main" val="99992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7A02CC-6827-467F-97D1-6628673EFFD1}"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7D530-7F9B-4C7E-8208-33024A741B5D}" type="slidenum">
              <a:rPr lang="en-US" smtClean="0"/>
              <a:t>‹#›</a:t>
            </a:fld>
            <a:endParaRPr lang="en-US"/>
          </a:p>
        </p:txBody>
      </p:sp>
    </p:spTree>
    <p:extLst>
      <p:ext uri="{BB962C8B-B14F-4D97-AF65-F5344CB8AC3E}">
        <p14:creationId xmlns:p14="http://schemas.microsoft.com/office/powerpoint/2010/main" val="1399619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7A02CC-6827-467F-97D1-6628673EFFD1}" type="datetimeFigureOut">
              <a:rPr lang="en-US" smtClean="0"/>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7D530-7F9B-4C7E-8208-33024A741B5D}" type="slidenum">
              <a:rPr lang="en-US" smtClean="0"/>
              <a:t>‹#›</a:t>
            </a:fld>
            <a:endParaRPr lang="en-US"/>
          </a:p>
        </p:txBody>
      </p:sp>
    </p:spTree>
    <p:extLst>
      <p:ext uri="{BB962C8B-B14F-4D97-AF65-F5344CB8AC3E}">
        <p14:creationId xmlns:p14="http://schemas.microsoft.com/office/powerpoint/2010/main" val="1918885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7A02CC-6827-467F-97D1-6628673EFFD1}" type="datetimeFigureOut">
              <a:rPr lang="en-US" smtClean="0"/>
              <a:t>1/15/2013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37D530-7F9B-4C7E-8208-33024A741B5D}" type="slidenum">
              <a:rPr lang="en-US" smtClean="0"/>
              <a:t>‹#›</a:t>
            </a:fld>
            <a:endParaRPr lang="en-US"/>
          </a:p>
        </p:txBody>
      </p:sp>
    </p:spTree>
    <p:extLst>
      <p:ext uri="{BB962C8B-B14F-4D97-AF65-F5344CB8AC3E}">
        <p14:creationId xmlns:p14="http://schemas.microsoft.com/office/powerpoint/2010/main" val="1924643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7A02CC-6827-467F-97D1-6628673EFFD1}" type="datetimeFigureOut">
              <a:rPr lang="en-US" smtClean="0"/>
              <a:t>1/15/2013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37D530-7F9B-4C7E-8208-33024A741B5D}" type="slidenum">
              <a:rPr lang="en-US" smtClean="0"/>
              <a:t>‹#›</a:t>
            </a:fld>
            <a:endParaRPr lang="en-US"/>
          </a:p>
        </p:txBody>
      </p:sp>
    </p:spTree>
    <p:extLst>
      <p:ext uri="{BB962C8B-B14F-4D97-AF65-F5344CB8AC3E}">
        <p14:creationId xmlns:p14="http://schemas.microsoft.com/office/powerpoint/2010/main" val="2180078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A02CC-6827-467F-97D1-6628673EFFD1}" type="datetimeFigureOut">
              <a:rPr lang="en-US" smtClean="0"/>
              <a:t>1/15/2013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37D530-7F9B-4C7E-8208-33024A741B5D}" type="slidenum">
              <a:rPr lang="en-US" smtClean="0"/>
              <a:t>‹#›</a:t>
            </a:fld>
            <a:endParaRPr lang="en-US"/>
          </a:p>
        </p:txBody>
      </p:sp>
    </p:spTree>
    <p:extLst>
      <p:ext uri="{BB962C8B-B14F-4D97-AF65-F5344CB8AC3E}">
        <p14:creationId xmlns:p14="http://schemas.microsoft.com/office/powerpoint/2010/main" val="3203153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7A02CC-6827-467F-97D1-6628673EFFD1}" type="datetimeFigureOut">
              <a:rPr lang="en-US" smtClean="0"/>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7D530-7F9B-4C7E-8208-33024A741B5D}" type="slidenum">
              <a:rPr lang="en-US" smtClean="0"/>
              <a:t>‹#›</a:t>
            </a:fld>
            <a:endParaRPr lang="en-US"/>
          </a:p>
        </p:txBody>
      </p:sp>
    </p:spTree>
    <p:extLst>
      <p:ext uri="{BB962C8B-B14F-4D97-AF65-F5344CB8AC3E}">
        <p14:creationId xmlns:p14="http://schemas.microsoft.com/office/powerpoint/2010/main" val="2686966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7A02CC-6827-467F-97D1-6628673EFFD1}" type="datetimeFigureOut">
              <a:rPr lang="en-US" smtClean="0"/>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7D530-7F9B-4C7E-8208-33024A741B5D}" type="slidenum">
              <a:rPr lang="en-US" smtClean="0"/>
              <a:t>‹#›</a:t>
            </a:fld>
            <a:endParaRPr lang="en-US"/>
          </a:p>
        </p:txBody>
      </p:sp>
    </p:spTree>
    <p:extLst>
      <p:ext uri="{BB962C8B-B14F-4D97-AF65-F5344CB8AC3E}">
        <p14:creationId xmlns:p14="http://schemas.microsoft.com/office/powerpoint/2010/main" val="373466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A02CC-6827-467F-97D1-6628673EFFD1}" type="datetimeFigureOut">
              <a:rPr lang="en-US" smtClean="0"/>
              <a:t>1/15/2013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37D530-7F9B-4C7E-8208-33024A741B5D}" type="slidenum">
              <a:rPr lang="en-US" smtClean="0"/>
              <a:t>‹#›</a:t>
            </a:fld>
            <a:endParaRPr lang="en-US"/>
          </a:p>
        </p:txBody>
      </p:sp>
    </p:spTree>
    <p:extLst>
      <p:ext uri="{BB962C8B-B14F-4D97-AF65-F5344CB8AC3E}">
        <p14:creationId xmlns:p14="http://schemas.microsoft.com/office/powerpoint/2010/main" val="3471503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0"/>
            <a:ext cx="3505200" cy="5486399"/>
          </a:xfrm>
        </p:spPr>
        <p:txBody>
          <a:bodyPr/>
          <a:lstStyle/>
          <a:p>
            <a:r>
              <a:rPr lang="en-US" b="1" dirty="0" smtClean="0"/>
              <a:t>Coping With the Loss of a Loved One</a:t>
            </a:r>
            <a:endParaRPr lang="en-US" b="1" dirty="0"/>
          </a:p>
        </p:txBody>
      </p:sp>
      <p:pic>
        <p:nvPicPr>
          <p:cNvPr id="1026" name="Picture 2" descr="C:\Users\Heath\Pictures\2012-09-25 iPhone pics 1\IMG_05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381000"/>
            <a:ext cx="4439355" cy="5943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94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1. Mourn Their Loss</a:t>
            </a:r>
            <a:endParaRPr lang="en-US" b="1" dirty="0">
              <a:solidFill>
                <a:schemeClr val="bg1"/>
              </a:solidFill>
            </a:endParaRPr>
          </a:p>
        </p:txBody>
      </p:sp>
      <p:sp>
        <p:nvSpPr>
          <p:cNvPr id="3" name="Content Placeholder 2"/>
          <p:cNvSpPr>
            <a:spLocks noGrp="1"/>
          </p:cNvSpPr>
          <p:nvPr>
            <p:ph idx="1"/>
          </p:nvPr>
        </p:nvSpPr>
        <p:spPr/>
        <p:txBody>
          <a:bodyPr>
            <a:normAutofit/>
          </a:bodyPr>
          <a:lstStyle/>
          <a:p>
            <a:r>
              <a:rPr lang="en-US" sz="3600" b="1" dirty="0" smtClean="0">
                <a:solidFill>
                  <a:schemeClr val="bg1"/>
                </a:solidFill>
              </a:rPr>
              <a:t>Grief is Natural</a:t>
            </a:r>
          </a:p>
          <a:p>
            <a:r>
              <a:rPr lang="en-US" sz="3600" b="1" dirty="0" smtClean="0">
                <a:solidFill>
                  <a:schemeClr val="bg1"/>
                </a:solidFill>
              </a:rPr>
              <a:t>Grief is Painful</a:t>
            </a:r>
          </a:p>
          <a:p>
            <a:r>
              <a:rPr lang="en-US" sz="3600" b="1" dirty="0" smtClean="0">
                <a:solidFill>
                  <a:schemeClr val="bg1"/>
                </a:solidFill>
              </a:rPr>
              <a:t>Grief is Both Universal and Personal</a:t>
            </a:r>
          </a:p>
        </p:txBody>
      </p:sp>
    </p:spTree>
    <p:extLst>
      <p:ext uri="{BB962C8B-B14F-4D97-AF65-F5344CB8AC3E}">
        <p14:creationId xmlns:p14="http://schemas.microsoft.com/office/powerpoint/2010/main" val="223118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1. Mourn Their Loss</a:t>
            </a:r>
            <a:endParaRPr lang="en-US" b="1" dirty="0">
              <a:solidFill>
                <a:schemeClr val="bg1"/>
              </a:solidFill>
            </a:endParaRPr>
          </a:p>
        </p:txBody>
      </p:sp>
      <p:sp>
        <p:nvSpPr>
          <p:cNvPr id="3" name="Content Placeholder 2"/>
          <p:cNvSpPr>
            <a:spLocks noGrp="1"/>
          </p:cNvSpPr>
          <p:nvPr>
            <p:ph idx="1"/>
          </p:nvPr>
        </p:nvSpPr>
        <p:spPr/>
        <p:txBody>
          <a:bodyPr>
            <a:normAutofit/>
          </a:bodyPr>
          <a:lstStyle/>
          <a:p>
            <a:r>
              <a:rPr lang="en-US" sz="3600" b="1" dirty="0" smtClean="0">
                <a:solidFill>
                  <a:schemeClr val="bg1"/>
                </a:solidFill>
              </a:rPr>
              <a:t>Grief is Natural</a:t>
            </a:r>
          </a:p>
          <a:p>
            <a:r>
              <a:rPr lang="en-US" sz="3600" b="1" dirty="0" smtClean="0">
                <a:solidFill>
                  <a:schemeClr val="bg1"/>
                </a:solidFill>
              </a:rPr>
              <a:t>Grief is Painful</a:t>
            </a:r>
          </a:p>
          <a:p>
            <a:r>
              <a:rPr lang="en-US" sz="3600" b="1" dirty="0" smtClean="0">
                <a:solidFill>
                  <a:schemeClr val="bg1"/>
                </a:solidFill>
              </a:rPr>
              <a:t>Grief is Both Universal and Personal</a:t>
            </a:r>
          </a:p>
          <a:p>
            <a:r>
              <a:rPr lang="en-US" sz="3600" b="1" dirty="0" smtClean="0">
                <a:solidFill>
                  <a:schemeClr val="bg1"/>
                </a:solidFill>
              </a:rPr>
              <a:t>Grief Takes Time</a:t>
            </a:r>
            <a:endParaRPr lang="en-US" sz="3600" b="1" dirty="0">
              <a:solidFill>
                <a:schemeClr val="bg1"/>
              </a:solidFill>
            </a:endParaRPr>
          </a:p>
        </p:txBody>
      </p:sp>
    </p:spTree>
    <p:extLst>
      <p:ext uri="{BB962C8B-B14F-4D97-AF65-F5344CB8AC3E}">
        <p14:creationId xmlns:p14="http://schemas.microsoft.com/office/powerpoint/2010/main" val="223118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2. Seek Comfort From God</a:t>
            </a:r>
            <a:endParaRPr lang="en-US" b="1"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b="1" dirty="0" smtClean="0">
                <a:solidFill>
                  <a:schemeClr val="bg1"/>
                </a:solidFill>
              </a:rPr>
              <a:t>“Be merciful to me, O God, be merciful to me! For my soul trusts in You; and in the shadow of Your wings I will make my refuge, until these calamities have passed by.”</a:t>
            </a:r>
          </a:p>
          <a:p>
            <a:pPr marL="0" indent="0">
              <a:buNone/>
            </a:pPr>
            <a:endParaRPr lang="en-US" sz="800" b="1" dirty="0" smtClean="0">
              <a:solidFill>
                <a:schemeClr val="bg1"/>
              </a:solidFill>
            </a:endParaRPr>
          </a:p>
          <a:p>
            <a:pPr marL="0" indent="0">
              <a:buNone/>
            </a:pPr>
            <a:r>
              <a:rPr lang="en-US" b="1" dirty="0" smtClean="0">
                <a:solidFill>
                  <a:schemeClr val="bg1"/>
                </a:solidFill>
              </a:rPr>
              <a:t>Psalm 57:1</a:t>
            </a:r>
          </a:p>
          <a:p>
            <a:pPr marL="0" indent="0">
              <a:buNone/>
            </a:pPr>
            <a:endParaRPr lang="en-US" b="1" dirty="0">
              <a:solidFill>
                <a:schemeClr val="bg1"/>
              </a:solidFill>
            </a:endParaRPr>
          </a:p>
        </p:txBody>
      </p:sp>
    </p:spTree>
    <p:extLst>
      <p:ext uri="{BB962C8B-B14F-4D97-AF65-F5344CB8AC3E}">
        <p14:creationId xmlns:p14="http://schemas.microsoft.com/office/powerpoint/2010/main" val="401765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2. Seek Comfort From God</a:t>
            </a:r>
            <a:endParaRPr lang="en-US" b="1" dirty="0">
              <a:solidFill>
                <a:schemeClr val="bg1"/>
              </a:solidFill>
            </a:endParaRPr>
          </a:p>
        </p:txBody>
      </p:sp>
      <p:sp>
        <p:nvSpPr>
          <p:cNvPr id="3" name="Content Placeholder 2"/>
          <p:cNvSpPr>
            <a:spLocks noGrp="1"/>
          </p:cNvSpPr>
          <p:nvPr>
            <p:ph idx="1"/>
          </p:nvPr>
        </p:nvSpPr>
        <p:spPr/>
        <p:txBody>
          <a:bodyPr>
            <a:normAutofit/>
          </a:bodyPr>
          <a:lstStyle/>
          <a:p>
            <a:r>
              <a:rPr lang="en-US" sz="3600" b="1" dirty="0" smtClean="0">
                <a:solidFill>
                  <a:schemeClr val="bg1"/>
                </a:solidFill>
              </a:rPr>
              <a:t>Scripture</a:t>
            </a:r>
          </a:p>
          <a:p>
            <a:pPr lvl="1"/>
            <a:r>
              <a:rPr lang="en-US" b="1" dirty="0" smtClean="0">
                <a:solidFill>
                  <a:schemeClr val="bg1"/>
                </a:solidFill>
              </a:rPr>
              <a:t>1 Thess. 4:13; Rev. 14:13, 21:4, Luke 16:25</a:t>
            </a:r>
          </a:p>
          <a:p>
            <a:r>
              <a:rPr lang="en-US" sz="3600" b="1" dirty="0" smtClean="0">
                <a:solidFill>
                  <a:schemeClr val="bg1"/>
                </a:solidFill>
              </a:rPr>
              <a:t>Our Faith </a:t>
            </a:r>
            <a:r>
              <a:rPr lang="en-US" sz="2800" b="1" dirty="0" smtClean="0">
                <a:solidFill>
                  <a:schemeClr val="bg1"/>
                </a:solidFill>
              </a:rPr>
              <a:t>– Heb. 6:19</a:t>
            </a:r>
          </a:p>
          <a:p>
            <a:r>
              <a:rPr lang="en-US" sz="3600" b="1" dirty="0" smtClean="0">
                <a:solidFill>
                  <a:schemeClr val="bg1"/>
                </a:solidFill>
              </a:rPr>
              <a:t>Prayer </a:t>
            </a:r>
            <a:r>
              <a:rPr lang="en-US" sz="2800" b="1" dirty="0" smtClean="0">
                <a:solidFill>
                  <a:schemeClr val="bg1"/>
                </a:solidFill>
              </a:rPr>
              <a:t>– Phil. 4:6-7; 1 Pet. 5:7</a:t>
            </a:r>
          </a:p>
          <a:p>
            <a:r>
              <a:rPr lang="en-US" sz="3600" b="1" dirty="0" smtClean="0">
                <a:solidFill>
                  <a:schemeClr val="bg1"/>
                </a:solidFill>
              </a:rPr>
              <a:t>Worship </a:t>
            </a:r>
            <a:r>
              <a:rPr lang="en-US" sz="2800" b="1" dirty="0" smtClean="0">
                <a:solidFill>
                  <a:schemeClr val="bg1"/>
                </a:solidFill>
              </a:rPr>
              <a:t>– Heb. 10:24-25</a:t>
            </a:r>
            <a:endParaRPr lang="en-US" sz="2800" b="1" dirty="0">
              <a:solidFill>
                <a:schemeClr val="bg1"/>
              </a:solidFill>
            </a:endParaRPr>
          </a:p>
        </p:txBody>
      </p:sp>
    </p:spTree>
    <p:extLst>
      <p:ext uri="{BB962C8B-B14F-4D97-AF65-F5344CB8AC3E}">
        <p14:creationId xmlns:p14="http://schemas.microsoft.com/office/powerpoint/2010/main" val="243593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rPr>
              <a:t>3. Accept Comfort From Others</a:t>
            </a:r>
            <a:endParaRPr lang="en-US" b="1" dirty="0">
              <a:solidFill>
                <a:schemeClr val="bg1"/>
              </a:solidFill>
            </a:endParaRPr>
          </a:p>
        </p:txBody>
      </p:sp>
      <p:sp>
        <p:nvSpPr>
          <p:cNvPr id="3" name="Content Placeholder 2"/>
          <p:cNvSpPr>
            <a:spLocks noGrp="1"/>
          </p:cNvSpPr>
          <p:nvPr>
            <p:ph idx="1"/>
          </p:nvPr>
        </p:nvSpPr>
        <p:spPr>
          <a:xfrm>
            <a:off x="457200" y="1600200"/>
            <a:ext cx="8229600" cy="4800600"/>
          </a:xfrm>
        </p:spPr>
        <p:txBody>
          <a:bodyPr>
            <a:normAutofit/>
          </a:bodyPr>
          <a:lstStyle/>
          <a:p>
            <a:pPr marL="0" indent="0">
              <a:buNone/>
            </a:pPr>
            <a:r>
              <a:rPr lang="en-US" b="1" dirty="0" smtClean="0">
                <a:solidFill>
                  <a:schemeClr val="bg1"/>
                </a:solidFill>
              </a:rPr>
              <a:t>“Blessed be the God and Father of our Lord Jesus Christ, the Father of mercies and God of all comfort, who comforts us in all our tribulation, that we may be able to comfort those who are in any trouble, with the comfort with which we ourselves are comforted by God.”</a:t>
            </a:r>
          </a:p>
          <a:p>
            <a:pPr marL="0" indent="0">
              <a:buNone/>
            </a:pPr>
            <a:endParaRPr lang="en-US" sz="900" b="1" dirty="0" smtClean="0">
              <a:solidFill>
                <a:schemeClr val="bg1"/>
              </a:solidFill>
            </a:endParaRPr>
          </a:p>
          <a:p>
            <a:pPr marL="0" indent="0">
              <a:buNone/>
            </a:pPr>
            <a:r>
              <a:rPr lang="en-US" b="1" dirty="0" smtClean="0">
                <a:solidFill>
                  <a:schemeClr val="bg1"/>
                </a:solidFill>
              </a:rPr>
              <a:t>2 Corinthians 1:3-4</a:t>
            </a:r>
          </a:p>
          <a:p>
            <a:endParaRPr lang="en-US" sz="3600" b="1" dirty="0" smtClean="0">
              <a:solidFill>
                <a:schemeClr val="bg1"/>
              </a:solidFill>
            </a:endParaRPr>
          </a:p>
        </p:txBody>
      </p:sp>
    </p:spTree>
    <p:extLst>
      <p:ext uri="{BB962C8B-B14F-4D97-AF65-F5344CB8AC3E}">
        <p14:creationId xmlns:p14="http://schemas.microsoft.com/office/powerpoint/2010/main" val="112152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rPr>
              <a:t>4. Be Grateful</a:t>
            </a:r>
            <a:endParaRPr lang="en-US" b="1" dirty="0">
              <a:solidFill>
                <a:schemeClr val="bg1"/>
              </a:solidFill>
            </a:endParaRPr>
          </a:p>
        </p:txBody>
      </p:sp>
      <p:sp>
        <p:nvSpPr>
          <p:cNvPr id="3" name="Content Placeholder 2"/>
          <p:cNvSpPr>
            <a:spLocks noGrp="1"/>
          </p:cNvSpPr>
          <p:nvPr>
            <p:ph idx="1"/>
          </p:nvPr>
        </p:nvSpPr>
        <p:spPr>
          <a:xfrm>
            <a:off x="457200" y="1600200"/>
            <a:ext cx="8229600" cy="4800600"/>
          </a:xfrm>
        </p:spPr>
        <p:txBody>
          <a:bodyPr>
            <a:normAutofit/>
          </a:bodyPr>
          <a:lstStyle/>
          <a:p>
            <a:pPr marL="0" indent="0">
              <a:buNone/>
            </a:pPr>
            <a:r>
              <a:rPr lang="en-US" b="1" dirty="0" smtClean="0">
                <a:solidFill>
                  <a:schemeClr val="bg1"/>
                </a:solidFill>
              </a:rPr>
              <a:t>“‘Naked I came from my mother's womb, and naked shall I return there. The Lord gave, and the Lord has taken away; blessed be the name of the Lord.’ In all this Job did not sin nor charge God with wrong.”</a:t>
            </a:r>
          </a:p>
          <a:p>
            <a:pPr marL="0" indent="0">
              <a:buNone/>
            </a:pPr>
            <a:endParaRPr lang="en-US" sz="900" b="1" dirty="0" smtClean="0">
              <a:solidFill>
                <a:schemeClr val="bg1"/>
              </a:solidFill>
            </a:endParaRPr>
          </a:p>
          <a:p>
            <a:pPr marL="0" indent="0">
              <a:buNone/>
            </a:pPr>
            <a:r>
              <a:rPr lang="en-US" b="1" dirty="0" smtClean="0">
                <a:solidFill>
                  <a:schemeClr val="bg1"/>
                </a:solidFill>
              </a:rPr>
              <a:t>Job 1:21-22</a:t>
            </a:r>
          </a:p>
          <a:p>
            <a:endParaRPr lang="en-US" sz="3600" b="1" dirty="0" smtClean="0">
              <a:solidFill>
                <a:schemeClr val="bg1"/>
              </a:solidFill>
            </a:endParaRPr>
          </a:p>
        </p:txBody>
      </p:sp>
    </p:spTree>
    <p:extLst>
      <p:ext uri="{BB962C8B-B14F-4D97-AF65-F5344CB8AC3E}">
        <p14:creationId xmlns:p14="http://schemas.microsoft.com/office/powerpoint/2010/main" val="286305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rPr>
              <a:t>5. Go On With Life</a:t>
            </a:r>
            <a:endParaRPr lang="en-US" b="1" dirty="0">
              <a:solidFill>
                <a:schemeClr val="bg1"/>
              </a:solidFill>
            </a:endParaRPr>
          </a:p>
        </p:txBody>
      </p:sp>
      <p:sp>
        <p:nvSpPr>
          <p:cNvPr id="3" name="Content Placeholder 2"/>
          <p:cNvSpPr>
            <a:spLocks noGrp="1"/>
          </p:cNvSpPr>
          <p:nvPr>
            <p:ph idx="1"/>
          </p:nvPr>
        </p:nvSpPr>
        <p:spPr/>
        <p:txBody>
          <a:bodyPr>
            <a:normAutofit/>
          </a:bodyPr>
          <a:lstStyle/>
          <a:p>
            <a:r>
              <a:rPr lang="en-US" sz="3600" b="1" dirty="0" smtClean="0">
                <a:solidFill>
                  <a:schemeClr val="bg1"/>
                </a:solidFill>
              </a:rPr>
              <a:t>2 Samuel 12:15-23</a:t>
            </a:r>
          </a:p>
          <a:p>
            <a:endParaRPr lang="en-US" sz="3600" b="1" dirty="0">
              <a:solidFill>
                <a:schemeClr val="bg1"/>
              </a:solidFill>
            </a:endParaRPr>
          </a:p>
          <a:p>
            <a:pPr marL="0" indent="0" algn="ctr">
              <a:buNone/>
            </a:pPr>
            <a:r>
              <a:rPr lang="en-US" sz="3600" b="1" dirty="0" smtClean="0">
                <a:solidFill>
                  <a:schemeClr val="bg1"/>
                </a:solidFill>
              </a:rPr>
              <a:t>“The Good Days Outnumber the Bad”</a:t>
            </a:r>
            <a:endParaRPr lang="en-US" sz="2800" b="1" dirty="0">
              <a:solidFill>
                <a:schemeClr val="bg1"/>
              </a:solidFill>
            </a:endParaRPr>
          </a:p>
        </p:txBody>
      </p:sp>
    </p:spTree>
    <p:extLst>
      <p:ext uri="{BB962C8B-B14F-4D97-AF65-F5344CB8AC3E}">
        <p14:creationId xmlns:p14="http://schemas.microsoft.com/office/powerpoint/2010/main" val="423462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rPr>
              <a:t>6. Cherish the Memories</a:t>
            </a:r>
            <a:endParaRPr lang="en-US" b="1" dirty="0">
              <a:solidFill>
                <a:schemeClr val="bg1"/>
              </a:solidFill>
            </a:endParaRPr>
          </a:p>
        </p:txBody>
      </p:sp>
      <p:sp>
        <p:nvSpPr>
          <p:cNvPr id="3" name="Content Placeholder 2"/>
          <p:cNvSpPr>
            <a:spLocks noGrp="1"/>
          </p:cNvSpPr>
          <p:nvPr>
            <p:ph idx="1"/>
          </p:nvPr>
        </p:nvSpPr>
        <p:spPr/>
        <p:txBody>
          <a:bodyPr>
            <a:normAutofit/>
          </a:bodyPr>
          <a:lstStyle/>
          <a:p>
            <a:r>
              <a:rPr lang="en-US" b="1" dirty="0" smtClean="0">
                <a:solidFill>
                  <a:schemeClr val="bg1"/>
                </a:solidFill>
              </a:rPr>
              <a:t>We do not abandon them, but take them with us.</a:t>
            </a:r>
          </a:p>
          <a:p>
            <a:r>
              <a:rPr lang="en-US" b="1" dirty="0" smtClean="0">
                <a:solidFill>
                  <a:schemeClr val="bg1"/>
                </a:solidFill>
              </a:rPr>
              <a:t>We honor them by living the best life we can – </a:t>
            </a:r>
            <a:r>
              <a:rPr lang="en-US" sz="2800" b="1" dirty="0" smtClean="0">
                <a:solidFill>
                  <a:schemeClr val="bg1"/>
                </a:solidFill>
              </a:rPr>
              <a:t>Prov. 17:25, 19:13</a:t>
            </a:r>
            <a:endParaRPr lang="en-US" sz="2800" b="1" dirty="0">
              <a:solidFill>
                <a:schemeClr val="bg1"/>
              </a:solidFill>
            </a:endParaRPr>
          </a:p>
        </p:txBody>
      </p:sp>
      <p:pic>
        <p:nvPicPr>
          <p:cNvPr id="3074" name="Picture 2" descr="C:\Users\Heath\Pictures\2012-09-25 iPhone pics 1\IMG_056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525" r="4831" b="37778"/>
          <a:stretch/>
        </p:blipFill>
        <p:spPr bwMode="auto">
          <a:xfrm>
            <a:off x="3200400" y="5181600"/>
            <a:ext cx="3465473" cy="14478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075" name="Picture 3" descr="C:\Users\Heath\Pictures\2012-09-25 iPhone pics 1\iPhone pics 1 02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945" t="26262" r="20101" b="10303"/>
          <a:stretch/>
        </p:blipFill>
        <p:spPr bwMode="auto">
          <a:xfrm>
            <a:off x="6477000" y="4114800"/>
            <a:ext cx="1752600" cy="221393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077" name="Picture 5" descr="https://sphotos-a.xx.fbcdn.net/hphotos-snc7/419482_10150561426352886_1767347352_n.jpg"/>
          <p:cNvPicPr>
            <a:picLocks noChangeAspect="1" noChangeArrowheads="1"/>
          </p:cNvPicPr>
          <p:nvPr/>
        </p:nvPicPr>
        <p:blipFill rotWithShape="1">
          <a:blip r:embed="rId4">
            <a:extLst>
              <a:ext uri="{28A0092B-C50C-407E-A947-70E740481C1C}">
                <a14:useLocalDpi xmlns:a14="http://schemas.microsoft.com/office/drawing/2010/main" val="0"/>
              </a:ext>
            </a:extLst>
          </a:blip>
          <a:srcRect l="6162" t="32652" r="17272" b="31742"/>
          <a:stretch/>
        </p:blipFill>
        <p:spPr bwMode="auto">
          <a:xfrm>
            <a:off x="677782" y="4419600"/>
            <a:ext cx="2938253" cy="182187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62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rPr>
              <a:t>6. Cherish the Memories</a:t>
            </a:r>
            <a:endParaRPr lang="en-US" b="1"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sz="2800" dirty="0">
                <a:solidFill>
                  <a:schemeClr val="bg1"/>
                </a:solidFill>
              </a:rPr>
              <a:t>“Conscious remembering and shared reminiscing enrich our present living. And they enable us to carry much of lasting value into the future. Memory allows us to reclaim and revive our appreciation of those we still love and the gifts they continue to give us. We can cherish their legacies here and now. We take delight in having known and loved them. As we cherish them, we experience again the praise, gratitude, and joy they bring to our hearts” (Thomas </a:t>
            </a:r>
            <a:r>
              <a:rPr lang="en-US" sz="2800" dirty="0" err="1">
                <a:solidFill>
                  <a:schemeClr val="bg1"/>
                </a:solidFill>
              </a:rPr>
              <a:t>Attig</a:t>
            </a:r>
            <a:r>
              <a:rPr lang="en-US" sz="2800" dirty="0">
                <a:solidFill>
                  <a:schemeClr val="bg1"/>
                </a:solidFill>
              </a:rPr>
              <a:t>, The Heart of Grief, p. 111). </a:t>
            </a:r>
          </a:p>
          <a:p>
            <a:endParaRPr lang="en-US" sz="2800" b="1" dirty="0">
              <a:solidFill>
                <a:schemeClr val="bg1"/>
              </a:solidFill>
            </a:endParaRPr>
          </a:p>
        </p:txBody>
      </p:sp>
    </p:spTree>
    <p:extLst>
      <p:ext uri="{BB962C8B-B14F-4D97-AF65-F5344CB8AC3E}">
        <p14:creationId xmlns:p14="http://schemas.microsoft.com/office/powerpoint/2010/main" val="175009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To Cope With Loss</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en-US" b="1" dirty="0" smtClean="0"/>
              <a:t>Mourn Their Loss</a:t>
            </a:r>
          </a:p>
          <a:p>
            <a:pPr marL="514350" indent="-514350">
              <a:buFont typeface="+mj-lt"/>
              <a:buAutoNum type="arabicPeriod"/>
            </a:pPr>
            <a:r>
              <a:rPr lang="en-US" b="1" dirty="0" smtClean="0"/>
              <a:t>Seek Comfort From God</a:t>
            </a:r>
          </a:p>
          <a:p>
            <a:pPr marL="514350" indent="-514350">
              <a:buFont typeface="+mj-lt"/>
              <a:buAutoNum type="arabicPeriod"/>
            </a:pPr>
            <a:r>
              <a:rPr lang="en-US" b="1" dirty="0" smtClean="0"/>
              <a:t>Accept Comfort From Others</a:t>
            </a:r>
          </a:p>
          <a:p>
            <a:pPr marL="514350" indent="-514350">
              <a:buFont typeface="+mj-lt"/>
              <a:buAutoNum type="arabicPeriod"/>
            </a:pPr>
            <a:r>
              <a:rPr lang="en-US" b="1" dirty="0" smtClean="0"/>
              <a:t>Be Grateful</a:t>
            </a:r>
            <a:endParaRPr lang="en-US" b="1" dirty="0"/>
          </a:p>
          <a:p>
            <a:pPr marL="514350" indent="-514350">
              <a:buFont typeface="+mj-lt"/>
              <a:buAutoNum type="arabicPeriod"/>
            </a:pPr>
            <a:r>
              <a:rPr lang="en-US" b="1" dirty="0" smtClean="0"/>
              <a:t>Go On With Life</a:t>
            </a:r>
          </a:p>
          <a:p>
            <a:pPr marL="514350" indent="-514350">
              <a:buFont typeface="+mj-lt"/>
              <a:buAutoNum type="arabicPeriod"/>
            </a:pPr>
            <a:r>
              <a:rPr lang="en-US" b="1" dirty="0" smtClean="0"/>
              <a:t>Cherish the Memories</a:t>
            </a:r>
            <a:endParaRPr lang="en-US" b="1" dirty="0"/>
          </a:p>
        </p:txBody>
      </p:sp>
      <p:pic>
        <p:nvPicPr>
          <p:cNvPr id="8196" name="Picture 4" descr="http://www.overseasflowerdelivery.com/images/~/images/flowers/simplicity.jpgx400x400.asp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505200"/>
            <a:ext cx="32766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729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a:solidFill>
            <a:srgbClr val="0070C0"/>
          </a:solidFill>
        </p:spPr>
        <p:txBody>
          <a:bodyPr>
            <a:normAutofit/>
          </a:bodyPr>
          <a:lstStyle/>
          <a:p>
            <a:r>
              <a:rPr lang="en-US" b="1" dirty="0" smtClean="0">
                <a:solidFill>
                  <a:schemeClr val="bg1"/>
                </a:solidFill>
              </a:rPr>
              <a:t>Death is the common experience of all mankind. </a:t>
            </a:r>
            <a:endParaRPr lang="en-US" b="1" dirty="0">
              <a:solidFill>
                <a:schemeClr val="bg1"/>
              </a:solidFill>
            </a:endParaRPr>
          </a:p>
        </p:txBody>
      </p:sp>
      <p:sp>
        <p:nvSpPr>
          <p:cNvPr id="3" name="Content Placeholder 2"/>
          <p:cNvSpPr>
            <a:spLocks noGrp="1"/>
          </p:cNvSpPr>
          <p:nvPr>
            <p:ph idx="1"/>
          </p:nvPr>
        </p:nvSpPr>
        <p:spPr>
          <a:xfrm>
            <a:off x="457200" y="2286000"/>
            <a:ext cx="8229600" cy="3840163"/>
          </a:xfrm>
        </p:spPr>
        <p:txBody>
          <a:bodyPr/>
          <a:lstStyle/>
          <a:p>
            <a:pPr marL="0" indent="0">
              <a:buNone/>
            </a:pPr>
            <a:r>
              <a:rPr lang="en-US" b="1" dirty="0" smtClean="0"/>
              <a:t>“Now the days of David drew near that he should die, and he charged Solomon his son, saying: ‘I go the way of all the earth…’” </a:t>
            </a:r>
          </a:p>
          <a:p>
            <a:pPr marL="0" indent="0">
              <a:buNone/>
            </a:pPr>
            <a:endParaRPr lang="en-US" sz="800" b="1" dirty="0" smtClean="0"/>
          </a:p>
          <a:p>
            <a:pPr marL="0" indent="0">
              <a:buNone/>
            </a:pPr>
            <a:r>
              <a:rPr lang="en-US" b="1" dirty="0" smtClean="0"/>
              <a:t>1 Kings 2:1-2</a:t>
            </a:r>
          </a:p>
          <a:p>
            <a:endParaRPr lang="en-US" b="1" dirty="0"/>
          </a:p>
        </p:txBody>
      </p:sp>
      <p:pic>
        <p:nvPicPr>
          <p:cNvPr id="4"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648200"/>
            <a:ext cx="2857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4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1. Mourn Their Loss</a:t>
            </a:r>
            <a:endParaRPr lang="en-US" b="1" dirty="0">
              <a:solidFill>
                <a:schemeClr val="bg1"/>
              </a:solidFill>
            </a:endParaRPr>
          </a:p>
        </p:txBody>
      </p:sp>
      <p:sp>
        <p:nvSpPr>
          <p:cNvPr id="3" name="Content Placeholder 2"/>
          <p:cNvSpPr>
            <a:spLocks noGrp="1"/>
          </p:cNvSpPr>
          <p:nvPr>
            <p:ph idx="1"/>
          </p:nvPr>
        </p:nvSpPr>
        <p:spPr/>
        <p:txBody>
          <a:bodyPr/>
          <a:lstStyle/>
          <a:p>
            <a:pPr marL="0" indent="0">
              <a:buNone/>
            </a:pPr>
            <a:endParaRPr lang="en-US" b="1" dirty="0"/>
          </a:p>
        </p:txBody>
      </p:sp>
    </p:spTree>
    <p:extLst>
      <p:ext uri="{BB962C8B-B14F-4D97-AF65-F5344CB8AC3E}">
        <p14:creationId xmlns:p14="http://schemas.microsoft.com/office/powerpoint/2010/main" val="150746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1. Mourn Their Loss</a:t>
            </a:r>
            <a:endParaRPr lang="en-US" b="1" dirty="0">
              <a:solidFill>
                <a:schemeClr val="bg1"/>
              </a:solidFill>
            </a:endParaRPr>
          </a:p>
        </p:txBody>
      </p:sp>
      <p:sp>
        <p:nvSpPr>
          <p:cNvPr id="3" name="Content Placeholder 2"/>
          <p:cNvSpPr>
            <a:spLocks noGrp="1"/>
          </p:cNvSpPr>
          <p:nvPr>
            <p:ph idx="1"/>
          </p:nvPr>
        </p:nvSpPr>
        <p:spPr/>
        <p:txBody>
          <a:bodyPr>
            <a:normAutofit/>
          </a:bodyPr>
          <a:lstStyle/>
          <a:p>
            <a:r>
              <a:rPr lang="en-US" sz="3600" b="1" dirty="0" smtClean="0">
                <a:solidFill>
                  <a:schemeClr val="bg1"/>
                </a:solidFill>
              </a:rPr>
              <a:t>Grief is Natural</a:t>
            </a:r>
            <a:endParaRPr lang="en-US" sz="3600" b="1" dirty="0">
              <a:solidFill>
                <a:schemeClr val="bg1"/>
              </a:solidFill>
            </a:endParaRPr>
          </a:p>
        </p:txBody>
      </p:sp>
    </p:spTree>
    <p:extLst>
      <p:ext uri="{BB962C8B-B14F-4D97-AF65-F5344CB8AC3E}">
        <p14:creationId xmlns:p14="http://schemas.microsoft.com/office/powerpoint/2010/main" val="414385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“A time to weep, and a time to laugh;                 A time to mourn, and a time to dance” </a:t>
            </a:r>
          </a:p>
          <a:p>
            <a:pPr marL="0" indent="0">
              <a:buNone/>
            </a:pPr>
            <a:endParaRPr lang="en-US" sz="800" b="1" dirty="0" smtClean="0"/>
          </a:p>
          <a:p>
            <a:pPr marL="0" indent="0">
              <a:buNone/>
            </a:pPr>
            <a:r>
              <a:rPr lang="en-US" b="1" dirty="0" smtClean="0"/>
              <a:t>Ecclesiastes 3:4</a:t>
            </a:r>
          </a:p>
          <a:p>
            <a:pPr marL="0" indent="0">
              <a:buNone/>
            </a:pPr>
            <a:endParaRPr lang="en-US" b="1" dirty="0"/>
          </a:p>
        </p:txBody>
      </p:sp>
      <p:pic>
        <p:nvPicPr>
          <p:cNvPr id="2050"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648200"/>
            <a:ext cx="2857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162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dirty="0" smtClean="0"/>
              <a:t>“Then the king was deeply moved, and went up to the chamber over the gate, and wept. And as he went, he said thus: ‘O my son Absalom - my son, my son Absalom - if only I had died in your place! O Absalom my son, my son!’” </a:t>
            </a:r>
          </a:p>
          <a:p>
            <a:pPr marL="0" indent="0">
              <a:buNone/>
            </a:pPr>
            <a:endParaRPr lang="en-US" sz="800" b="1" dirty="0" smtClean="0"/>
          </a:p>
          <a:p>
            <a:pPr marL="0" indent="0">
              <a:buNone/>
            </a:pPr>
            <a:r>
              <a:rPr lang="en-US" b="1" dirty="0" smtClean="0"/>
              <a:t>2 Samuel 18:33</a:t>
            </a:r>
          </a:p>
          <a:p>
            <a:pPr marL="0" indent="0">
              <a:buNone/>
            </a:pPr>
            <a:endParaRPr lang="en-US" b="1" dirty="0"/>
          </a:p>
        </p:txBody>
      </p:sp>
      <p:pic>
        <p:nvPicPr>
          <p:cNvPr id="2050"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648200"/>
            <a:ext cx="2857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1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a:bodyPr>
          <a:lstStyle/>
          <a:p>
            <a:pPr marL="0" indent="0">
              <a:buNone/>
            </a:pPr>
            <a:r>
              <a:rPr lang="en-US" b="1" dirty="0" smtClean="0"/>
              <a:t>“Then Jacob tore his clothes, put sackcloth on his waist, and mourned for his son many days. And all his sons and all his daughters arose to comfort him; but he refused to be comforted, and he said, ‘For I shall go down into the grave to my son in mourning.’ Thus his father wept for him.” </a:t>
            </a:r>
          </a:p>
          <a:p>
            <a:pPr marL="0" indent="0">
              <a:buNone/>
            </a:pPr>
            <a:endParaRPr lang="en-US" sz="800" b="1" dirty="0" smtClean="0"/>
          </a:p>
          <a:p>
            <a:pPr marL="0" indent="0">
              <a:buNone/>
            </a:pPr>
            <a:r>
              <a:rPr lang="en-US" b="1" dirty="0" smtClean="0"/>
              <a:t>Genesis 37:34-35</a:t>
            </a:r>
          </a:p>
          <a:p>
            <a:pPr marL="0" indent="0">
              <a:buNone/>
            </a:pPr>
            <a:endParaRPr lang="en-US" b="1" dirty="0"/>
          </a:p>
        </p:txBody>
      </p:sp>
      <p:pic>
        <p:nvPicPr>
          <p:cNvPr id="2050"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648200"/>
            <a:ext cx="2857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34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dirty="0" smtClean="0"/>
              <a:t>“Therefore, when Jesus saw her weeping, and the Jews who came with her weeping, He groaned in the spirit and was troubled. And He said, ‘Where have you laid him?’ They said to Him, ‘Lord, come and see.’ Jesus wept.” </a:t>
            </a:r>
          </a:p>
          <a:p>
            <a:pPr marL="0" indent="0">
              <a:buNone/>
            </a:pPr>
            <a:endParaRPr lang="en-US" sz="800" b="1" dirty="0" smtClean="0"/>
          </a:p>
          <a:p>
            <a:pPr marL="0" indent="0">
              <a:buNone/>
            </a:pPr>
            <a:r>
              <a:rPr lang="en-US" b="1" dirty="0" smtClean="0"/>
              <a:t>John 11:33-35</a:t>
            </a:r>
          </a:p>
          <a:p>
            <a:pPr marL="0" indent="0">
              <a:buNone/>
            </a:pPr>
            <a:endParaRPr lang="en-US" b="1" dirty="0"/>
          </a:p>
        </p:txBody>
      </p:sp>
      <p:pic>
        <p:nvPicPr>
          <p:cNvPr id="2050"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648200"/>
            <a:ext cx="2857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1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1. Mourn Their Loss</a:t>
            </a:r>
            <a:endParaRPr lang="en-US" b="1" dirty="0">
              <a:solidFill>
                <a:schemeClr val="bg1"/>
              </a:solidFill>
            </a:endParaRPr>
          </a:p>
        </p:txBody>
      </p:sp>
      <p:sp>
        <p:nvSpPr>
          <p:cNvPr id="3" name="Content Placeholder 2"/>
          <p:cNvSpPr>
            <a:spLocks noGrp="1"/>
          </p:cNvSpPr>
          <p:nvPr>
            <p:ph idx="1"/>
          </p:nvPr>
        </p:nvSpPr>
        <p:spPr/>
        <p:txBody>
          <a:bodyPr>
            <a:normAutofit/>
          </a:bodyPr>
          <a:lstStyle/>
          <a:p>
            <a:r>
              <a:rPr lang="en-US" sz="3600" b="1" dirty="0" smtClean="0">
                <a:solidFill>
                  <a:schemeClr val="bg1"/>
                </a:solidFill>
              </a:rPr>
              <a:t>Grief is Natural</a:t>
            </a:r>
          </a:p>
          <a:p>
            <a:r>
              <a:rPr lang="en-US" sz="3600" b="1" dirty="0" smtClean="0">
                <a:solidFill>
                  <a:schemeClr val="bg1"/>
                </a:solidFill>
              </a:rPr>
              <a:t>Grief is Painful</a:t>
            </a:r>
          </a:p>
        </p:txBody>
      </p:sp>
    </p:spTree>
    <p:extLst>
      <p:ext uri="{BB962C8B-B14F-4D97-AF65-F5344CB8AC3E}">
        <p14:creationId xmlns:p14="http://schemas.microsoft.com/office/powerpoint/2010/main" val="414385847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716</Words>
  <Application>Microsoft Office PowerPoint</Application>
  <PresentationFormat>On-screen Show (4:3)</PresentationFormat>
  <Paragraphs>66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Coping With the Loss of a Loved One</vt:lpstr>
      <vt:lpstr>Death is the common experience of all mankind. </vt:lpstr>
      <vt:lpstr>1. Mourn Their Loss</vt:lpstr>
      <vt:lpstr>1. Mourn Their Loss</vt:lpstr>
      <vt:lpstr>PowerPoint Presentation</vt:lpstr>
      <vt:lpstr>PowerPoint Presentation</vt:lpstr>
      <vt:lpstr>PowerPoint Presentation</vt:lpstr>
      <vt:lpstr>PowerPoint Presentation</vt:lpstr>
      <vt:lpstr>1. Mourn Their Loss</vt:lpstr>
      <vt:lpstr>1. Mourn Their Loss</vt:lpstr>
      <vt:lpstr>1. Mourn Their Loss</vt:lpstr>
      <vt:lpstr>2. Seek Comfort From God</vt:lpstr>
      <vt:lpstr>2. Seek Comfort From God</vt:lpstr>
      <vt:lpstr>3. Accept Comfort From Others</vt:lpstr>
      <vt:lpstr>4. Be Grateful</vt:lpstr>
      <vt:lpstr>5. Go On With Life</vt:lpstr>
      <vt:lpstr>6. Cherish the Memories</vt:lpstr>
      <vt:lpstr>6. Cherish the Memories</vt:lpstr>
      <vt:lpstr>How To Cope With Loss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Coping With the Loss of a Loved One</dc:title>
  <dc:creator>Heath</dc:creator>
  <cp:lastModifiedBy>Guest</cp:lastModifiedBy>
  <cp:revision>14</cp:revision>
  <dcterms:created xsi:type="dcterms:W3CDTF">2013-01-12T15:37:36Z</dcterms:created>
  <dcterms:modified xsi:type="dcterms:W3CDTF">2013-01-15T22:45:24Z</dcterms:modified>
</cp:coreProperties>
</file>