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774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60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099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352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64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688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1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64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72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617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0E54C-2B5C-421B-A794-C97BBE4907DE}" type="datetimeFigureOut">
              <a:rPr lang="en-US" smtClean="0"/>
              <a:t>11/11/2012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6A697-12AE-4676-84ED-6C728D959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83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The Work of Elders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38600" y="2667000"/>
            <a:ext cx="4419600" cy="1752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1 Peter 5:1-4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4.bp.blogspot.com/-a-nJrY5iE8s/UI3zEvmvQ9I/AAAAAAAABUM/jcWlFf5AXSE/s1600/sheep-with-shephe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9225" y="2209800"/>
            <a:ext cx="3152775" cy="346471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671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Take the Oversight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 Peter 5:2; Acts 20:28</a:t>
            </a:r>
          </a:p>
          <a:p>
            <a:pPr marL="0" indent="0">
              <a:buNone/>
            </a:pPr>
            <a:endParaRPr lang="en-US" sz="1000" b="1" dirty="0" smtClean="0">
              <a:solidFill>
                <a:schemeClr val="bg1"/>
              </a:solidFill>
            </a:endParaRPr>
          </a:p>
          <a:p>
            <a:r>
              <a:rPr lang="en-US" dirty="0" smtClean="0">
                <a:solidFill>
                  <a:schemeClr val="bg1"/>
                </a:solidFill>
              </a:rPr>
              <a:t>To </a:t>
            </a:r>
            <a:r>
              <a:rPr lang="en-US" dirty="0">
                <a:solidFill>
                  <a:schemeClr val="bg1"/>
                </a:solidFill>
              </a:rPr>
              <a:t>help them better fulfill their roles as spiritual leaders, they need to delegate the physical responsibilities to the deacons </a:t>
            </a:r>
            <a:r>
              <a:rPr lang="en-US" dirty="0" smtClean="0">
                <a:solidFill>
                  <a:schemeClr val="bg1"/>
                </a:solidFill>
              </a:rPr>
              <a:t>     (</a:t>
            </a:r>
            <a:r>
              <a:rPr lang="en-US" dirty="0">
                <a:solidFill>
                  <a:schemeClr val="bg1"/>
                </a:solidFill>
              </a:rPr>
              <a:t>Acts 6:2-4). </a:t>
            </a:r>
          </a:p>
        </p:txBody>
      </p:sp>
    </p:spTree>
    <p:extLst>
      <p:ext uri="{BB962C8B-B14F-4D97-AF65-F5344CB8AC3E}">
        <p14:creationId xmlns:p14="http://schemas.microsoft.com/office/powerpoint/2010/main" val="163247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Being an Example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 Peter 5:3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</a:t>
            </a:r>
            <a:r>
              <a:rPr lang="en-US" dirty="0">
                <a:solidFill>
                  <a:schemeClr val="bg1"/>
                </a:solidFill>
              </a:rPr>
              <a:t>word “example” refers to a physical impression or mark; something that can be </a:t>
            </a:r>
            <a:r>
              <a:rPr lang="en-US" dirty="0" smtClean="0">
                <a:solidFill>
                  <a:schemeClr val="bg1"/>
                </a:solidFill>
              </a:rPr>
              <a:t>seen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The qualifications indicate that an elder must be a man of character, thus an example to others (husband, father, worker, etc</a:t>
            </a:r>
            <a:r>
              <a:rPr lang="en-US" dirty="0" smtClean="0">
                <a:solidFill>
                  <a:schemeClr val="bg1"/>
                </a:solidFill>
              </a:rPr>
              <a:t>.)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69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Elders are Spiritual Leaders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Shepherding or Feeding the Flock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Taking the Oversight</a:t>
            </a:r>
          </a:p>
          <a:p>
            <a:r>
              <a:rPr lang="en-US" sz="3600" b="1" dirty="0" smtClean="0">
                <a:solidFill>
                  <a:schemeClr val="bg1"/>
                </a:solidFill>
              </a:rPr>
              <a:t>Being an Example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4" name="Picture 2" descr="http://4.bp.blogspot.com/-a-nJrY5iE8s/UI3zEvmvQ9I/AAAAAAAABUM/jcWlFf5AXSE/s1600/sheep-with-shephe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276600"/>
            <a:ext cx="2773581" cy="304800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68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Scriptural Designations For Elders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Scriptural Designations For Elders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Elder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(1 Pet. 5:1; Titus 1:5): </a:t>
            </a:r>
            <a:r>
              <a:rPr lang="en-US" b="1" i="1" dirty="0" err="1" smtClean="0">
                <a:solidFill>
                  <a:schemeClr val="bg1"/>
                </a:solidFill>
              </a:rPr>
              <a:t>presbuterous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Presbytery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(1 Tim. 4:14, KJV, </a:t>
            </a:r>
            <a:r>
              <a:rPr lang="en-US" dirty="0" smtClean="0">
                <a:solidFill>
                  <a:schemeClr val="bg1"/>
                </a:solidFill>
              </a:rPr>
              <a:t>NASV)       </a:t>
            </a:r>
            <a:r>
              <a:rPr lang="en-US" b="1" dirty="0" smtClean="0">
                <a:solidFill>
                  <a:srgbClr val="FFFF00"/>
                </a:solidFill>
              </a:rPr>
              <a:t>Eldership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(NKJV) </a:t>
            </a:r>
            <a:r>
              <a:rPr lang="en-US" b="1" i="1" dirty="0" err="1">
                <a:solidFill>
                  <a:schemeClr val="bg1"/>
                </a:solidFill>
              </a:rPr>
              <a:t>presbuteriou</a:t>
            </a:r>
            <a:endParaRPr lang="en-US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US" sz="800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These </a:t>
            </a:r>
            <a:r>
              <a:rPr lang="en-US" dirty="0">
                <a:solidFill>
                  <a:schemeClr val="bg1"/>
                </a:solidFill>
              </a:rPr>
              <a:t>terms referred to one’s age, </a:t>
            </a:r>
            <a:r>
              <a:rPr lang="en-US" dirty="0" smtClean="0">
                <a:solidFill>
                  <a:schemeClr val="bg1"/>
                </a:solidFill>
              </a:rPr>
              <a:t>maturity, </a:t>
            </a:r>
            <a:r>
              <a:rPr lang="en-US" dirty="0">
                <a:solidFill>
                  <a:schemeClr val="bg1"/>
                </a:solidFill>
              </a:rPr>
              <a:t>and spiritual experience.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83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Scriptural Designations For Elders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Bishop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(Phil. 1:1; 1 Tim. 3:1): </a:t>
            </a:r>
            <a:r>
              <a:rPr lang="en-US" b="1" i="1" dirty="0" err="1" smtClean="0">
                <a:solidFill>
                  <a:schemeClr val="bg1"/>
                </a:solidFill>
              </a:rPr>
              <a:t>episkopois</a:t>
            </a:r>
            <a:endParaRPr lang="en-US" dirty="0">
              <a:solidFill>
                <a:schemeClr val="bg1"/>
              </a:solidFill>
            </a:endParaRPr>
          </a:p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Overseer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(Acts </a:t>
            </a:r>
            <a:r>
              <a:rPr lang="en-US" dirty="0" smtClean="0">
                <a:solidFill>
                  <a:schemeClr val="bg1"/>
                </a:solidFill>
              </a:rPr>
              <a:t>20:28): </a:t>
            </a:r>
            <a:r>
              <a:rPr lang="en-US" b="1" i="1" dirty="0" err="1" smtClean="0">
                <a:solidFill>
                  <a:schemeClr val="bg1"/>
                </a:solidFill>
              </a:rPr>
              <a:t>episkopous</a:t>
            </a:r>
            <a:endParaRPr lang="en-US" b="1" i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dirty="0">
                <a:solidFill>
                  <a:schemeClr val="bg1"/>
                </a:solidFill>
              </a:rPr>
              <a:t>These terms refer to a superintendent.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83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Scriptural Designations For Elders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Pastor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(Eph. 4:11): </a:t>
            </a:r>
            <a:r>
              <a:rPr lang="en-US" b="1" i="1" dirty="0" err="1" smtClean="0">
                <a:solidFill>
                  <a:schemeClr val="bg1"/>
                </a:solidFill>
              </a:rPr>
              <a:t>poimenas</a:t>
            </a:r>
            <a:endParaRPr lang="en-US" dirty="0">
              <a:solidFill>
                <a:schemeClr val="bg1"/>
              </a:solidFill>
            </a:endParaRPr>
          </a:p>
          <a:p>
            <a:pPr lvl="0">
              <a:buClr>
                <a:schemeClr val="bg1"/>
              </a:buClr>
            </a:pPr>
            <a:r>
              <a:rPr lang="en-US" b="1" dirty="0">
                <a:solidFill>
                  <a:srgbClr val="FFFF00"/>
                </a:solidFill>
              </a:rPr>
              <a:t>Shepherd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(1 Pet. 5:2; Acts 20:28, NKJV, NASV), </a:t>
            </a:r>
            <a:r>
              <a:rPr lang="en-US" b="1" dirty="0">
                <a:solidFill>
                  <a:srgbClr val="FFFF00"/>
                </a:solidFill>
              </a:rPr>
              <a:t>Feed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(KJV): </a:t>
            </a:r>
            <a:r>
              <a:rPr lang="en-US" b="1" i="1" dirty="0" err="1" smtClean="0">
                <a:solidFill>
                  <a:schemeClr val="bg1"/>
                </a:solidFill>
              </a:rPr>
              <a:t>poimanate</a:t>
            </a:r>
            <a:endParaRPr lang="en-US" b="1" i="1" dirty="0" smtClean="0">
              <a:solidFill>
                <a:schemeClr val="bg1"/>
              </a:solidFill>
            </a:endParaRPr>
          </a:p>
          <a:p>
            <a:pPr lvl="0">
              <a:buClr>
                <a:schemeClr val="bg1"/>
              </a:buClr>
            </a:pPr>
            <a:r>
              <a:rPr lang="en-US" b="1" dirty="0" smtClean="0">
                <a:solidFill>
                  <a:srgbClr val="FFFF00"/>
                </a:solidFill>
              </a:rPr>
              <a:t>Chief </a:t>
            </a:r>
            <a:r>
              <a:rPr lang="en-US" b="1" dirty="0">
                <a:solidFill>
                  <a:srgbClr val="FFFF00"/>
                </a:solidFill>
              </a:rPr>
              <a:t>Shepherd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(1 Pet. 5:4) </a:t>
            </a:r>
            <a:r>
              <a:rPr lang="en-US" b="1" i="1" dirty="0" err="1" smtClean="0">
                <a:solidFill>
                  <a:schemeClr val="bg1"/>
                </a:solidFill>
              </a:rPr>
              <a:t>archipoimenos</a:t>
            </a:r>
            <a:endParaRPr lang="en-US" dirty="0">
              <a:solidFill>
                <a:schemeClr val="bg1"/>
              </a:solidFill>
            </a:endParaRPr>
          </a:p>
          <a:p>
            <a:pPr marL="0" lvl="0" indent="0">
              <a:buNone/>
            </a:pPr>
            <a:endParaRPr lang="en-US" sz="800" dirty="0" smtClean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To </a:t>
            </a:r>
            <a:r>
              <a:rPr lang="en-US" dirty="0">
                <a:solidFill>
                  <a:schemeClr val="bg1"/>
                </a:solidFill>
              </a:rPr>
              <a:t>tend as a shepherd. </a:t>
            </a:r>
          </a:p>
        </p:txBody>
      </p:sp>
    </p:spTree>
    <p:extLst>
      <p:ext uri="{BB962C8B-B14F-4D97-AF65-F5344CB8AC3E}">
        <p14:creationId xmlns:p14="http://schemas.microsoft.com/office/powerpoint/2010/main" val="153983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Following the Wrong Model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0" y="1600200"/>
            <a:ext cx="4114800" cy="452596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An elder is a </a:t>
            </a:r>
            <a:r>
              <a:rPr lang="en-US" sz="3600" b="1" dirty="0" smtClean="0">
                <a:solidFill>
                  <a:schemeClr val="bg1"/>
                </a:solidFill>
              </a:rPr>
              <a:t>shepherd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3" name="Picture 2" descr="http://4.bp.blogspot.com/-a-nJrY5iE8s/UI3zEvmvQ9I/AAAAAAAABUM/jcWlFf5AXSE/s1600/sheep-with-shepher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05000"/>
            <a:ext cx="3152775" cy="346471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0436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Following the Wrong Model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67200" y="1600200"/>
            <a:ext cx="4419600" cy="4525963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solidFill>
                  <a:schemeClr val="bg1"/>
                </a:solidFill>
              </a:rPr>
              <a:t>An </a:t>
            </a:r>
            <a:r>
              <a:rPr lang="en-US" b="1" dirty="0">
                <a:solidFill>
                  <a:schemeClr val="bg1"/>
                </a:solidFill>
              </a:rPr>
              <a:t>administrator</a:t>
            </a:r>
            <a:r>
              <a:rPr lang="en-US" dirty="0">
                <a:solidFill>
                  <a:schemeClr val="bg1"/>
                </a:solidFill>
              </a:rPr>
              <a:t> is a person who administers, one who has considerable executive ability. </a:t>
            </a:r>
          </a:p>
          <a:p>
            <a:pPr lvl="0"/>
            <a:r>
              <a:rPr lang="en-US" dirty="0">
                <a:solidFill>
                  <a:schemeClr val="bg1"/>
                </a:solidFill>
              </a:rPr>
              <a:t>To </a:t>
            </a:r>
            <a:r>
              <a:rPr lang="en-US" b="1" dirty="0">
                <a:solidFill>
                  <a:schemeClr val="bg1"/>
                </a:solidFill>
              </a:rPr>
              <a:t>administer</a:t>
            </a:r>
            <a:r>
              <a:rPr lang="en-US" dirty="0">
                <a:solidFill>
                  <a:schemeClr val="bg1"/>
                </a:solidFill>
              </a:rPr>
              <a:t> is to manage or direct, to give out or to dispense. </a:t>
            </a:r>
          </a:p>
        </p:txBody>
      </p:sp>
      <p:pic>
        <p:nvPicPr>
          <p:cNvPr id="1026" name="Picture 2" descr="http://www.cepolina.com/photo/Asia/Hong_Kong/skyscrapers_Hong_Kong/2/Hong_Kong_skyscraper_tower_sky_floors_to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76400"/>
            <a:ext cx="3429000" cy="4572001"/>
          </a:xfrm>
          <a:prstGeom prst="rect">
            <a:avLst/>
          </a:prstGeom>
          <a:noFill/>
          <a:ln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546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Shepherd or Feed the Flock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1 Peter 5:2, Acts 20:28</a:t>
            </a:r>
          </a:p>
          <a:p>
            <a:r>
              <a:rPr lang="en-US" dirty="0">
                <a:solidFill>
                  <a:schemeClr val="bg1"/>
                </a:solidFill>
              </a:rPr>
              <a:t>The shepherd is the scriptural model for elders to </a:t>
            </a:r>
            <a:r>
              <a:rPr lang="en-US" dirty="0" smtClean="0">
                <a:solidFill>
                  <a:schemeClr val="bg1"/>
                </a:solidFill>
              </a:rPr>
              <a:t>follow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</a:rPr>
              <a:t>A </a:t>
            </a:r>
            <a:r>
              <a:rPr lang="en-US" dirty="0">
                <a:solidFill>
                  <a:schemeClr val="bg1"/>
                </a:solidFill>
              </a:rPr>
              <a:t>shepherd is responsible for leading the flock and providing for the safety and wellbeing of each </a:t>
            </a:r>
            <a:r>
              <a:rPr lang="en-US" dirty="0" smtClean="0">
                <a:solidFill>
                  <a:schemeClr val="bg1"/>
                </a:solidFill>
              </a:rPr>
              <a:t>sheep </a:t>
            </a:r>
            <a:endParaRPr lang="en-US" dirty="0">
              <a:solidFill>
                <a:schemeClr val="bg1"/>
              </a:solidFill>
            </a:endParaRP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Psalm 23 </a:t>
            </a:r>
            <a:r>
              <a:rPr lang="en-US" dirty="0" smtClean="0">
                <a:solidFill>
                  <a:schemeClr val="bg1"/>
                </a:solidFill>
              </a:rPr>
              <a:t>- </a:t>
            </a:r>
            <a:r>
              <a:rPr lang="en-US" dirty="0">
                <a:solidFill>
                  <a:schemeClr val="bg1"/>
                </a:solidFill>
              </a:rPr>
              <a:t>lead (vs. 2-3), protect (v. 4), </a:t>
            </a:r>
            <a:r>
              <a:rPr lang="en-US" dirty="0" smtClean="0">
                <a:solidFill>
                  <a:schemeClr val="bg1"/>
                </a:solidFill>
              </a:rPr>
              <a:t>                    and </a:t>
            </a:r>
            <a:r>
              <a:rPr lang="en-US" dirty="0">
                <a:solidFill>
                  <a:schemeClr val="bg1"/>
                </a:solidFill>
              </a:rPr>
              <a:t>feed (v. 5) their </a:t>
            </a:r>
            <a:r>
              <a:rPr lang="en-US" dirty="0" smtClean="0">
                <a:solidFill>
                  <a:schemeClr val="bg1"/>
                </a:solidFill>
              </a:rPr>
              <a:t>flock </a:t>
            </a:r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535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Shepherd or Feed the Flock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Equip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the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Saints</a:t>
            </a:r>
            <a:r>
              <a:rPr lang="en-US" dirty="0" smtClean="0">
                <a:solidFill>
                  <a:schemeClr val="bg1"/>
                </a:solidFill>
              </a:rPr>
              <a:t> - Eph. 4:11-16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Watch</a:t>
            </a:r>
            <a:r>
              <a:rPr lang="en-US" dirty="0" smtClean="0">
                <a:solidFill>
                  <a:schemeClr val="bg1"/>
                </a:solidFill>
              </a:rPr>
              <a:t> - Acts 20:28-31; Heb. 13:17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Admonish, </a:t>
            </a:r>
            <a:r>
              <a:rPr lang="en-US" b="1" dirty="0">
                <a:solidFill>
                  <a:schemeClr val="bg1"/>
                </a:solidFill>
              </a:rPr>
              <a:t>warn the unruly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- 1 </a:t>
            </a:r>
            <a:r>
              <a:rPr lang="en-US" dirty="0">
                <a:solidFill>
                  <a:schemeClr val="bg1"/>
                </a:solidFill>
              </a:rPr>
              <a:t>Thess. </a:t>
            </a:r>
            <a:r>
              <a:rPr lang="en-US" dirty="0" smtClean="0">
                <a:solidFill>
                  <a:schemeClr val="bg1"/>
                </a:solidFill>
              </a:rPr>
              <a:t>5:12-14</a:t>
            </a:r>
          </a:p>
          <a:p>
            <a:r>
              <a:rPr lang="en-US" b="1" dirty="0">
                <a:solidFill>
                  <a:schemeClr val="bg1"/>
                </a:solidFill>
              </a:rPr>
              <a:t>Stop the mouths of those teaching error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Titus 1:9-11</a:t>
            </a:r>
          </a:p>
          <a:p>
            <a:r>
              <a:rPr lang="en-US" b="1" dirty="0">
                <a:solidFill>
                  <a:schemeClr val="bg1"/>
                </a:solidFill>
              </a:rPr>
              <a:t>Must be available to the members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-             James 5:14; Luke 2:8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71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387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Work of Elders</vt:lpstr>
      <vt:lpstr>Scriptural Designations For Elders</vt:lpstr>
      <vt:lpstr>Scriptural Designations For Elders</vt:lpstr>
      <vt:lpstr>Scriptural Designations For Elders</vt:lpstr>
      <vt:lpstr>Scriptural Designations For Elders</vt:lpstr>
      <vt:lpstr>Following the Wrong Model</vt:lpstr>
      <vt:lpstr>Following the Wrong Model</vt:lpstr>
      <vt:lpstr>Shepherd or Feed the Flock</vt:lpstr>
      <vt:lpstr>Shepherd or Feed the Flock</vt:lpstr>
      <vt:lpstr>Take the Oversight</vt:lpstr>
      <vt:lpstr>Being an Example</vt:lpstr>
      <vt:lpstr>Elders are Spiritual Leaders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Elders As Spiritual Leaders</dc:title>
  <dc:creator>Heath</dc:creator>
  <cp:lastModifiedBy>Guest</cp:lastModifiedBy>
  <cp:revision>13</cp:revision>
  <dcterms:created xsi:type="dcterms:W3CDTF">2012-11-08T23:39:23Z</dcterms:created>
  <dcterms:modified xsi:type="dcterms:W3CDTF">2012-11-12T00:33:48Z</dcterms:modified>
</cp:coreProperties>
</file>