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68" r:id="rId4"/>
    <p:sldId id="270" r:id="rId5"/>
    <p:sldId id="271" r:id="rId6"/>
    <p:sldId id="269" r:id="rId7"/>
    <p:sldId id="257" r:id="rId8"/>
    <p:sldId id="265" r:id="rId9"/>
    <p:sldId id="266" r:id="rId10"/>
    <p:sldId id="25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DEF12E3-D8A6-4942-B835-FEDD40751AE1}" type="datetimeFigureOut">
              <a:rPr lang="en-US" smtClean="0"/>
              <a:t>8/12/2012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CD071-4D00-4416-B794-476600EE3C62}" type="slidenum">
              <a:rPr lang="en-US" smtClean="0"/>
              <a:t>‹#›</a:t>
            </a:fld>
            <a:endParaRPr lang="en-US"/>
          </a:p>
        </p:txBody>
      </p:sp>
    </p:spTree>
    <p:extLst>
      <p:ext uri="{BB962C8B-B14F-4D97-AF65-F5344CB8AC3E}">
        <p14:creationId xmlns:p14="http://schemas.microsoft.com/office/powerpoint/2010/main" val="986031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EF12E3-D8A6-4942-B835-FEDD40751AE1}" type="datetimeFigureOut">
              <a:rPr lang="en-US" smtClean="0"/>
              <a:t>8/12/2012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CD071-4D00-4416-B794-476600EE3C62}" type="slidenum">
              <a:rPr lang="en-US" smtClean="0"/>
              <a:t>‹#›</a:t>
            </a:fld>
            <a:endParaRPr lang="en-US"/>
          </a:p>
        </p:txBody>
      </p:sp>
    </p:spTree>
    <p:extLst>
      <p:ext uri="{BB962C8B-B14F-4D97-AF65-F5344CB8AC3E}">
        <p14:creationId xmlns:p14="http://schemas.microsoft.com/office/powerpoint/2010/main" val="3537767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EF12E3-D8A6-4942-B835-FEDD40751AE1}" type="datetimeFigureOut">
              <a:rPr lang="en-US" smtClean="0"/>
              <a:t>8/12/2012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CD071-4D00-4416-B794-476600EE3C62}" type="slidenum">
              <a:rPr lang="en-US" smtClean="0"/>
              <a:t>‹#›</a:t>
            </a:fld>
            <a:endParaRPr lang="en-US"/>
          </a:p>
        </p:txBody>
      </p:sp>
    </p:spTree>
    <p:extLst>
      <p:ext uri="{BB962C8B-B14F-4D97-AF65-F5344CB8AC3E}">
        <p14:creationId xmlns:p14="http://schemas.microsoft.com/office/powerpoint/2010/main" val="3165560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EF12E3-D8A6-4942-B835-FEDD40751AE1}" type="datetimeFigureOut">
              <a:rPr lang="en-US" smtClean="0"/>
              <a:t>8/12/2012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CD071-4D00-4416-B794-476600EE3C62}" type="slidenum">
              <a:rPr lang="en-US" smtClean="0"/>
              <a:t>‹#›</a:t>
            </a:fld>
            <a:endParaRPr lang="en-US"/>
          </a:p>
        </p:txBody>
      </p:sp>
    </p:spTree>
    <p:extLst>
      <p:ext uri="{BB962C8B-B14F-4D97-AF65-F5344CB8AC3E}">
        <p14:creationId xmlns:p14="http://schemas.microsoft.com/office/powerpoint/2010/main" val="611230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EF12E3-D8A6-4942-B835-FEDD40751AE1}" type="datetimeFigureOut">
              <a:rPr lang="en-US" smtClean="0"/>
              <a:t>8/12/2012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CD071-4D00-4416-B794-476600EE3C62}" type="slidenum">
              <a:rPr lang="en-US" smtClean="0"/>
              <a:t>‹#›</a:t>
            </a:fld>
            <a:endParaRPr lang="en-US"/>
          </a:p>
        </p:txBody>
      </p:sp>
    </p:spTree>
    <p:extLst>
      <p:ext uri="{BB962C8B-B14F-4D97-AF65-F5344CB8AC3E}">
        <p14:creationId xmlns:p14="http://schemas.microsoft.com/office/powerpoint/2010/main" val="1158413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DEF12E3-D8A6-4942-B835-FEDD40751AE1}" type="datetimeFigureOut">
              <a:rPr lang="en-US" smtClean="0"/>
              <a:t>8/12/2012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8CD071-4D00-4416-B794-476600EE3C62}" type="slidenum">
              <a:rPr lang="en-US" smtClean="0"/>
              <a:t>‹#›</a:t>
            </a:fld>
            <a:endParaRPr lang="en-US"/>
          </a:p>
        </p:txBody>
      </p:sp>
    </p:spTree>
    <p:extLst>
      <p:ext uri="{BB962C8B-B14F-4D97-AF65-F5344CB8AC3E}">
        <p14:creationId xmlns:p14="http://schemas.microsoft.com/office/powerpoint/2010/main" val="43795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DEF12E3-D8A6-4942-B835-FEDD40751AE1}" type="datetimeFigureOut">
              <a:rPr lang="en-US" smtClean="0"/>
              <a:t>8/12/2012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8CD071-4D00-4416-B794-476600EE3C62}" type="slidenum">
              <a:rPr lang="en-US" smtClean="0"/>
              <a:t>‹#›</a:t>
            </a:fld>
            <a:endParaRPr lang="en-US"/>
          </a:p>
        </p:txBody>
      </p:sp>
    </p:spTree>
    <p:extLst>
      <p:ext uri="{BB962C8B-B14F-4D97-AF65-F5344CB8AC3E}">
        <p14:creationId xmlns:p14="http://schemas.microsoft.com/office/powerpoint/2010/main" val="2130006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EF12E3-D8A6-4942-B835-FEDD40751AE1}" type="datetimeFigureOut">
              <a:rPr lang="en-US" smtClean="0"/>
              <a:t>8/12/2012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8CD071-4D00-4416-B794-476600EE3C62}" type="slidenum">
              <a:rPr lang="en-US" smtClean="0"/>
              <a:t>‹#›</a:t>
            </a:fld>
            <a:endParaRPr lang="en-US"/>
          </a:p>
        </p:txBody>
      </p:sp>
    </p:spTree>
    <p:extLst>
      <p:ext uri="{BB962C8B-B14F-4D97-AF65-F5344CB8AC3E}">
        <p14:creationId xmlns:p14="http://schemas.microsoft.com/office/powerpoint/2010/main" val="1249709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EF12E3-D8A6-4942-B835-FEDD40751AE1}" type="datetimeFigureOut">
              <a:rPr lang="en-US" smtClean="0"/>
              <a:t>8/12/2012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8CD071-4D00-4416-B794-476600EE3C62}" type="slidenum">
              <a:rPr lang="en-US" smtClean="0"/>
              <a:t>‹#›</a:t>
            </a:fld>
            <a:endParaRPr lang="en-US"/>
          </a:p>
        </p:txBody>
      </p:sp>
    </p:spTree>
    <p:extLst>
      <p:ext uri="{BB962C8B-B14F-4D97-AF65-F5344CB8AC3E}">
        <p14:creationId xmlns:p14="http://schemas.microsoft.com/office/powerpoint/2010/main" val="3902643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EF12E3-D8A6-4942-B835-FEDD40751AE1}" type="datetimeFigureOut">
              <a:rPr lang="en-US" smtClean="0"/>
              <a:t>8/12/2012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8CD071-4D00-4416-B794-476600EE3C62}" type="slidenum">
              <a:rPr lang="en-US" smtClean="0"/>
              <a:t>‹#›</a:t>
            </a:fld>
            <a:endParaRPr lang="en-US"/>
          </a:p>
        </p:txBody>
      </p:sp>
    </p:spTree>
    <p:extLst>
      <p:ext uri="{BB962C8B-B14F-4D97-AF65-F5344CB8AC3E}">
        <p14:creationId xmlns:p14="http://schemas.microsoft.com/office/powerpoint/2010/main" val="1738457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EF12E3-D8A6-4942-B835-FEDD40751AE1}" type="datetimeFigureOut">
              <a:rPr lang="en-US" smtClean="0"/>
              <a:t>8/12/2012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8CD071-4D00-4416-B794-476600EE3C62}" type="slidenum">
              <a:rPr lang="en-US" smtClean="0"/>
              <a:t>‹#›</a:t>
            </a:fld>
            <a:endParaRPr lang="en-US"/>
          </a:p>
        </p:txBody>
      </p:sp>
    </p:spTree>
    <p:extLst>
      <p:ext uri="{BB962C8B-B14F-4D97-AF65-F5344CB8AC3E}">
        <p14:creationId xmlns:p14="http://schemas.microsoft.com/office/powerpoint/2010/main" val="1974633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EF12E3-D8A6-4942-B835-FEDD40751AE1}" type="datetimeFigureOut">
              <a:rPr lang="en-US" smtClean="0"/>
              <a:t>8/12/2012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8CD071-4D00-4416-B794-476600EE3C62}" type="slidenum">
              <a:rPr lang="en-US" smtClean="0"/>
              <a:t>‹#›</a:t>
            </a:fld>
            <a:endParaRPr lang="en-US"/>
          </a:p>
        </p:txBody>
      </p:sp>
    </p:spTree>
    <p:extLst>
      <p:ext uri="{BB962C8B-B14F-4D97-AF65-F5344CB8AC3E}">
        <p14:creationId xmlns:p14="http://schemas.microsoft.com/office/powerpoint/2010/main" val="3579885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descr="http://www.friday-ad.co.uk/PhotoAds/LandingPages/image/olympic-torch-.jpg"/>
          <p:cNvPicPr>
            <a:picLocks noChangeAspect="1" noChangeArrowheads="1"/>
          </p:cNvPicPr>
          <p:nvPr/>
        </p:nvPicPr>
        <p:blipFill rotWithShape="1">
          <a:blip r:embed="rId2">
            <a:extLst>
              <a:ext uri="{28A0092B-C50C-407E-A947-70E740481C1C}">
                <a14:useLocalDpi xmlns:a14="http://schemas.microsoft.com/office/drawing/2010/main" val="0"/>
              </a:ext>
            </a:extLst>
          </a:blip>
          <a:srcRect l="18796" b="8774"/>
          <a:stretch/>
        </p:blipFill>
        <p:spPr bwMode="auto">
          <a:xfrm>
            <a:off x="471570" y="1"/>
            <a:ext cx="8139030" cy="686019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3048000" y="381001"/>
            <a:ext cx="5410200" cy="2590800"/>
          </a:xfrm>
        </p:spPr>
        <p:txBody>
          <a:bodyPr/>
          <a:lstStyle/>
          <a:p>
            <a:pPr algn="r"/>
            <a:r>
              <a:rPr lang="en-US" b="1" dirty="0" smtClean="0">
                <a:solidFill>
                  <a:schemeClr val="bg1"/>
                </a:solidFill>
              </a:rPr>
              <a:t>Lessons Learned From An Olympic Athlete</a:t>
            </a:r>
            <a:endParaRPr lang="en-US" b="1" dirty="0">
              <a:solidFill>
                <a:schemeClr val="bg1"/>
              </a:solidFill>
            </a:endParaRPr>
          </a:p>
        </p:txBody>
      </p:sp>
      <p:sp>
        <p:nvSpPr>
          <p:cNvPr id="3" name="Subtitle 2"/>
          <p:cNvSpPr>
            <a:spLocks noGrp="1"/>
          </p:cNvSpPr>
          <p:nvPr>
            <p:ph type="subTitle" idx="1"/>
          </p:nvPr>
        </p:nvSpPr>
        <p:spPr>
          <a:xfrm>
            <a:off x="4419600" y="2514600"/>
            <a:ext cx="3962400" cy="1752600"/>
          </a:xfrm>
        </p:spPr>
        <p:txBody>
          <a:bodyPr/>
          <a:lstStyle/>
          <a:p>
            <a:pPr algn="r"/>
            <a:r>
              <a:rPr lang="en-US" b="1" dirty="0" smtClean="0">
                <a:solidFill>
                  <a:schemeClr val="bg1"/>
                </a:solidFill>
              </a:rPr>
              <a:t>1 Corinthians 9:24-27</a:t>
            </a:r>
            <a:endParaRPr lang="en-US" b="1" dirty="0">
              <a:solidFill>
                <a:schemeClr val="bg1"/>
              </a:solidFill>
            </a:endParaRPr>
          </a:p>
        </p:txBody>
      </p:sp>
    </p:spTree>
    <p:extLst>
      <p:ext uri="{BB962C8B-B14F-4D97-AF65-F5344CB8AC3E}">
        <p14:creationId xmlns:p14="http://schemas.microsoft.com/office/powerpoint/2010/main" val="1605279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0000"/>
            </a:gs>
            <a:gs pos="26000">
              <a:schemeClr val="bg1"/>
            </a:gs>
            <a:gs pos="70000">
              <a:schemeClr val="bg1"/>
            </a:gs>
            <a:gs pos="88000">
              <a:schemeClr val="bg1"/>
            </a:gs>
            <a:gs pos="100000">
              <a:schemeClr val="bg1"/>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a:t>
            </a:r>
            <a:r>
              <a:rPr lang="en-US" b="1" smtClean="0"/>
              <a:t>Commitment of </a:t>
            </a:r>
            <a:r>
              <a:rPr lang="en-US" b="1" dirty="0" smtClean="0"/>
              <a:t>an Athlete</a:t>
            </a:r>
            <a:endParaRPr lang="en-US" b="1" dirty="0"/>
          </a:p>
        </p:txBody>
      </p:sp>
      <p:sp>
        <p:nvSpPr>
          <p:cNvPr id="3" name="Content Placeholder 2"/>
          <p:cNvSpPr>
            <a:spLocks noGrp="1"/>
          </p:cNvSpPr>
          <p:nvPr>
            <p:ph idx="1"/>
          </p:nvPr>
        </p:nvSpPr>
        <p:spPr>
          <a:xfrm>
            <a:off x="1066800" y="1676400"/>
            <a:ext cx="5562600" cy="3276600"/>
          </a:xfrm>
        </p:spPr>
        <p:txBody>
          <a:bodyPr/>
          <a:lstStyle/>
          <a:p>
            <a:pPr marL="514350" indent="-514350">
              <a:buFont typeface="+mj-lt"/>
              <a:buAutoNum type="arabicPeriod"/>
            </a:pPr>
            <a:r>
              <a:rPr lang="en-US" b="1" dirty="0" smtClean="0"/>
              <a:t>We must be committed to rigorous training.</a:t>
            </a:r>
          </a:p>
          <a:p>
            <a:pPr marL="514350" indent="-514350">
              <a:buFont typeface="+mj-lt"/>
              <a:buAutoNum type="arabicPeriod"/>
            </a:pPr>
            <a:r>
              <a:rPr lang="en-US" b="1" dirty="0" smtClean="0"/>
              <a:t>We must be committed to competing by the rules.</a:t>
            </a:r>
          </a:p>
          <a:p>
            <a:pPr marL="514350" indent="-514350">
              <a:buFont typeface="+mj-lt"/>
              <a:buAutoNum type="arabicPeriod"/>
            </a:pPr>
            <a:r>
              <a:rPr lang="en-US" b="1" dirty="0" smtClean="0"/>
              <a:t>We must run to win.</a:t>
            </a:r>
            <a:endParaRPr lang="en-US" b="1" dirty="0"/>
          </a:p>
        </p:txBody>
      </p:sp>
      <p:pic>
        <p:nvPicPr>
          <p:cNvPr id="1026" name="Picture 2" descr="http://us.cdn3.123rf.com/168nwm/phaseout/phaseout1107/phaseout110700005/9920261-runner-wins-the-rac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3124200"/>
            <a:ext cx="1752600" cy="175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5009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Athletics in First Century</a:t>
            </a:r>
            <a:endParaRPr lang="en-US" b="1" dirty="0"/>
          </a:p>
        </p:txBody>
      </p:sp>
      <p:sp>
        <p:nvSpPr>
          <p:cNvPr id="3" name="Content Placeholder 2"/>
          <p:cNvSpPr>
            <a:spLocks noGrp="1"/>
          </p:cNvSpPr>
          <p:nvPr>
            <p:ph idx="1"/>
          </p:nvPr>
        </p:nvSpPr>
        <p:spPr/>
        <p:txBody>
          <a:bodyPr>
            <a:normAutofit fontScale="92500"/>
          </a:bodyPr>
          <a:lstStyle/>
          <a:p>
            <a:r>
              <a:rPr lang="en-US" dirty="0"/>
              <a:t>The ancient Greeks were noted for their devotion to the games and gymnastic sports. They believed it was just as important to develop the body as it was to educate the mind. </a:t>
            </a:r>
            <a:endParaRPr lang="en-US" dirty="0" smtClean="0"/>
          </a:p>
          <a:p>
            <a:r>
              <a:rPr lang="en-US" dirty="0" smtClean="0"/>
              <a:t>As </a:t>
            </a:r>
            <a:r>
              <a:rPr lang="en-US" dirty="0"/>
              <a:t>a rule, the Jews found the games to be offensive. </a:t>
            </a:r>
            <a:endParaRPr lang="en-US" dirty="0" smtClean="0"/>
          </a:p>
          <a:p>
            <a:pPr lvl="1"/>
            <a:r>
              <a:rPr lang="en-US" dirty="0" smtClean="0"/>
              <a:t>The </a:t>
            </a:r>
            <a:r>
              <a:rPr lang="en-US" dirty="0"/>
              <a:t>games were a form of idolatry. </a:t>
            </a:r>
            <a:endParaRPr lang="en-US" dirty="0" smtClean="0"/>
          </a:p>
          <a:p>
            <a:pPr lvl="1"/>
            <a:r>
              <a:rPr lang="en-US" dirty="0" smtClean="0"/>
              <a:t>The </a:t>
            </a:r>
            <a:r>
              <a:rPr lang="en-US" dirty="0"/>
              <a:t>contestants trained and competed in the nude. </a:t>
            </a:r>
          </a:p>
        </p:txBody>
      </p:sp>
    </p:spTree>
    <p:extLst>
      <p:ext uri="{BB962C8B-B14F-4D97-AF65-F5344CB8AC3E}">
        <p14:creationId xmlns:p14="http://schemas.microsoft.com/office/powerpoint/2010/main" val="3423162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Athletics in First Century</a:t>
            </a:r>
            <a:endParaRPr lang="en-US" b="1" dirty="0"/>
          </a:p>
        </p:txBody>
      </p:sp>
      <p:sp>
        <p:nvSpPr>
          <p:cNvPr id="3" name="Content Placeholder 2"/>
          <p:cNvSpPr>
            <a:spLocks noGrp="1"/>
          </p:cNvSpPr>
          <p:nvPr>
            <p:ph idx="1"/>
          </p:nvPr>
        </p:nvSpPr>
        <p:spPr/>
        <p:txBody>
          <a:bodyPr>
            <a:normAutofit/>
          </a:bodyPr>
          <a:lstStyle/>
          <a:p>
            <a:r>
              <a:rPr lang="en-US" dirty="0"/>
              <a:t>There were four primary games: the Isthmian, </a:t>
            </a:r>
            <a:r>
              <a:rPr lang="en-US" dirty="0" err="1"/>
              <a:t>Nemean</a:t>
            </a:r>
            <a:r>
              <a:rPr lang="en-US" dirty="0"/>
              <a:t>, </a:t>
            </a:r>
            <a:r>
              <a:rPr lang="en-US" dirty="0" err="1"/>
              <a:t>Pythian</a:t>
            </a:r>
            <a:r>
              <a:rPr lang="en-US" dirty="0"/>
              <a:t>, and the Olympian. </a:t>
            </a:r>
            <a:endParaRPr lang="en-US" dirty="0" smtClean="0"/>
          </a:p>
          <a:p>
            <a:r>
              <a:rPr lang="en-US" dirty="0" smtClean="0"/>
              <a:t>The </a:t>
            </a:r>
            <a:r>
              <a:rPr lang="en-US" dirty="0"/>
              <a:t>Olympian games, held every four years, were the most celebrated of these events. </a:t>
            </a:r>
            <a:endParaRPr lang="en-US" dirty="0" smtClean="0"/>
          </a:p>
          <a:p>
            <a:r>
              <a:rPr lang="en-US" dirty="0" smtClean="0"/>
              <a:t>The Isthmian </a:t>
            </a:r>
            <a:r>
              <a:rPr lang="en-US" dirty="0"/>
              <a:t>games were held every two years just outside of Corinth. </a:t>
            </a:r>
          </a:p>
        </p:txBody>
      </p:sp>
    </p:spTree>
    <p:extLst>
      <p:ext uri="{BB962C8B-B14F-4D97-AF65-F5344CB8AC3E}">
        <p14:creationId xmlns:p14="http://schemas.microsoft.com/office/powerpoint/2010/main" val="1242928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Athletics in First Century</a:t>
            </a:r>
            <a:endParaRPr lang="en-US" b="1" dirty="0"/>
          </a:p>
        </p:txBody>
      </p:sp>
      <p:sp>
        <p:nvSpPr>
          <p:cNvPr id="3" name="Content Placeholder 2"/>
          <p:cNvSpPr>
            <a:spLocks noGrp="1"/>
          </p:cNvSpPr>
          <p:nvPr>
            <p:ph idx="1"/>
          </p:nvPr>
        </p:nvSpPr>
        <p:spPr/>
        <p:txBody>
          <a:bodyPr>
            <a:normAutofit/>
          </a:bodyPr>
          <a:lstStyle/>
          <a:p>
            <a:r>
              <a:rPr lang="en-US" dirty="0"/>
              <a:t>The games consisted of a number of events, including different kinds of races, jumping, discus, javelin, wrestling, boxing, and even contests between heralds and trumpeters</a:t>
            </a:r>
            <a:r>
              <a:rPr lang="en-US" dirty="0" smtClean="0"/>
              <a:t>.</a:t>
            </a:r>
            <a:endParaRPr lang="en-US" dirty="0"/>
          </a:p>
        </p:txBody>
      </p:sp>
    </p:spTree>
    <p:extLst>
      <p:ext uri="{BB962C8B-B14F-4D97-AF65-F5344CB8AC3E}">
        <p14:creationId xmlns:p14="http://schemas.microsoft.com/office/powerpoint/2010/main" val="3163396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Athletics in First Century</a:t>
            </a:r>
            <a:endParaRPr lang="en-US" b="1" dirty="0"/>
          </a:p>
        </p:txBody>
      </p:sp>
      <p:sp>
        <p:nvSpPr>
          <p:cNvPr id="3" name="Content Placeholder 2"/>
          <p:cNvSpPr>
            <a:spLocks noGrp="1"/>
          </p:cNvSpPr>
          <p:nvPr>
            <p:ph idx="1"/>
          </p:nvPr>
        </p:nvSpPr>
        <p:spPr/>
        <p:txBody>
          <a:bodyPr>
            <a:normAutofit/>
          </a:bodyPr>
          <a:lstStyle/>
          <a:p>
            <a:r>
              <a:rPr lang="en-US" dirty="0"/>
              <a:t>Contestants were trained under very strict rules and supervision. </a:t>
            </a:r>
            <a:endParaRPr lang="en-US" dirty="0" smtClean="0"/>
          </a:p>
          <a:p>
            <a:r>
              <a:rPr lang="en-US" dirty="0" smtClean="0"/>
              <a:t>Thirty </a:t>
            </a:r>
            <a:r>
              <a:rPr lang="en-US" dirty="0"/>
              <a:t>days before the events began they resided at one place where they exercised regularly, followed a strict diet, avoided luxuries and got sufficient </a:t>
            </a:r>
            <a:r>
              <a:rPr lang="en-US" dirty="0" smtClean="0"/>
              <a:t>rest. </a:t>
            </a:r>
          </a:p>
          <a:p>
            <a:r>
              <a:rPr lang="en-US" dirty="0" smtClean="0"/>
              <a:t>If </a:t>
            </a:r>
            <a:r>
              <a:rPr lang="en-US" dirty="0"/>
              <a:t>a contestant failed to follow these rules, he was disqualified from the games. </a:t>
            </a:r>
          </a:p>
        </p:txBody>
      </p:sp>
    </p:spTree>
    <p:extLst>
      <p:ext uri="{BB962C8B-B14F-4D97-AF65-F5344CB8AC3E}">
        <p14:creationId xmlns:p14="http://schemas.microsoft.com/office/powerpoint/2010/main" val="3163396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Athletics in First Century</a:t>
            </a:r>
            <a:endParaRPr lang="en-US" b="1" dirty="0"/>
          </a:p>
        </p:txBody>
      </p:sp>
      <p:sp>
        <p:nvSpPr>
          <p:cNvPr id="3" name="Content Placeholder 2"/>
          <p:cNvSpPr>
            <a:spLocks noGrp="1"/>
          </p:cNvSpPr>
          <p:nvPr>
            <p:ph idx="1"/>
          </p:nvPr>
        </p:nvSpPr>
        <p:spPr>
          <a:xfrm>
            <a:off x="457200" y="1600200"/>
            <a:ext cx="8001000" cy="4525963"/>
          </a:xfrm>
        </p:spPr>
        <p:txBody>
          <a:bodyPr>
            <a:normAutofit/>
          </a:bodyPr>
          <a:lstStyle/>
          <a:p>
            <a:r>
              <a:rPr lang="en-US" dirty="0" smtClean="0"/>
              <a:t>These </a:t>
            </a:r>
            <a:r>
              <a:rPr lang="en-US" dirty="0"/>
              <a:t>games were still very popular in the first century. </a:t>
            </a:r>
            <a:endParaRPr lang="en-US" dirty="0" smtClean="0"/>
          </a:p>
          <a:p>
            <a:r>
              <a:rPr lang="en-US" dirty="0" smtClean="0"/>
              <a:t>Stadiums </a:t>
            </a:r>
            <a:r>
              <a:rPr lang="en-US" dirty="0"/>
              <a:t>had been built in various places across the Roman Empire</a:t>
            </a:r>
            <a:r>
              <a:rPr lang="en-US" dirty="0" smtClean="0"/>
              <a:t>,                                       </a:t>
            </a:r>
            <a:r>
              <a:rPr lang="en-US" dirty="0"/>
              <a:t>and large crowds of </a:t>
            </a:r>
            <a:r>
              <a:rPr lang="en-US" dirty="0" smtClean="0"/>
              <a:t>                                                  people </a:t>
            </a:r>
            <a:r>
              <a:rPr lang="en-US" dirty="0"/>
              <a:t>came to watch </a:t>
            </a:r>
            <a:r>
              <a:rPr lang="en-US" dirty="0" smtClean="0"/>
              <a:t>                                                 the </a:t>
            </a:r>
            <a:r>
              <a:rPr lang="en-US" dirty="0"/>
              <a:t>contests. </a:t>
            </a:r>
            <a:endParaRPr lang="en-US" dirty="0" smtClean="0"/>
          </a:p>
        </p:txBody>
      </p:sp>
      <p:pic>
        <p:nvPicPr>
          <p:cNvPr id="3074" name="Picture 2" descr="http://cybertraveltips.com/images/Ancient-Greece-Olympic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14950" y="3810000"/>
            <a:ext cx="3381375" cy="27051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3396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bg1"/>
                </a:solidFill>
              </a:rPr>
              <a:t>Commitment of an Athlete</a:t>
            </a:r>
            <a:endParaRPr lang="en-US" b="1" dirty="0">
              <a:solidFill>
                <a:schemeClr val="bg1"/>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Font typeface="+mj-lt"/>
              <a:buAutoNum type="arabicPeriod"/>
            </a:pPr>
            <a:r>
              <a:rPr lang="en-US" b="1" dirty="0" smtClean="0">
                <a:solidFill>
                  <a:srgbClr val="FFFF00"/>
                </a:solidFill>
              </a:rPr>
              <a:t>Must Be Committed To </a:t>
            </a:r>
            <a:r>
              <a:rPr lang="en-US" b="1" dirty="0">
                <a:solidFill>
                  <a:srgbClr val="FFFF00"/>
                </a:solidFill>
              </a:rPr>
              <a:t>R</a:t>
            </a:r>
            <a:r>
              <a:rPr lang="en-US" b="1" dirty="0" smtClean="0">
                <a:solidFill>
                  <a:srgbClr val="FFFF00"/>
                </a:solidFill>
              </a:rPr>
              <a:t>igorous Training</a:t>
            </a:r>
          </a:p>
          <a:p>
            <a:pPr lvl="1"/>
            <a:r>
              <a:rPr lang="en-US" b="1" dirty="0" smtClean="0">
                <a:solidFill>
                  <a:schemeClr val="bg1"/>
                </a:solidFill>
              </a:rPr>
              <a:t>1 Corinthians 9:24-27</a:t>
            </a:r>
          </a:p>
          <a:p>
            <a:pPr lvl="1"/>
            <a:r>
              <a:rPr lang="en-US" b="1" dirty="0" smtClean="0">
                <a:solidFill>
                  <a:schemeClr val="bg1"/>
                </a:solidFill>
              </a:rPr>
              <a:t>temperate in all things (Gal. 5:23; 2 Pet. 1:6)</a:t>
            </a:r>
          </a:p>
          <a:p>
            <a:pPr lvl="1"/>
            <a:r>
              <a:rPr lang="en-US" b="1" dirty="0" smtClean="0">
                <a:solidFill>
                  <a:schemeClr val="bg1"/>
                </a:solidFill>
              </a:rPr>
              <a:t>self-mastery (Matt. 5:29-30; Gal. 2:20)</a:t>
            </a:r>
          </a:p>
          <a:p>
            <a:pPr lvl="1"/>
            <a:r>
              <a:rPr lang="en-US" b="1" dirty="0" smtClean="0">
                <a:solidFill>
                  <a:schemeClr val="bg1"/>
                </a:solidFill>
              </a:rPr>
              <a:t>exercise toward godliness (1 Tim. 4:7-8)</a:t>
            </a:r>
          </a:p>
          <a:p>
            <a:pPr lvl="2"/>
            <a:r>
              <a:rPr lang="en-US" sz="2800" b="1" dirty="0" smtClean="0">
                <a:solidFill>
                  <a:schemeClr val="bg1"/>
                </a:solidFill>
              </a:rPr>
              <a:t>prayer (Rom. 15:30; Col. 4:12)</a:t>
            </a:r>
          </a:p>
          <a:p>
            <a:pPr lvl="2"/>
            <a:r>
              <a:rPr lang="en-US" sz="2800" b="1" dirty="0" smtClean="0">
                <a:solidFill>
                  <a:schemeClr val="bg1"/>
                </a:solidFill>
              </a:rPr>
              <a:t>obeying the truth (Gal. 5:7)</a:t>
            </a:r>
          </a:p>
          <a:p>
            <a:pPr lvl="2"/>
            <a:r>
              <a:rPr lang="en-US" sz="2800" b="1" dirty="0" smtClean="0">
                <a:solidFill>
                  <a:schemeClr val="bg1"/>
                </a:solidFill>
              </a:rPr>
              <a:t>defending the word of God (Jude 3)</a:t>
            </a:r>
          </a:p>
          <a:p>
            <a:pPr lvl="2"/>
            <a:r>
              <a:rPr lang="en-US" sz="2800" b="1" dirty="0" smtClean="0">
                <a:solidFill>
                  <a:schemeClr val="bg1"/>
                </a:solidFill>
              </a:rPr>
              <a:t>spreading the gospel (Rom. 15:20; Phil. 4:3)</a:t>
            </a:r>
          </a:p>
        </p:txBody>
      </p:sp>
    </p:spTree>
    <p:extLst>
      <p:ext uri="{BB962C8B-B14F-4D97-AF65-F5344CB8AC3E}">
        <p14:creationId xmlns:p14="http://schemas.microsoft.com/office/powerpoint/2010/main" val="1757003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500"/>
                                        <p:tgtEl>
                                          <p:spTgt spid="3">
                                            <p:txEl>
                                              <p:pRg st="6" end="6"/>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fade">
                                      <p:cBhvr>
                                        <p:cTn id="38" dur="500"/>
                                        <p:tgtEl>
                                          <p:spTgt spid="3">
                                            <p:txEl>
                                              <p:pRg st="7" end="7"/>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fade">
                                      <p:cBhvr>
                                        <p:cTn id="4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bg1"/>
                </a:solidFill>
              </a:rPr>
              <a:t>Commitment of an Athlete</a:t>
            </a:r>
            <a:endParaRPr lang="en-US" b="1" dirty="0">
              <a:solidFill>
                <a:schemeClr val="bg1"/>
              </a:solidFill>
            </a:endParaRPr>
          </a:p>
        </p:txBody>
      </p:sp>
      <p:sp>
        <p:nvSpPr>
          <p:cNvPr id="3" name="Content Placeholder 2"/>
          <p:cNvSpPr>
            <a:spLocks noGrp="1"/>
          </p:cNvSpPr>
          <p:nvPr>
            <p:ph idx="1"/>
          </p:nvPr>
        </p:nvSpPr>
        <p:spPr/>
        <p:txBody>
          <a:bodyPr/>
          <a:lstStyle/>
          <a:p>
            <a:pPr marL="514350" indent="-514350">
              <a:buFont typeface="+mj-lt"/>
              <a:buAutoNum type="arabicPeriod" startAt="2"/>
            </a:pPr>
            <a:r>
              <a:rPr lang="en-US" b="1" dirty="0" smtClean="0">
                <a:solidFill>
                  <a:srgbClr val="FFFF00"/>
                </a:solidFill>
              </a:rPr>
              <a:t>Must Be Committed To Competing                By The Rules</a:t>
            </a:r>
          </a:p>
          <a:p>
            <a:pPr lvl="1"/>
            <a:r>
              <a:rPr lang="en-US" b="1" dirty="0" smtClean="0">
                <a:solidFill>
                  <a:schemeClr val="bg1"/>
                </a:solidFill>
              </a:rPr>
              <a:t>Luke 14:26-27</a:t>
            </a:r>
          </a:p>
          <a:p>
            <a:pPr lvl="1"/>
            <a:r>
              <a:rPr lang="en-US" b="1" dirty="0" smtClean="0">
                <a:solidFill>
                  <a:schemeClr val="bg1"/>
                </a:solidFill>
              </a:rPr>
              <a:t>2 Timothy 2:5</a:t>
            </a:r>
          </a:p>
          <a:p>
            <a:pPr lvl="1"/>
            <a:r>
              <a:rPr lang="en-US" b="1" dirty="0" smtClean="0">
                <a:solidFill>
                  <a:schemeClr val="bg1"/>
                </a:solidFill>
              </a:rPr>
              <a:t>1 Corinthians 9:27</a:t>
            </a:r>
          </a:p>
        </p:txBody>
      </p:sp>
    </p:spTree>
    <p:extLst>
      <p:ext uri="{BB962C8B-B14F-4D97-AF65-F5344CB8AC3E}">
        <p14:creationId xmlns:p14="http://schemas.microsoft.com/office/powerpoint/2010/main" val="4082569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bg1"/>
                </a:solidFill>
              </a:rPr>
              <a:t>Commitment of an Athlete</a:t>
            </a:r>
            <a:endParaRPr lang="en-US" b="1" dirty="0">
              <a:solidFill>
                <a:schemeClr val="bg1"/>
              </a:solidFill>
            </a:endParaRPr>
          </a:p>
        </p:txBody>
      </p:sp>
      <p:sp>
        <p:nvSpPr>
          <p:cNvPr id="3" name="Content Placeholder 2"/>
          <p:cNvSpPr>
            <a:spLocks noGrp="1"/>
          </p:cNvSpPr>
          <p:nvPr>
            <p:ph idx="1"/>
          </p:nvPr>
        </p:nvSpPr>
        <p:spPr/>
        <p:txBody>
          <a:bodyPr/>
          <a:lstStyle/>
          <a:p>
            <a:pPr marL="514350" indent="-514350">
              <a:buFont typeface="+mj-lt"/>
              <a:buAutoNum type="arabicPeriod" startAt="3"/>
            </a:pPr>
            <a:r>
              <a:rPr lang="en-US" b="1" dirty="0" smtClean="0">
                <a:solidFill>
                  <a:srgbClr val="FFFF00"/>
                </a:solidFill>
              </a:rPr>
              <a:t>Must Run To Win</a:t>
            </a:r>
          </a:p>
          <a:p>
            <a:pPr lvl="1"/>
            <a:r>
              <a:rPr lang="en-US" b="1" dirty="0" smtClean="0">
                <a:solidFill>
                  <a:schemeClr val="bg1"/>
                </a:solidFill>
              </a:rPr>
              <a:t>Hebrews 12:1</a:t>
            </a:r>
          </a:p>
          <a:p>
            <a:pPr lvl="1"/>
            <a:r>
              <a:rPr lang="en-US" b="1" dirty="0" smtClean="0">
                <a:solidFill>
                  <a:schemeClr val="bg1"/>
                </a:solidFill>
              </a:rPr>
              <a:t>Hebrews 10:36</a:t>
            </a:r>
          </a:p>
          <a:p>
            <a:pPr lvl="1"/>
            <a:r>
              <a:rPr lang="en-US" b="1" dirty="0" smtClean="0">
                <a:solidFill>
                  <a:schemeClr val="bg1"/>
                </a:solidFill>
              </a:rPr>
              <a:t>1 Corinthians 9:24, 26</a:t>
            </a:r>
          </a:p>
          <a:p>
            <a:pPr lvl="1"/>
            <a:r>
              <a:rPr lang="en-US" b="1" dirty="0" smtClean="0">
                <a:solidFill>
                  <a:schemeClr val="bg1"/>
                </a:solidFill>
              </a:rPr>
              <a:t>Colossians 3:1-2</a:t>
            </a:r>
          </a:p>
          <a:p>
            <a:pPr lvl="1"/>
            <a:r>
              <a:rPr lang="en-US" b="1" dirty="0" smtClean="0">
                <a:solidFill>
                  <a:schemeClr val="bg1"/>
                </a:solidFill>
              </a:rPr>
              <a:t>Philippians 3:12-14</a:t>
            </a:r>
          </a:p>
        </p:txBody>
      </p:sp>
    </p:spTree>
    <p:extLst>
      <p:ext uri="{BB962C8B-B14F-4D97-AF65-F5344CB8AC3E}">
        <p14:creationId xmlns:p14="http://schemas.microsoft.com/office/powerpoint/2010/main" val="4082569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416</Words>
  <Application>Microsoft Office PowerPoint</Application>
  <PresentationFormat>On-screen Show (4:3)</PresentationFormat>
  <Paragraphs>46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Lessons Learned From An Olympic Athlete</vt:lpstr>
      <vt:lpstr>Athletics in First Century</vt:lpstr>
      <vt:lpstr>Athletics in First Century</vt:lpstr>
      <vt:lpstr>Athletics in First Century</vt:lpstr>
      <vt:lpstr>Athletics in First Century</vt:lpstr>
      <vt:lpstr>Athletics in First Century</vt:lpstr>
      <vt:lpstr>Commitment of an Athlete</vt:lpstr>
      <vt:lpstr>Commitment of an Athlete</vt:lpstr>
      <vt:lpstr>Commitment of an Athlete</vt:lpstr>
      <vt:lpstr>The Commitment of an Athlete</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Discipleship?</dc:title>
  <dc:creator>Heath</dc:creator>
  <cp:lastModifiedBy>Guest</cp:lastModifiedBy>
  <cp:revision>19</cp:revision>
  <dcterms:created xsi:type="dcterms:W3CDTF">2012-06-20T19:10:51Z</dcterms:created>
  <dcterms:modified xsi:type="dcterms:W3CDTF">2012-08-12T21:08:58Z</dcterms:modified>
</cp:coreProperties>
</file>