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65" r:id="rId5"/>
    <p:sldId id="260" r:id="rId6"/>
    <p:sldId id="261" r:id="rId7"/>
    <p:sldId id="262" r:id="rId8"/>
    <p:sldId id="263" r:id="rId9"/>
    <p:sldId id="266" r:id="rId10"/>
    <p:sldId id="268" r:id="rId11"/>
    <p:sldId id="267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BF98F-B80A-4E1C-9D7F-606809EEA3F6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D81AB-B345-4FC0-9E6D-AEBE49EA9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35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168D9-3889-4548-BCB2-41AA8AB749E4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C0FDD-549E-4580-B7E1-EFB9355322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9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BAE35-1B78-4911-82D2-CEECC5B9B2E8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DB09B-F80F-414E-979F-B0018FB95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4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4FD7F-9A79-4707-9173-668F843C5C97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9CFC-09E9-4D1E-8295-0C13881FD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0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95E5C-BA63-49A2-8510-07DFB129CDB2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F749A-FCB0-4D09-AF20-F52136438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0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6AC88-15F4-482D-BE77-C3F96441ADB5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1BE7-85FF-4706-B7BD-011821EA3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4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20FC1-85EE-4A77-83A6-1C0FF9CE98C5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1EDD6-B9B8-45D7-B784-08F55C181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80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8D8A-A001-452F-B101-6093EBF6F2E1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C723-C00E-4AC6-915B-023936B3B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58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E3D61-7D1D-478D-8339-356F8F6D0E2C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5010-A648-4E7B-929B-0A5281082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81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92E7-345F-4816-856D-87B31164B9B3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86BAA-3C12-48BF-B1D4-25FD30B9E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1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9B66D-5CA3-40D0-8F43-8B620DD2AD73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A3DC5-16C1-46F6-A19C-033583127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04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4E3CE6-9A58-4CF0-88C9-56413F2F0577}" type="datetimeFigureOut">
              <a:rPr lang="en-US"/>
              <a:pPr>
                <a:defRPr/>
              </a:pPr>
              <a:t>7/29/2012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82BADD-EC04-4B5B-A974-B5955957E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762000" y="514350"/>
            <a:ext cx="7696200" cy="177165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5400" b="1" dirty="0" smtClean="0"/>
              <a:t>God Is Glorified In Us Bearing Fruit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sz="4000" b="1" smtClean="0">
                <a:solidFill>
                  <a:srgbClr val="7030A0"/>
                </a:solidFill>
              </a:rPr>
              <a:t>3. The Fruit We Are To Bear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Spiritual Growth and Maturity -  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2 Peter 1:5-8; Gal. 5:22-23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Increased Talents and Opportunities - </a:t>
            </a:r>
            <a:r>
              <a:rPr lang="en-US" sz="2800" b="1" dirty="0" smtClean="0">
                <a:solidFill>
                  <a:srgbClr val="FF0000"/>
                </a:solidFill>
              </a:rPr>
              <a:t>Matt. 25:14-30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Good Deeds - </a:t>
            </a:r>
            <a:r>
              <a:rPr lang="en-US" sz="2800" b="1" dirty="0" smtClean="0">
                <a:solidFill>
                  <a:srgbClr val="FF0000"/>
                </a:solidFill>
              </a:rPr>
              <a:t>Eph. 2:10; Titus 3:14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Winning Lost Souls To Christ -      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Rom. 1:13, Prov. 11:30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sz="4000" b="1" smtClean="0">
                <a:solidFill>
                  <a:srgbClr val="7030A0"/>
                </a:solidFill>
              </a:rPr>
              <a:t>3. The Fruit We Are To Bear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 startAt="5"/>
            </a:pPr>
            <a:r>
              <a:rPr lang="en-US" sz="2800" b="1" dirty="0" smtClean="0"/>
              <a:t>Participation in the Spread of the Gospel - </a:t>
            </a:r>
            <a:r>
              <a:rPr lang="en-US" sz="2800" b="1" dirty="0" smtClean="0">
                <a:solidFill>
                  <a:srgbClr val="FF0000"/>
                </a:solidFill>
              </a:rPr>
              <a:t>Phil. 4:15-18</a:t>
            </a:r>
          </a:p>
          <a:p>
            <a:pPr marL="514350" indent="-514350">
              <a:buFont typeface="Calibri" pitchFamily="34" charset="0"/>
              <a:buAutoNum type="arabicPeriod" startAt="5"/>
            </a:pPr>
            <a:r>
              <a:rPr lang="en-US" sz="2800" b="1" dirty="0" smtClean="0"/>
              <a:t>Righteousness and Peace -                 </a:t>
            </a:r>
            <a:r>
              <a:rPr lang="en-US" sz="2800" b="1" dirty="0" smtClean="0">
                <a:solidFill>
                  <a:srgbClr val="FF0000"/>
                </a:solidFill>
              </a:rPr>
              <a:t>James 3:17-18</a:t>
            </a:r>
          </a:p>
          <a:p>
            <a:pPr marL="514350" indent="-514350">
              <a:buFont typeface="Calibri" pitchFamily="34" charset="0"/>
              <a:buAutoNum type="arabicPeriod" startAt="5"/>
            </a:pPr>
            <a:r>
              <a:rPr lang="en-US" sz="2800" b="1" dirty="0" smtClean="0"/>
              <a:t>Praise Unto God - </a:t>
            </a:r>
            <a:r>
              <a:rPr lang="en-US" sz="2800" b="1" dirty="0" smtClean="0">
                <a:solidFill>
                  <a:srgbClr val="FF0000"/>
                </a:solidFill>
              </a:rPr>
              <a:t>Heb. 13:15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7030A0"/>
                </a:solidFill>
              </a:rPr>
              <a:t>4. How Bearing Fruit Glorifies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Shows the power of His gospel to change lives and make us fruitful - </a:t>
            </a:r>
            <a:r>
              <a:rPr lang="en-US" sz="2800" b="1" dirty="0" smtClean="0">
                <a:solidFill>
                  <a:srgbClr val="FF0000"/>
                </a:solidFill>
              </a:rPr>
              <a:t>Eph. 2:1-10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Validates the effort He has put forth in our lives - </a:t>
            </a:r>
            <a:r>
              <a:rPr lang="en-US" sz="2800" b="1" dirty="0" smtClean="0">
                <a:solidFill>
                  <a:srgbClr val="FF0000"/>
                </a:solidFill>
              </a:rPr>
              <a:t>John 15:2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Shows the genuineness of our faith -        </a:t>
            </a:r>
            <a:r>
              <a:rPr lang="en-US" sz="2800" b="1" dirty="0" smtClean="0">
                <a:solidFill>
                  <a:srgbClr val="FF0000"/>
                </a:solidFill>
              </a:rPr>
              <a:t>1 Peter 2:11-12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b="1" dirty="0" smtClean="0"/>
              <a:t>Causes us to further develop the character of God in our lives - </a:t>
            </a:r>
            <a:r>
              <a:rPr lang="en-US" sz="2800" b="1" dirty="0" smtClean="0">
                <a:solidFill>
                  <a:srgbClr val="FF0000"/>
                </a:solidFill>
              </a:rPr>
              <a:t>Eph. 5:1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1. Jesus’ Role In Our Fruitfulness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Jesus gives spiritual life to His disciples - </a:t>
            </a:r>
            <a:r>
              <a:rPr lang="en-US" sz="2800" b="1" dirty="0" smtClean="0">
                <a:solidFill>
                  <a:srgbClr val="FF0000"/>
                </a:solidFill>
              </a:rPr>
              <a:t>vs. 4-7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b="1" dirty="0" smtClean="0"/>
              <a:t>We abide in Jesus by abiding in His word - </a:t>
            </a:r>
            <a:r>
              <a:rPr lang="en-US" b="1" dirty="0" smtClean="0">
                <a:solidFill>
                  <a:srgbClr val="FF0000"/>
                </a:solidFill>
              </a:rPr>
              <a:t>John 8:31-32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Jesus gives us the avenue of prayer by which we can ask for help - </a:t>
            </a:r>
            <a:r>
              <a:rPr lang="en-US" sz="2800" b="1" dirty="0" smtClean="0">
                <a:solidFill>
                  <a:srgbClr val="FF0000"/>
                </a:solidFill>
              </a:rPr>
              <a:t>v. 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sz="3600" b="1" smtClean="0">
                <a:solidFill>
                  <a:srgbClr val="7030A0"/>
                </a:solidFill>
              </a:rPr>
              <a:t>2. God’s Role In Our Fruitfulness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God is the vinedresser. He is interested in helping us be more fruitful - </a:t>
            </a:r>
            <a:r>
              <a:rPr lang="en-US" sz="2800" b="1" dirty="0" smtClean="0">
                <a:solidFill>
                  <a:srgbClr val="FF0000"/>
                </a:solidFill>
              </a:rPr>
              <a:t>v. 2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God will prune us to enable us to bear more fruit - </a:t>
            </a:r>
            <a:r>
              <a:rPr lang="en-US" sz="2800" b="1" dirty="0" smtClean="0">
                <a:solidFill>
                  <a:srgbClr val="FF0000"/>
                </a:solidFill>
              </a:rPr>
              <a:t>v. 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2" descr="http://globalization303.files.wordpress.com/2011/04/9e585b49a4b774d446c00fe3c8f0e1d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6468">
            <a:off x="5751315" y="3466601"/>
            <a:ext cx="2468472" cy="2533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God Prunes Us By…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7086600" cy="4525963"/>
          </a:xfrm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Cleansing us with His word - </a:t>
            </a:r>
            <a:r>
              <a:rPr lang="en-US" sz="2800" b="1" dirty="0" smtClean="0">
                <a:solidFill>
                  <a:srgbClr val="FF0000"/>
                </a:solidFill>
              </a:rPr>
              <a:t>Ps. 119:9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Disciplining us through His providence - </a:t>
            </a:r>
            <a:r>
              <a:rPr lang="en-US" sz="2800" b="1" dirty="0" smtClean="0">
                <a:solidFill>
                  <a:srgbClr val="FF0000"/>
                </a:solidFill>
              </a:rPr>
              <a:t>Heb. </a:t>
            </a:r>
            <a:r>
              <a:rPr lang="en-US" sz="2800" b="1" smtClean="0">
                <a:solidFill>
                  <a:srgbClr val="FF0000"/>
                </a:solidFill>
              </a:rPr>
              <a:t>12:9-11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z="2800" b="1" dirty="0" smtClean="0"/>
              <a:t>Allowing us to undergo sufferings -           </a:t>
            </a:r>
            <a:r>
              <a:rPr lang="en-US" sz="2800" b="1" dirty="0" smtClean="0">
                <a:solidFill>
                  <a:srgbClr val="FF0000"/>
                </a:solidFill>
              </a:rPr>
              <a:t>James 1:2-4; Rom. 5:3-4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Progression in Quality and Quantity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Progression in Quality and Quantity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24384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i="1" smtClean="0"/>
              <a:t>“bear fruit”   </a:t>
            </a:r>
          </a:p>
          <a:p>
            <a:pPr marL="0" indent="0" algn="r">
              <a:buFont typeface="Arial" charset="0"/>
              <a:buNone/>
            </a:pPr>
            <a:r>
              <a:rPr lang="en-US" sz="2800" smtClean="0"/>
              <a:t>John 15:2</a:t>
            </a:r>
          </a:p>
        </p:txBody>
      </p:sp>
      <p:pic>
        <p:nvPicPr>
          <p:cNvPr id="7172" name="Picture 6" descr="http://0.tqn.com/d/healing/1/0/I/U/fengshuicures_fru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6" r="10001"/>
          <a:stretch>
            <a:fillRect/>
          </a:stretch>
        </p:blipFill>
        <p:spPr bwMode="auto">
          <a:xfrm>
            <a:off x="0" y="3998913"/>
            <a:ext cx="2514600" cy="285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Progression in Quality and Quantity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24384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i="1" smtClean="0"/>
              <a:t>“bear fruit”   </a:t>
            </a:r>
          </a:p>
          <a:p>
            <a:pPr marL="0" indent="0" algn="r">
              <a:buFont typeface="Arial" charset="0"/>
              <a:buNone/>
            </a:pPr>
            <a:r>
              <a:rPr lang="en-US" sz="2800" smtClean="0"/>
              <a:t>John 15:2</a:t>
            </a:r>
          </a:p>
        </p:txBody>
      </p:sp>
      <p:pic>
        <p:nvPicPr>
          <p:cNvPr id="8196" name="Picture 4" descr="http://www.tiskettaskets.com/paradisebasket-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000500"/>
            <a:ext cx="2930525" cy="285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6" descr="http://0.tqn.com/d/healing/1/0/I/U/fengshuicures_frui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6" r="10001"/>
          <a:stretch>
            <a:fillRect/>
          </a:stretch>
        </p:blipFill>
        <p:spPr bwMode="auto">
          <a:xfrm>
            <a:off x="0" y="3998913"/>
            <a:ext cx="2514600" cy="285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Content Placeholder 2"/>
          <p:cNvSpPr txBox="1">
            <a:spLocks/>
          </p:cNvSpPr>
          <p:nvPr/>
        </p:nvSpPr>
        <p:spPr bwMode="auto">
          <a:xfrm>
            <a:off x="2895600" y="1600200"/>
            <a:ext cx="2438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3200" i="1"/>
              <a:t>“bear more fruit”       </a:t>
            </a:r>
          </a:p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en-US" sz="2800"/>
              <a:t>John 15:2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Progression in Quality and Quantity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2438400" cy="4525963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i="1" smtClean="0"/>
              <a:t>“bear fruit”   </a:t>
            </a:r>
          </a:p>
          <a:p>
            <a:pPr marL="0" indent="0" algn="r">
              <a:buFont typeface="Arial" charset="0"/>
              <a:buNone/>
            </a:pPr>
            <a:r>
              <a:rPr lang="en-US" sz="2800" smtClean="0"/>
              <a:t>John 15:2</a:t>
            </a:r>
          </a:p>
        </p:txBody>
      </p:sp>
      <p:pic>
        <p:nvPicPr>
          <p:cNvPr id="9220" name="Picture 2" descr="http://fraichegifts.com/ProductImages/FULL_150FruitBaske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4000500"/>
            <a:ext cx="3698875" cy="285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Picture 4" descr="http://www.tiskettaskets.com/paradisebasket-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000500"/>
            <a:ext cx="2930525" cy="285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0.tqn.com/d/healing/1/0/I/U/fengshuicures_frui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36" r="10001"/>
          <a:stretch>
            <a:fillRect/>
          </a:stretch>
        </p:blipFill>
        <p:spPr bwMode="auto">
          <a:xfrm>
            <a:off x="0" y="3998913"/>
            <a:ext cx="2514600" cy="28590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3" name="Content Placeholder 2"/>
          <p:cNvSpPr txBox="1">
            <a:spLocks/>
          </p:cNvSpPr>
          <p:nvPr/>
        </p:nvSpPr>
        <p:spPr bwMode="auto">
          <a:xfrm>
            <a:off x="2895600" y="1600200"/>
            <a:ext cx="2438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3200" i="1"/>
              <a:t>“bear more fruit”       </a:t>
            </a:r>
          </a:p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en-US" sz="2800"/>
              <a:t>John 15:2</a:t>
            </a:r>
          </a:p>
        </p:txBody>
      </p:sp>
      <p:sp>
        <p:nvSpPr>
          <p:cNvPr id="9224" name="Content Placeholder 2"/>
          <p:cNvSpPr txBox="1">
            <a:spLocks/>
          </p:cNvSpPr>
          <p:nvPr/>
        </p:nvSpPr>
        <p:spPr bwMode="auto">
          <a:xfrm>
            <a:off x="5791200" y="1600200"/>
            <a:ext cx="2438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3200" i="1"/>
              <a:t>“bear much fruit”       </a:t>
            </a:r>
          </a:p>
          <a:p>
            <a:pPr algn="r">
              <a:spcBef>
                <a:spcPct val="20000"/>
              </a:spcBef>
              <a:buFont typeface="Arial" charset="0"/>
              <a:buNone/>
            </a:pPr>
            <a:r>
              <a:rPr lang="en-US" sz="2800"/>
              <a:t>John 15:8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2.bp.blogspot.com/-RSc7NOrdkGw/T4agnGiGg4I/AAAAAAAAAUs/vj38rBp90nI/s1600/fruit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73"/>
          <a:stretch/>
        </p:blipFill>
        <p:spPr bwMode="auto">
          <a:xfrm>
            <a:off x="0" y="-2583"/>
            <a:ext cx="1620982" cy="68605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3. The Fruit We Are To Bear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</p:spPr>
        <p:txBody>
          <a:bodyPr/>
          <a:lstStyle/>
          <a:p>
            <a:r>
              <a:rPr lang="en-US" sz="2800" b="1" dirty="0" smtClean="0"/>
              <a:t>Our fruit must be consistent with our claim to be a Christian! 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Matthew 12:33-37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James 3:9-12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2 Timothy 2:19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363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God Is Glorified In Us Bearing Fruit</vt:lpstr>
      <vt:lpstr>1. Jesus’ Role In Our Fruitfulness</vt:lpstr>
      <vt:lpstr>2. God’s Role In Our Fruitfulness</vt:lpstr>
      <vt:lpstr>God Prunes Us By…</vt:lpstr>
      <vt:lpstr>Progression in Quality and Quantity</vt:lpstr>
      <vt:lpstr>Progression in Quality and Quantity</vt:lpstr>
      <vt:lpstr>Progression in Quality and Quantity</vt:lpstr>
      <vt:lpstr>Progression in Quality and Quantity</vt:lpstr>
      <vt:lpstr>3. The Fruit We Are To Bear</vt:lpstr>
      <vt:lpstr>3. The Fruit We Are To Bear</vt:lpstr>
      <vt:lpstr>3. The Fruit We Are To Bear</vt:lpstr>
      <vt:lpstr>4. How Bearing Fruit Glorifies God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Is Glorified In Us Bearing Fruit</dc:title>
  <dc:creator>Heath</dc:creator>
  <cp:lastModifiedBy>Guest</cp:lastModifiedBy>
  <cp:revision>18</cp:revision>
  <dcterms:created xsi:type="dcterms:W3CDTF">2012-07-20T13:55:05Z</dcterms:created>
  <dcterms:modified xsi:type="dcterms:W3CDTF">2012-07-29T21:09:29Z</dcterms:modified>
</cp:coreProperties>
</file>