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8077200" cy="2819400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>
                <a:latin typeface="Arial Rounded MT Bold" pitchFamily="34" charset="0"/>
              </a:rPr>
              <a:t>How Do We</a:t>
            </a:r>
            <a:br>
              <a:rPr lang="en-US" sz="8800" dirty="0" smtClean="0">
                <a:latin typeface="Arial Rounded MT Bold" pitchFamily="34" charset="0"/>
              </a:rPr>
            </a:br>
            <a:r>
              <a:rPr lang="en-US" sz="8800" dirty="0" smtClean="0">
                <a:latin typeface="Arial Rounded MT Bold" pitchFamily="34" charset="0"/>
              </a:rPr>
              <a:t>Handle Sin?</a:t>
            </a:r>
            <a:endParaRPr lang="en-US" sz="88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1600200"/>
          </a:xfrm>
        </p:spPr>
        <p:txBody>
          <a:bodyPr/>
          <a:lstStyle/>
          <a:p>
            <a:pPr algn="ctr"/>
            <a:r>
              <a:rPr lang="en-US" b="1" dirty="0" smtClean="0"/>
              <a:t>What Do We Do When We</a:t>
            </a:r>
            <a:br>
              <a:rPr lang="en-US" b="1" dirty="0" smtClean="0"/>
            </a:br>
            <a:r>
              <a:rPr lang="en-US" b="1" dirty="0" smtClean="0"/>
              <a:t>See Someone Else Commit Sin?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621101"/>
            <a:ext cx="8458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</a:pPr>
            <a:r>
              <a:rPr lang="en-US" sz="3200" dirty="0" smtClean="0">
                <a:latin typeface="+mj-lt"/>
              </a:rPr>
              <a:t>Four Ways That I Have Seen:</a:t>
            </a:r>
          </a:p>
          <a:p>
            <a:pPr marL="685800" indent="-457200">
              <a:spcAft>
                <a:spcPts val="1200"/>
              </a:spcAft>
              <a:buFont typeface="+mj-lt"/>
              <a:buAutoNum type="alphaUcPeriod"/>
            </a:pPr>
            <a:r>
              <a:rPr lang="en-US" sz="3200" dirty="0" smtClean="0">
                <a:latin typeface="+mj-lt"/>
              </a:rPr>
              <a:t>Ignore It</a:t>
            </a:r>
          </a:p>
          <a:p>
            <a:pPr marL="685800" indent="-457200">
              <a:spcAft>
                <a:spcPts val="1200"/>
              </a:spcAft>
              <a:buFont typeface="+mj-lt"/>
              <a:buAutoNum type="alphaUcPeriod"/>
            </a:pPr>
            <a:r>
              <a:rPr lang="en-US" sz="3200" dirty="0" smtClean="0">
                <a:latin typeface="+mj-lt"/>
              </a:rPr>
              <a:t>Tell Everyone You Know</a:t>
            </a:r>
          </a:p>
          <a:p>
            <a:pPr marL="685800" indent="-457200">
              <a:spcAft>
                <a:spcPts val="1200"/>
              </a:spcAft>
              <a:buFont typeface="+mj-lt"/>
              <a:buAutoNum type="alphaUcPeriod"/>
            </a:pPr>
            <a:r>
              <a:rPr lang="en-US" sz="3200" dirty="0" smtClean="0">
                <a:latin typeface="+mj-lt"/>
              </a:rPr>
              <a:t>Tell the Elders or Preacher</a:t>
            </a:r>
          </a:p>
          <a:p>
            <a:pPr marL="685800" indent="-457200">
              <a:spcAft>
                <a:spcPts val="1200"/>
              </a:spcAft>
              <a:buFont typeface="+mj-lt"/>
              <a:buAutoNum type="alphaUcPeriod"/>
            </a:pPr>
            <a:r>
              <a:rPr lang="en-US" sz="3200" dirty="0" smtClean="0">
                <a:latin typeface="+mj-lt"/>
              </a:rPr>
              <a:t>Go Talk with the Person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Special Case – Sin Against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Do we have the same four choices?</a:t>
            </a:r>
          </a:p>
          <a:p>
            <a:pPr lvl="1"/>
            <a:r>
              <a:rPr lang="en-US" sz="3000" dirty="0" smtClean="0">
                <a:latin typeface="+mj-lt"/>
              </a:rPr>
              <a:t>Instructions given in Matthew 18:15-17</a:t>
            </a:r>
          </a:p>
          <a:p>
            <a:r>
              <a:rPr lang="en-US" sz="3200" dirty="0" smtClean="0">
                <a:latin typeface="+mj-lt"/>
              </a:rPr>
              <a:t>Purpose – Save his soul – James 5:19-20</a:t>
            </a:r>
          </a:p>
          <a:p>
            <a:r>
              <a:rPr lang="en-US" sz="3200" dirty="0" smtClean="0">
                <a:latin typeface="+mj-lt"/>
              </a:rPr>
              <a:t>Keep it private – Matthew 18:15,16</a:t>
            </a:r>
          </a:p>
          <a:p>
            <a:r>
              <a:rPr lang="en-US" sz="3200" dirty="0" smtClean="0">
                <a:latin typeface="+mj-lt"/>
              </a:rPr>
              <a:t>Witnesses – Deuteronomy 19:15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Option A – Ignore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Afraid of Reaction – Afraid of Losing a friend</a:t>
            </a:r>
          </a:p>
          <a:p>
            <a:pPr lvl="1"/>
            <a:r>
              <a:rPr lang="en-US" sz="3000" dirty="0" smtClean="0">
                <a:latin typeface="+mj-lt"/>
              </a:rPr>
              <a:t>2 Thessalonians 3:6</a:t>
            </a:r>
          </a:p>
          <a:p>
            <a:r>
              <a:rPr lang="en-US" sz="3200" dirty="0" smtClean="0">
                <a:latin typeface="+mj-lt"/>
              </a:rPr>
              <a:t>Love Our Brother</a:t>
            </a:r>
          </a:p>
          <a:p>
            <a:pPr lvl="1"/>
            <a:r>
              <a:rPr lang="en-US" sz="3000" dirty="0" smtClean="0">
                <a:latin typeface="+mj-lt"/>
              </a:rPr>
              <a:t>1 Peter 1:22;  1 John 3:14;  1 John 4:21</a:t>
            </a:r>
          </a:p>
          <a:p>
            <a:r>
              <a:rPr lang="en-US" sz="3200" dirty="0" smtClean="0">
                <a:latin typeface="+mj-lt"/>
              </a:rPr>
              <a:t>Watchman – Ezekiel 3:16-21</a:t>
            </a:r>
          </a:p>
          <a:p>
            <a:pPr lvl="1"/>
            <a:r>
              <a:rPr lang="en-US" sz="3000" dirty="0" smtClean="0">
                <a:latin typeface="+mj-lt"/>
              </a:rPr>
              <a:t>1 Thessalonians 4:14</a:t>
            </a:r>
          </a:p>
          <a:p>
            <a:pPr lvl="1"/>
            <a:r>
              <a:rPr lang="en-US" sz="3000" dirty="0" smtClean="0">
                <a:latin typeface="+mj-lt"/>
              </a:rPr>
              <a:t>Galatians 6:1</a:t>
            </a:r>
          </a:p>
        </p:txBody>
      </p:sp>
      <p:pic>
        <p:nvPicPr>
          <p:cNvPr id="5" name="Picture 4" descr="No_Symbol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1524000"/>
            <a:ext cx="3810000" cy="3810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Option B – Tell Everyone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Not Revenge – Deut. 32:35;  Rom. 12:19</a:t>
            </a:r>
          </a:p>
          <a:p>
            <a:r>
              <a:rPr lang="en-US" sz="3200" dirty="0" smtClean="0">
                <a:latin typeface="+mj-lt"/>
              </a:rPr>
              <a:t>Warning Others? </a:t>
            </a:r>
            <a:r>
              <a:rPr lang="en-US" sz="3200" dirty="0" smtClean="0"/>
              <a:t>–</a:t>
            </a:r>
            <a:r>
              <a:rPr lang="en-US" sz="3200" dirty="0" smtClean="0">
                <a:latin typeface="+mj-lt"/>
              </a:rPr>
              <a:t> 2 Thessalonians 3:6</a:t>
            </a:r>
          </a:p>
          <a:p>
            <a:r>
              <a:rPr lang="en-US" sz="3200" dirty="0" smtClean="0">
                <a:latin typeface="+mj-lt"/>
              </a:rPr>
              <a:t>Are We Correct?</a:t>
            </a:r>
          </a:p>
          <a:p>
            <a:r>
              <a:rPr lang="en-US" sz="3200" dirty="0" smtClean="0">
                <a:latin typeface="+mj-lt"/>
              </a:rPr>
              <a:t>Gossip </a:t>
            </a:r>
            <a:r>
              <a:rPr lang="en-US" sz="3200" dirty="0" smtClean="0"/>
              <a:t>–</a:t>
            </a:r>
            <a:r>
              <a:rPr lang="en-US" sz="3200" dirty="0" smtClean="0">
                <a:latin typeface="+mj-lt"/>
              </a:rPr>
              <a:t> Romans 1:29-32</a:t>
            </a:r>
          </a:p>
          <a:p>
            <a:pPr lvl="1"/>
            <a:r>
              <a:rPr lang="en-US" sz="3000" dirty="0" smtClean="0">
                <a:latin typeface="+mj-lt"/>
              </a:rPr>
              <a:t>1 Timothy 5:13;  Titus 3:2;  1 Peter 4:15</a:t>
            </a:r>
          </a:p>
          <a:p>
            <a:pPr lvl="1"/>
            <a:r>
              <a:rPr lang="en-US" sz="3000" dirty="0" smtClean="0">
                <a:latin typeface="+mj-lt"/>
              </a:rPr>
              <a:t>Leviticus 19:16;  Proverbs 11:13</a:t>
            </a:r>
          </a:p>
          <a:p>
            <a:r>
              <a:rPr lang="en-US" sz="3200" dirty="0" smtClean="0">
                <a:latin typeface="+mj-lt"/>
              </a:rPr>
              <a:t>Keep It Private – Matthew 18:15, 16</a:t>
            </a:r>
          </a:p>
        </p:txBody>
      </p:sp>
      <p:pic>
        <p:nvPicPr>
          <p:cNvPr id="5" name="Picture 4" descr="No_Symbol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524000"/>
            <a:ext cx="3810000" cy="3810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Option C – Tell the Elders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Whose Responsibility – Galatians 6:1</a:t>
            </a:r>
          </a:p>
          <a:p>
            <a:r>
              <a:rPr lang="en-US" sz="3200" dirty="0" smtClean="0">
                <a:latin typeface="+mj-lt"/>
              </a:rPr>
              <a:t>Duty of Witness – Deuteronomy 17:7</a:t>
            </a:r>
          </a:p>
          <a:p>
            <a:r>
              <a:rPr lang="en-US" sz="3200" dirty="0" smtClean="0">
                <a:latin typeface="+mj-lt"/>
              </a:rPr>
              <a:t>Biblical Examples:</a:t>
            </a:r>
          </a:p>
          <a:p>
            <a:pPr lvl="1"/>
            <a:r>
              <a:rPr lang="en-US" sz="3000" dirty="0" smtClean="0">
                <a:latin typeface="+mj-lt"/>
              </a:rPr>
              <a:t>1 Corinthians 1:11;  1 Corinthians 11:17-18</a:t>
            </a:r>
          </a:p>
          <a:p>
            <a:pPr lvl="1"/>
            <a:r>
              <a:rPr lang="en-US" sz="3000" dirty="0" smtClean="0">
                <a:latin typeface="+mj-lt"/>
              </a:rPr>
              <a:t>1 Corinthians 5:1</a:t>
            </a:r>
          </a:p>
          <a:p>
            <a:r>
              <a:rPr lang="en-US" sz="3200" dirty="0" smtClean="0">
                <a:latin typeface="+mj-lt"/>
              </a:rPr>
              <a:t>What should the hearer do?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Option D – Talk to the Person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You are the eye-witness</a:t>
            </a:r>
          </a:p>
          <a:p>
            <a:r>
              <a:rPr lang="en-US" sz="3200" dirty="0" smtClean="0">
                <a:latin typeface="+mj-lt"/>
              </a:rPr>
              <a:t>You can verify the facts</a:t>
            </a:r>
          </a:p>
          <a:p>
            <a:r>
              <a:rPr lang="en-US" sz="3200" dirty="0" smtClean="0">
                <a:latin typeface="+mj-lt"/>
              </a:rPr>
              <a:t>You are showing love for your brother</a:t>
            </a:r>
          </a:p>
          <a:p>
            <a:r>
              <a:rPr lang="en-US" sz="3200" dirty="0" smtClean="0">
                <a:latin typeface="+mj-lt"/>
              </a:rPr>
              <a:t>You are keeping it private – Matthew 16:15,16</a:t>
            </a:r>
          </a:p>
          <a:p>
            <a:r>
              <a:rPr lang="en-US" sz="3200" dirty="0" smtClean="0">
                <a:latin typeface="+mj-lt"/>
              </a:rPr>
              <a:t>You are following Galatians 6:1</a:t>
            </a:r>
          </a:p>
          <a:p>
            <a:r>
              <a:rPr lang="en-US" sz="3200" dirty="0" smtClean="0">
                <a:latin typeface="+mj-lt"/>
              </a:rPr>
              <a:t>Possible Outcomes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The Desired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+mj-lt"/>
              </a:rPr>
              <a:t>James 5:19-20</a:t>
            </a:r>
          </a:p>
          <a:p>
            <a:pPr marL="273050" indent="12700">
              <a:buNone/>
            </a:pPr>
            <a:r>
              <a:rPr lang="en-US" sz="3200" dirty="0" smtClean="0">
                <a:latin typeface="+mj-lt"/>
              </a:rPr>
              <a:t>[19]  Brethren, if anyone among you wanders from the truth, and someone turns him back, [20]  let him know that he who turns a sinner from the error of his way will save a soul from death and cover a multitude of sins.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896112"/>
          </a:xfrm>
        </p:spPr>
        <p:txBody>
          <a:bodyPr/>
          <a:lstStyle/>
          <a:p>
            <a:pPr algn="ctr"/>
            <a:r>
              <a:rPr lang="en-US" b="1" dirty="0" smtClean="0"/>
              <a:t>God’s Plan of Salvation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056686"/>
            <a:ext cx="701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Hear – Romans 10:17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Believe – Hebrews 11:6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Repent – Luke 13:3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Confess – Romans 10:10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Be Baptized – Mark 16:16</a:t>
            </a:r>
          </a:p>
          <a:p>
            <a:pPr marL="225425" indent="-2254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Then Remain Faithful – Matthew 24:13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1004</TotalTime>
  <Words>275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How Do We Handle Sin?</vt:lpstr>
      <vt:lpstr>What Do We Do When We See Someone Else Commit Sin?</vt:lpstr>
      <vt:lpstr>Special Case – Sin Against You</vt:lpstr>
      <vt:lpstr>Option A – Ignore It</vt:lpstr>
      <vt:lpstr>Option B – Tell Everyone</vt:lpstr>
      <vt:lpstr>Option C – Tell the Elders</vt:lpstr>
      <vt:lpstr>Option D – Talk to the Person</vt:lpstr>
      <vt:lpstr>The Desired Outcome</vt:lpstr>
      <vt:lpstr>God’s Plan of Salvation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Handle Sin?</dc:title>
  <dc:creator>Michael Hepner</dc:creator>
  <cp:lastModifiedBy>Guest</cp:lastModifiedBy>
  <cp:revision>57</cp:revision>
  <dcterms:created xsi:type="dcterms:W3CDTF">2006-08-16T00:00:00Z</dcterms:created>
  <dcterms:modified xsi:type="dcterms:W3CDTF">2012-05-20T22:35:57Z</dcterms:modified>
</cp:coreProperties>
</file>