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860" y="-4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159F6A-68DF-466C-B737-53544750293B}" type="datetimeFigureOut">
              <a:rPr lang="en-US" smtClean="0"/>
              <a:t>3/11/2012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82D685-9481-4D6E-8B2A-1F86D0982EF0}" type="slidenum">
              <a:rPr lang="en-US" smtClean="0"/>
              <a:t>‹#›</a:t>
            </a:fld>
            <a:endParaRPr lang="en-US"/>
          </a:p>
        </p:txBody>
      </p:sp>
    </p:spTree>
    <p:extLst>
      <p:ext uri="{BB962C8B-B14F-4D97-AF65-F5344CB8AC3E}">
        <p14:creationId xmlns:p14="http://schemas.microsoft.com/office/powerpoint/2010/main" val="1693545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1</a:t>
            </a:fld>
            <a:endParaRPr lang="en-US"/>
          </a:p>
        </p:txBody>
      </p:sp>
    </p:spTree>
    <p:extLst>
      <p:ext uri="{BB962C8B-B14F-4D97-AF65-F5344CB8AC3E}">
        <p14:creationId xmlns:p14="http://schemas.microsoft.com/office/powerpoint/2010/main" val="344935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2</a:t>
            </a:fld>
            <a:endParaRPr lang="en-US"/>
          </a:p>
        </p:txBody>
      </p:sp>
    </p:spTree>
    <p:extLst>
      <p:ext uri="{BB962C8B-B14F-4D97-AF65-F5344CB8AC3E}">
        <p14:creationId xmlns:p14="http://schemas.microsoft.com/office/powerpoint/2010/main" val="2877456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3</a:t>
            </a:fld>
            <a:endParaRPr lang="en-US"/>
          </a:p>
        </p:txBody>
      </p:sp>
    </p:spTree>
    <p:extLst>
      <p:ext uri="{BB962C8B-B14F-4D97-AF65-F5344CB8AC3E}">
        <p14:creationId xmlns:p14="http://schemas.microsoft.com/office/powerpoint/2010/main" val="39338900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4</a:t>
            </a:fld>
            <a:endParaRPr lang="en-US"/>
          </a:p>
        </p:txBody>
      </p:sp>
    </p:spTree>
    <p:extLst>
      <p:ext uri="{BB962C8B-B14F-4D97-AF65-F5344CB8AC3E}">
        <p14:creationId xmlns:p14="http://schemas.microsoft.com/office/powerpoint/2010/main" val="3031667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5</a:t>
            </a:fld>
            <a:endParaRPr lang="en-US"/>
          </a:p>
        </p:txBody>
      </p:sp>
    </p:spTree>
    <p:extLst>
      <p:ext uri="{BB962C8B-B14F-4D97-AF65-F5344CB8AC3E}">
        <p14:creationId xmlns:p14="http://schemas.microsoft.com/office/powerpoint/2010/main" val="4109902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6</a:t>
            </a:fld>
            <a:endParaRPr lang="en-US"/>
          </a:p>
        </p:txBody>
      </p:sp>
    </p:spTree>
    <p:extLst>
      <p:ext uri="{BB962C8B-B14F-4D97-AF65-F5344CB8AC3E}">
        <p14:creationId xmlns:p14="http://schemas.microsoft.com/office/powerpoint/2010/main" val="1149132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7</a:t>
            </a:fld>
            <a:endParaRPr lang="en-US"/>
          </a:p>
        </p:txBody>
      </p:sp>
    </p:spTree>
    <p:extLst>
      <p:ext uri="{BB962C8B-B14F-4D97-AF65-F5344CB8AC3E}">
        <p14:creationId xmlns:p14="http://schemas.microsoft.com/office/powerpoint/2010/main" val="344386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82D685-9481-4D6E-8B2A-1F86D0982EF0}" type="slidenum">
              <a:rPr lang="en-US" smtClean="0"/>
              <a:t>8</a:t>
            </a:fld>
            <a:endParaRPr lang="en-US"/>
          </a:p>
        </p:txBody>
      </p:sp>
    </p:spTree>
    <p:extLst>
      <p:ext uri="{BB962C8B-B14F-4D97-AF65-F5344CB8AC3E}">
        <p14:creationId xmlns:p14="http://schemas.microsoft.com/office/powerpoint/2010/main" val="7726746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F3CD91C-7B25-4611-9A28-E58A97DE1F4A}" type="datetimeFigureOut">
              <a:rPr lang="en-US" smtClean="0"/>
              <a:t>3/11/2012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F267A17-6747-4A2E-897F-056B77D3672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9F3CD91C-7B25-4611-9A28-E58A97DE1F4A}" type="datetimeFigureOut">
              <a:rPr lang="en-US" smtClean="0"/>
              <a:t>3/11/2012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F267A17-6747-4A2E-897F-056B77D367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F3CD91C-7B25-4611-9A28-E58A97DE1F4A}" type="datetimeFigureOut">
              <a:rPr lang="en-US" smtClean="0"/>
              <a:t>3/11/2012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F267A17-6747-4A2E-897F-056B77D3672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F3CD91C-7B25-4611-9A28-E58A97DE1F4A}" type="datetimeFigureOut">
              <a:rPr lang="en-US" smtClean="0"/>
              <a:t>3/11/2012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F267A17-6747-4A2E-897F-056B77D367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9F3CD91C-7B25-4611-9A28-E58A97DE1F4A}" type="datetimeFigureOut">
              <a:rPr lang="en-US" smtClean="0"/>
              <a:t>3/11/2012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F267A17-6747-4A2E-897F-056B77D36726}"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F3CD91C-7B25-4611-9A28-E58A97DE1F4A}" type="datetimeFigureOut">
              <a:rPr lang="en-US" smtClean="0"/>
              <a:t>3/11/2012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F267A17-6747-4A2E-897F-056B77D3672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304800"/>
            <a:ext cx="5675376" cy="4724400"/>
          </a:xfrm>
        </p:spPr>
        <p:txBody>
          <a:bodyPr>
            <a:noAutofit/>
          </a:bodyPr>
          <a:lstStyle/>
          <a:p>
            <a:r>
              <a:rPr lang="en-US" sz="5400" dirty="0" smtClean="0">
                <a:latin typeface="Arial Black" pitchFamily="34" charset="0"/>
              </a:rPr>
              <a:t>Which is the Greatest Command in the Law?</a:t>
            </a:r>
            <a:endParaRPr lang="en-US" sz="5400" dirty="0">
              <a:latin typeface="Arial Black" pitchFamily="34" charset="0"/>
            </a:endParaRPr>
          </a:p>
        </p:txBody>
      </p:sp>
      <p:sp>
        <p:nvSpPr>
          <p:cNvPr id="3" name="Subtitle 2"/>
          <p:cNvSpPr>
            <a:spLocks noGrp="1"/>
          </p:cNvSpPr>
          <p:nvPr>
            <p:ph type="subTitle" idx="1"/>
          </p:nvPr>
        </p:nvSpPr>
        <p:spPr>
          <a:xfrm>
            <a:off x="2895600" y="5562600"/>
            <a:ext cx="5571978" cy="872648"/>
          </a:xfrm>
        </p:spPr>
        <p:txBody>
          <a:bodyPr>
            <a:normAutofit/>
          </a:bodyPr>
          <a:lstStyle/>
          <a:p>
            <a:r>
              <a:rPr lang="en-US" sz="3200" dirty="0" smtClean="0">
                <a:latin typeface="Arial" pitchFamily="34" charset="0"/>
                <a:cs typeface="Arial" pitchFamily="34" charset="0"/>
              </a:rPr>
              <a:t>Questions asked of the Lord</a:t>
            </a:r>
            <a:endParaRPr lang="en-US" sz="3200" dirty="0">
              <a:latin typeface="Arial" pitchFamily="34" charset="0"/>
              <a:cs typeface="Arial"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529" y="1828800"/>
            <a:ext cx="2143125"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9854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sz="3200" dirty="0" smtClean="0">
                <a:latin typeface="Arial Narrow" pitchFamily="34" charset="0"/>
              </a:rPr>
              <a:t> Many seek to simplify, prioritize God’s laws</a:t>
            </a:r>
          </a:p>
          <a:p>
            <a:r>
              <a:rPr lang="en-US" sz="3200" dirty="0">
                <a:latin typeface="Arial Narrow" pitchFamily="34" charset="0"/>
              </a:rPr>
              <a:t> </a:t>
            </a:r>
            <a:r>
              <a:rPr lang="en-US" sz="3200" dirty="0" smtClean="0">
                <a:latin typeface="Arial Narrow" pitchFamily="34" charset="0"/>
              </a:rPr>
              <a:t>Jesus used such attitudes to present an  	ultimate answer</a:t>
            </a:r>
          </a:p>
          <a:p>
            <a:r>
              <a:rPr lang="en-US" sz="3200" dirty="0">
                <a:latin typeface="Arial Narrow" pitchFamily="34" charset="0"/>
              </a:rPr>
              <a:t> </a:t>
            </a:r>
            <a:r>
              <a:rPr lang="en-US" sz="3200" b="1" dirty="0" smtClean="0">
                <a:solidFill>
                  <a:srgbClr val="FF0000"/>
                </a:solidFill>
                <a:latin typeface="Arial Narrow" pitchFamily="34" charset="0"/>
              </a:rPr>
              <a:t>Matthew 22:34-40</a:t>
            </a:r>
          </a:p>
          <a:p>
            <a:r>
              <a:rPr lang="en-US" sz="3200" dirty="0">
                <a:latin typeface="Arial Narrow" pitchFamily="34" charset="0"/>
              </a:rPr>
              <a:t> </a:t>
            </a:r>
            <a:r>
              <a:rPr lang="en-US" sz="3200" dirty="0" smtClean="0">
                <a:latin typeface="Arial Narrow" pitchFamily="34" charset="0"/>
              </a:rPr>
              <a:t>Jesus’ answer went well beyond what the 	lawyer probably expected</a:t>
            </a:r>
          </a:p>
          <a:p>
            <a:r>
              <a:rPr lang="en-US" sz="3200" dirty="0">
                <a:latin typeface="Arial Narrow" pitchFamily="34" charset="0"/>
              </a:rPr>
              <a:t> </a:t>
            </a:r>
            <a:r>
              <a:rPr lang="en-US" sz="3200" dirty="0" smtClean="0">
                <a:latin typeface="Arial Narrow" pitchFamily="34" charset="0"/>
              </a:rPr>
              <a:t>The question was a good one—and still 	important today—so let’s explore further</a:t>
            </a:r>
            <a:endParaRPr lang="en-US" sz="3200" dirty="0">
              <a:latin typeface="Arial Narrow" pitchFamily="34" charset="0"/>
            </a:endParaRPr>
          </a:p>
        </p:txBody>
      </p:sp>
    </p:spTree>
    <p:extLst>
      <p:ext uri="{BB962C8B-B14F-4D97-AF65-F5344CB8AC3E}">
        <p14:creationId xmlns:p14="http://schemas.microsoft.com/office/powerpoint/2010/main" val="1689924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and timing</a:t>
            </a:r>
            <a:endParaRPr lang="en-US" dirty="0"/>
          </a:p>
        </p:txBody>
      </p:sp>
      <p:sp>
        <p:nvSpPr>
          <p:cNvPr id="3" name="Content Placeholder 2"/>
          <p:cNvSpPr>
            <a:spLocks noGrp="1"/>
          </p:cNvSpPr>
          <p:nvPr>
            <p:ph idx="1"/>
          </p:nvPr>
        </p:nvSpPr>
        <p:spPr>
          <a:xfrm>
            <a:off x="457200" y="1905000"/>
            <a:ext cx="7239000" cy="4724400"/>
          </a:xfrm>
        </p:spPr>
        <p:txBody>
          <a:bodyPr>
            <a:normAutofit lnSpcReduction="10000"/>
          </a:bodyPr>
          <a:lstStyle/>
          <a:p>
            <a:r>
              <a:rPr lang="en-US" sz="3200" dirty="0" smtClean="0">
                <a:latin typeface="Arial Narrow" pitchFamily="34" charset="0"/>
              </a:rPr>
              <a:t> Asked in last week before the cross</a:t>
            </a:r>
          </a:p>
          <a:p>
            <a:r>
              <a:rPr lang="en-US" sz="3200" dirty="0">
                <a:latin typeface="Arial Narrow" pitchFamily="34" charset="0"/>
              </a:rPr>
              <a:t> </a:t>
            </a:r>
            <a:r>
              <a:rPr lang="en-US" sz="3200" dirty="0" smtClean="0">
                <a:latin typeface="Arial Narrow" pitchFamily="34" charset="0"/>
              </a:rPr>
              <a:t>Answer will set the stage for a question 	Jesus will then ask of his audience</a:t>
            </a:r>
          </a:p>
          <a:p>
            <a:pPr marL="0" indent="0">
              <a:buNone/>
            </a:pPr>
            <a:r>
              <a:rPr lang="en-US" sz="3200" dirty="0" smtClean="0">
                <a:latin typeface="Arial Narrow" pitchFamily="34" charset="0"/>
              </a:rPr>
              <a:t>	1. Answer shows </a:t>
            </a:r>
            <a:r>
              <a:rPr lang="en-US" sz="3200" i="1" dirty="0" smtClean="0">
                <a:latin typeface="Arial Narrow" pitchFamily="34" charset="0"/>
              </a:rPr>
              <a:t>who</a:t>
            </a:r>
            <a:r>
              <a:rPr lang="en-US" sz="3200" dirty="0" smtClean="0">
                <a:latin typeface="Arial Narrow" pitchFamily="34" charset="0"/>
              </a:rPr>
              <a:t> Jesus is</a:t>
            </a:r>
          </a:p>
          <a:p>
            <a:pPr marL="0" indent="0">
              <a:buNone/>
            </a:pPr>
            <a:r>
              <a:rPr lang="en-US" sz="3200" dirty="0">
                <a:latin typeface="Arial Narrow" pitchFamily="34" charset="0"/>
              </a:rPr>
              <a:t>	</a:t>
            </a:r>
            <a:r>
              <a:rPr lang="en-US" sz="3200" dirty="0" smtClean="0">
                <a:latin typeface="Arial Narrow" pitchFamily="34" charset="0"/>
              </a:rPr>
              <a:t>2. Of 600+ laws, which most important?</a:t>
            </a:r>
          </a:p>
          <a:p>
            <a:pPr marL="0" indent="0">
              <a:buNone/>
            </a:pPr>
            <a:r>
              <a:rPr lang="en-US" sz="3200" dirty="0">
                <a:latin typeface="Arial Narrow" pitchFamily="34" charset="0"/>
              </a:rPr>
              <a:t>	</a:t>
            </a:r>
            <a:r>
              <a:rPr lang="en-US" sz="3200" dirty="0" smtClean="0">
                <a:latin typeface="Arial Narrow" pitchFamily="34" charset="0"/>
              </a:rPr>
              <a:t>3. Jesus doesn’t pick one law—but points 	    to KEY principle behind all law—</a:t>
            </a:r>
            <a:r>
              <a:rPr lang="en-US" sz="3200" b="1" dirty="0" smtClean="0">
                <a:solidFill>
                  <a:srgbClr val="FF0000"/>
                </a:solidFill>
                <a:latin typeface="Arial Narrow" pitchFamily="34" charset="0"/>
              </a:rPr>
              <a:t>LOVE</a:t>
            </a:r>
          </a:p>
          <a:p>
            <a:pPr marL="0" indent="0">
              <a:buNone/>
            </a:pPr>
            <a:r>
              <a:rPr lang="en-US" sz="3200" dirty="0">
                <a:latin typeface="Arial Narrow" pitchFamily="34" charset="0"/>
              </a:rPr>
              <a:t>	</a:t>
            </a:r>
            <a:r>
              <a:rPr lang="en-US" sz="3200" dirty="0" smtClean="0">
                <a:latin typeface="Arial Narrow" pitchFamily="34" charset="0"/>
              </a:rPr>
              <a:t>4. What he teaches here, he was to 	     	    demonstrate in less than a week</a:t>
            </a:r>
          </a:p>
          <a:p>
            <a:pPr marL="0" indent="0">
              <a:buNone/>
            </a:pPr>
            <a:endParaRPr lang="en-US" sz="3200" dirty="0">
              <a:latin typeface="Arial Narrow"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28600"/>
            <a:ext cx="2916621"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253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239000" cy="670560"/>
          </a:xfrm>
        </p:spPr>
        <p:txBody>
          <a:bodyPr/>
          <a:lstStyle/>
          <a:p>
            <a:r>
              <a:rPr lang="en-US" dirty="0" smtClean="0"/>
              <a:t>Jesus’ answer</a:t>
            </a:r>
            <a:endParaRPr lang="en-US" dirty="0"/>
          </a:p>
        </p:txBody>
      </p:sp>
      <p:sp>
        <p:nvSpPr>
          <p:cNvPr id="3" name="Content Placeholder 2"/>
          <p:cNvSpPr>
            <a:spLocks noGrp="1"/>
          </p:cNvSpPr>
          <p:nvPr>
            <p:ph idx="1"/>
          </p:nvPr>
        </p:nvSpPr>
        <p:spPr>
          <a:xfrm>
            <a:off x="228600" y="1066800"/>
            <a:ext cx="7924800" cy="5562600"/>
          </a:xfrm>
        </p:spPr>
        <p:txBody>
          <a:bodyPr>
            <a:normAutofit fontScale="40000" lnSpcReduction="20000"/>
          </a:bodyPr>
          <a:lstStyle/>
          <a:p>
            <a:pPr marL="0" indent="0">
              <a:buNone/>
            </a:pPr>
            <a:r>
              <a:rPr lang="en-US" sz="8000" b="1" dirty="0" smtClean="0">
                <a:solidFill>
                  <a:srgbClr val="FF0000"/>
                </a:solidFill>
                <a:latin typeface="Arial Narrow" pitchFamily="34" charset="0"/>
              </a:rPr>
              <a:t>Deuteronomy </a:t>
            </a:r>
            <a:r>
              <a:rPr lang="en-US" sz="8000" b="1" dirty="0">
                <a:solidFill>
                  <a:srgbClr val="FF0000"/>
                </a:solidFill>
                <a:latin typeface="Arial Narrow" pitchFamily="34" charset="0"/>
              </a:rPr>
              <a:t>6:5 </a:t>
            </a:r>
            <a:r>
              <a:rPr lang="en-US" sz="8000" dirty="0">
                <a:latin typeface="Arial Narrow" pitchFamily="34" charset="0"/>
              </a:rPr>
              <a:t>“You shall love the LORD your God with all your heart, with all your soul, and with all your strength.”</a:t>
            </a:r>
          </a:p>
          <a:p>
            <a:pPr marL="0" indent="0">
              <a:buNone/>
            </a:pPr>
            <a:endParaRPr lang="en-US" sz="2500" dirty="0">
              <a:latin typeface="Arial Narrow" pitchFamily="34" charset="0"/>
            </a:endParaRPr>
          </a:p>
          <a:p>
            <a:pPr marL="0" indent="0">
              <a:buNone/>
            </a:pPr>
            <a:r>
              <a:rPr lang="en-US" sz="8000" b="1" dirty="0" smtClean="0">
                <a:solidFill>
                  <a:srgbClr val="FF0000"/>
                </a:solidFill>
                <a:latin typeface="Arial Narrow" pitchFamily="34" charset="0"/>
              </a:rPr>
              <a:t>Deuteronomy </a:t>
            </a:r>
            <a:r>
              <a:rPr lang="en-US" sz="8000" b="1" dirty="0">
                <a:solidFill>
                  <a:srgbClr val="FF0000"/>
                </a:solidFill>
                <a:latin typeface="Arial Narrow" pitchFamily="34" charset="0"/>
              </a:rPr>
              <a:t>10:12 </a:t>
            </a:r>
            <a:r>
              <a:rPr lang="en-US" sz="8000" dirty="0">
                <a:latin typeface="Arial Narrow" pitchFamily="34" charset="0"/>
              </a:rPr>
              <a:t>“And now, Israel, what does the LORD your God require of you, but to fear the LORD your God, to walk in all His ways and to love Him, to serve the LORD your God with all your heart and with all your soul”</a:t>
            </a:r>
          </a:p>
          <a:p>
            <a:pPr marL="0" indent="0">
              <a:buNone/>
            </a:pPr>
            <a:endParaRPr lang="en-US" sz="2500" dirty="0">
              <a:latin typeface="Arial Narrow" pitchFamily="34" charset="0"/>
            </a:endParaRPr>
          </a:p>
          <a:p>
            <a:pPr marL="0" indent="0">
              <a:buNone/>
            </a:pPr>
            <a:r>
              <a:rPr lang="en-US" sz="8000" b="1" dirty="0" smtClean="0">
                <a:solidFill>
                  <a:srgbClr val="FF0000"/>
                </a:solidFill>
                <a:latin typeface="Arial Narrow" pitchFamily="34" charset="0"/>
              </a:rPr>
              <a:t>Deuteronomy </a:t>
            </a:r>
            <a:r>
              <a:rPr lang="en-US" sz="8000" b="1" dirty="0">
                <a:solidFill>
                  <a:srgbClr val="FF0000"/>
                </a:solidFill>
                <a:latin typeface="Arial Narrow" pitchFamily="34" charset="0"/>
              </a:rPr>
              <a:t>30:6 </a:t>
            </a:r>
            <a:r>
              <a:rPr lang="en-US" sz="8000" dirty="0">
                <a:latin typeface="Arial Narrow" pitchFamily="34" charset="0"/>
              </a:rPr>
              <a:t>“And the LORD your God will circumcise your heart and the heart of your descendants, to love the LORD your God with all your heart and with all your soul, that you may live.”</a:t>
            </a:r>
          </a:p>
          <a:p>
            <a:endParaRPr lang="en-US" sz="3200" dirty="0">
              <a:latin typeface="Arial Narrow" pitchFamily="34" charset="0"/>
            </a:endParaRPr>
          </a:p>
        </p:txBody>
      </p:sp>
    </p:spTree>
    <p:extLst>
      <p:ext uri="{BB962C8B-B14F-4D97-AF65-F5344CB8AC3E}">
        <p14:creationId xmlns:p14="http://schemas.microsoft.com/office/powerpoint/2010/main" val="295292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answer</a:t>
            </a:r>
            <a:endParaRPr lang="en-US" dirty="0"/>
          </a:p>
        </p:txBody>
      </p:sp>
      <p:sp>
        <p:nvSpPr>
          <p:cNvPr id="3" name="Content Placeholder 2"/>
          <p:cNvSpPr>
            <a:spLocks noGrp="1"/>
          </p:cNvSpPr>
          <p:nvPr>
            <p:ph idx="1"/>
          </p:nvPr>
        </p:nvSpPr>
        <p:spPr>
          <a:xfrm>
            <a:off x="457200" y="1905000"/>
            <a:ext cx="7239000" cy="4724400"/>
          </a:xfrm>
        </p:spPr>
        <p:txBody>
          <a:bodyPr>
            <a:normAutofit/>
          </a:bodyPr>
          <a:lstStyle/>
          <a:p>
            <a:r>
              <a:rPr lang="en-US" sz="3200" dirty="0" smtClean="0">
                <a:latin typeface="Arial Narrow" pitchFamily="34" charset="0"/>
              </a:rPr>
              <a:t> 2</a:t>
            </a:r>
            <a:r>
              <a:rPr lang="en-US" sz="3200" baseline="30000" dirty="0" smtClean="0">
                <a:latin typeface="Arial Narrow" pitchFamily="34" charset="0"/>
              </a:rPr>
              <a:t>nd</a:t>
            </a:r>
            <a:r>
              <a:rPr lang="en-US" sz="3200" dirty="0" smtClean="0">
                <a:latin typeface="Arial Narrow" pitchFamily="34" charset="0"/>
              </a:rPr>
              <a:t> half of answer: “</a:t>
            </a:r>
            <a:r>
              <a:rPr lang="en-US" sz="3200" b="1" dirty="0" smtClean="0">
                <a:latin typeface="Arial Narrow" pitchFamily="34" charset="0"/>
              </a:rPr>
              <a:t>You shall love your   	neighbor as yourself</a:t>
            </a:r>
            <a:r>
              <a:rPr lang="en-US" sz="3200" dirty="0" smtClean="0">
                <a:latin typeface="Arial Narrow" pitchFamily="34" charset="0"/>
              </a:rPr>
              <a:t>.”</a:t>
            </a:r>
          </a:p>
          <a:p>
            <a:pPr marL="0" indent="0">
              <a:buNone/>
            </a:pPr>
            <a:endParaRPr lang="en-US" sz="1200" dirty="0" smtClean="0">
              <a:latin typeface="Arial Narrow" pitchFamily="34" charset="0"/>
            </a:endParaRPr>
          </a:p>
          <a:p>
            <a:r>
              <a:rPr lang="en-US" sz="3200" dirty="0">
                <a:latin typeface="Arial Narrow" pitchFamily="34" charset="0"/>
              </a:rPr>
              <a:t> </a:t>
            </a:r>
            <a:r>
              <a:rPr lang="en-US" sz="3200" dirty="0" smtClean="0">
                <a:latin typeface="Arial Narrow" pitchFamily="34" charset="0"/>
              </a:rPr>
              <a:t>From </a:t>
            </a:r>
            <a:r>
              <a:rPr lang="en-US" sz="3200" b="1" dirty="0" smtClean="0">
                <a:solidFill>
                  <a:srgbClr val="FF0000"/>
                </a:solidFill>
                <a:latin typeface="Arial Narrow" pitchFamily="34" charset="0"/>
              </a:rPr>
              <a:t>Leviticus 19:18</a:t>
            </a:r>
          </a:p>
          <a:p>
            <a:pPr marL="0" indent="0">
              <a:buNone/>
            </a:pPr>
            <a:endParaRPr lang="en-US" sz="1200" b="1" dirty="0" smtClean="0">
              <a:solidFill>
                <a:srgbClr val="FF0000"/>
              </a:solidFill>
              <a:latin typeface="Arial Narrow" pitchFamily="34" charset="0"/>
            </a:endParaRPr>
          </a:p>
          <a:p>
            <a:r>
              <a:rPr lang="en-US" sz="3200" dirty="0">
                <a:latin typeface="Arial Narrow" pitchFamily="34" charset="0"/>
              </a:rPr>
              <a:t> </a:t>
            </a:r>
            <a:r>
              <a:rPr lang="en-US" sz="3200" dirty="0" smtClean="0">
                <a:latin typeface="Arial Narrow" pitchFamily="34" charset="0"/>
              </a:rPr>
              <a:t>Two sides of same coin—</a:t>
            </a:r>
            <a:r>
              <a:rPr lang="en-US" sz="3200" b="1" dirty="0" smtClean="0">
                <a:solidFill>
                  <a:srgbClr val="FF0000"/>
                </a:solidFill>
                <a:latin typeface="Arial Narrow" pitchFamily="34" charset="0"/>
              </a:rPr>
              <a:t>1 John 4:20-21</a:t>
            </a:r>
          </a:p>
          <a:p>
            <a:pPr marL="0" indent="0">
              <a:buNone/>
            </a:pPr>
            <a:endParaRPr lang="en-US" sz="1200" b="1" dirty="0" smtClean="0">
              <a:solidFill>
                <a:srgbClr val="FF0000"/>
              </a:solidFill>
              <a:latin typeface="Arial Narrow" pitchFamily="34" charset="0"/>
            </a:endParaRPr>
          </a:p>
          <a:p>
            <a:r>
              <a:rPr lang="en-US" sz="3200" dirty="0">
                <a:latin typeface="Arial Narrow" pitchFamily="34" charset="0"/>
              </a:rPr>
              <a:t> </a:t>
            </a:r>
            <a:r>
              <a:rPr lang="en-US" sz="3200" dirty="0" smtClean="0">
                <a:latin typeface="Arial Narrow" pitchFamily="34" charset="0"/>
              </a:rPr>
              <a:t>All of God’s directives hang upon this 	principle—</a:t>
            </a:r>
            <a:r>
              <a:rPr lang="en-US" sz="3200" b="1" dirty="0" smtClean="0">
                <a:solidFill>
                  <a:srgbClr val="FF0000"/>
                </a:solidFill>
                <a:latin typeface="Arial Narrow" pitchFamily="34" charset="0"/>
              </a:rPr>
              <a:t>Romans 13:8-10</a:t>
            </a:r>
            <a:endParaRPr lang="en-US" sz="3200" b="1" dirty="0">
              <a:solidFill>
                <a:srgbClr val="FF0000"/>
              </a:solidFill>
              <a:latin typeface="Arial Narrow"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0880" y="1143000"/>
            <a:ext cx="1895475" cy="241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8886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31" presetClass="entr" presetSubtype="0" fill="hold" nodeType="withEffect">
                                  <p:stCondLst>
                                    <p:cond delay="0"/>
                                  </p:stCondLst>
                                  <p:childTnLst>
                                    <p:set>
                                      <p:cBhvr>
                                        <p:cTn id="11" dur="1" fill="hold">
                                          <p:stCondLst>
                                            <p:cond delay="0"/>
                                          </p:stCondLst>
                                        </p:cTn>
                                        <p:tgtEl>
                                          <p:spTgt spid="3074"/>
                                        </p:tgtEl>
                                        <p:attrNameLst>
                                          <p:attrName>style.visibility</p:attrName>
                                        </p:attrNameLst>
                                      </p:cBhvr>
                                      <p:to>
                                        <p:strVal val="visible"/>
                                      </p:to>
                                    </p:set>
                                    <p:anim calcmode="lin" valueType="num">
                                      <p:cBhvr>
                                        <p:cTn id="12" dur="1000" fill="hold"/>
                                        <p:tgtEl>
                                          <p:spTgt spid="3074"/>
                                        </p:tgtEl>
                                        <p:attrNameLst>
                                          <p:attrName>ppt_w</p:attrName>
                                        </p:attrNameLst>
                                      </p:cBhvr>
                                      <p:tavLst>
                                        <p:tav tm="0">
                                          <p:val>
                                            <p:fltVal val="0"/>
                                          </p:val>
                                        </p:tav>
                                        <p:tav tm="100000">
                                          <p:val>
                                            <p:strVal val="#ppt_w"/>
                                          </p:val>
                                        </p:tav>
                                      </p:tavLst>
                                    </p:anim>
                                    <p:anim calcmode="lin" valueType="num">
                                      <p:cBhvr>
                                        <p:cTn id="13" dur="1000" fill="hold"/>
                                        <p:tgtEl>
                                          <p:spTgt spid="3074"/>
                                        </p:tgtEl>
                                        <p:attrNameLst>
                                          <p:attrName>ppt_h</p:attrName>
                                        </p:attrNameLst>
                                      </p:cBhvr>
                                      <p:tavLst>
                                        <p:tav tm="0">
                                          <p:val>
                                            <p:fltVal val="0"/>
                                          </p:val>
                                        </p:tav>
                                        <p:tav tm="100000">
                                          <p:val>
                                            <p:strVal val="#ppt_h"/>
                                          </p:val>
                                        </p:tav>
                                      </p:tavLst>
                                    </p:anim>
                                    <p:anim calcmode="lin" valueType="num">
                                      <p:cBhvr>
                                        <p:cTn id="14" dur="1000" fill="hold"/>
                                        <p:tgtEl>
                                          <p:spTgt spid="3074"/>
                                        </p:tgtEl>
                                        <p:attrNameLst>
                                          <p:attrName>style.rotation</p:attrName>
                                        </p:attrNameLst>
                                      </p:cBhvr>
                                      <p:tavLst>
                                        <p:tav tm="0">
                                          <p:val>
                                            <p:fltVal val="90"/>
                                          </p:val>
                                        </p:tav>
                                        <p:tav tm="100000">
                                          <p:val>
                                            <p:fltVal val="0"/>
                                          </p:val>
                                        </p:tav>
                                      </p:tavLst>
                                    </p:anim>
                                    <p:animEffect transition="in" filter="fade">
                                      <p:cBhvr>
                                        <p:cTn id="15" dur="1000"/>
                                        <p:tgtEl>
                                          <p:spTgt spid="3074"/>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620000" cy="1143000"/>
          </a:xfrm>
        </p:spPr>
        <p:txBody>
          <a:bodyPr>
            <a:normAutofit/>
          </a:bodyPr>
          <a:lstStyle/>
          <a:p>
            <a:r>
              <a:rPr lang="en-US" dirty="0" smtClean="0"/>
              <a:t>What is nature of this love?</a:t>
            </a:r>
            <a:endParaRPr lang="en-US" dirty="0"/>
          </a:p>
        </p:txBody>
      </p:sp>
      <p:sp>
        <p:nvSpPr>
          <p:cNvPr id="3" name="Content Placeholder 2"/>
          <p:cNvSpPr>
            <a:spLocks noGrp="1"/>
          </p:cNvSpPr>
          <p:nvPr>
            <p:ph idx="1"/>
          </p:nvPr>
        </p:nvSpPr>
        <p:spPr>
          <a:xfrm>
            <a:off x="457200" y="1905000"/>
            <a:ext cx="7239000" cy="4724400"/>
          </a:xfrm>
        </p:spPr>
        <p:txBody>
          <a:bodyPr>
            <a:normAutofit/>
          </a:bodyPr>
          <a:lstStyle/>
          <a:p>
            <a:r>
              <a:rPr lang="en-US" sz="3200" dirty="0" smtClean="0">
                <a:latin typeface="Arial Narrow" pitchFamily="34" charset="0"/>
              </a:rPr>
              <a:t> It entails TOTAL COMMITMENT</a:t>
            </a:r>
          </a:p>
          <a:p>
            <a:pPr lvl="1">
              <a:buFont typeface="Wingdings" pitchFamily="2" charset="2"/>
              <a:buChar char="Ø"/>
            </a:pPr>
            <a:r>
              <a:rPr lang="en-US" sz="2900" dirty="0">
                <a:latin typeface="Arial Narrow" pitchFamily="34" charset="0"/>
              </a:rPr>
              <a:t> </a:t>
            </a:r>
            <a:r>
              <a:rPr lang="en-US" sz="3200" dirty="0" smtClean="0">
                <a:solidFill>
                  <a:schemeClr val="tx1"/>
                </a:solidFill>
                <a:latin typeface="Arial Narrow" pitchFamily="34" charset="0"/>
              </a:rPr>
              <a:t>Emotionally</a:t>
            </a:r>
          </a:p>
          <a:p>
            <a:pPr lvl="1">
              <a:buFont typeface="Wingdings" pitchFamily="2" charset="2"/>
              <a:buChar char="Ø"/>
            </a:pPr>
            <a:r>
              <a:rPr lang="en-US" sz="3200" dirty="0">
                <a:solidFill>
                  <a:schemeClr val="tx1"/>
                </a:solidFill>
                <a:latin typeface="Arial Narrow" pitchFamily="34" charset="0"/>
              </a:rPr>
              <a:t> </a:t>
            </a:r>
            <a:r>
              <a:rPr lang="en-US" sz="3200" dirty="0" smtClean="0">
                <a:solidFill>
                  <a:schemeClr val="tx1"/>
                </a:solidFill>
                <a:latin typeface="Arial Narrow" pitchFamily="34" charset="0"/>
              </a:rPr>
              <a:t>Physically</a:t>
            </a:r>
          </a:p>
          <a:p>
            <a:pPr lvl="1">
              <a:buFont typeface="Wingdings" pitchFamily="2" charset="2"/>
              <a:buChar char="Ø"/>
            </a:pPr>
            <a:r>
              <a:rPr lang="en-US" sz="3200" dirty="0">
                <a:solidFill>
                  <a:schemeClr val="tx1"/>
                </a:solidFill>
                <a:latin typeface="Arial Narrow" pitchFamily="34" charset="0"/>
              </a:rPr>
              <a:t> </a:t>
            </a:r>
            <a:r>
              <a:rPr lang="en-US" sz="3200" dirty="0" smtClean="0">
                <a:solidFill>
                  <a:schemeClr val="tx1"/>
                </a:solidFill>
                <a:latin typeface="Arial Narrow" pitchFamily="34" charset="0"/>
              </a:rPr>
              <a:t>Intellectually</a:t>
            </a:r>
          </a:p>
          <a:p>
            <a:r>
              <a:rPr lang="en-US" sz="3200" b="1" dirty="0">
                <a:solidFill>
                  <a:srgbClr val="FF0000"/>
                </a:solidFill>
                <a:latin typeface="Arial Narrow" pitchFamily="34" charset="0"/>
              </a:rPr>
              <a:t> </a:t>
            </a:r>
            <a:r>
              <a:rPr lang="en-US" sz="3200" dirty="0" smtClean="0">
                <a:latin typeface="Arial Narrow" pitchFamily="34" charset="0"/>
              </a:rPr>
              <a:t>It is achieved by OBEDIENCE</a:t>
            </a:r>
          </a:p>
          <a:p>
            <a:pPr lvl="1">
              <a:buFont typeface="Wingdings" pitchFamily="2" charset="2"/>
              <a:buChar char="Ø"/>
            </a:pPr>
            <a:r>
              <a:rPr lang="en-US" sz="2900" dirty="0">
                <a:latin typeface="Arial Narrow" pitchFamily="34" charset="0"/>
              </a:rPr>
              <a:t> </a:t>
            </a:r>
            <a:r>
              <a:rPr lang="en-US" sz="3200" dirty="0" smtClean="0">
                <a:solidFill>
                  <a:schemeClr val="tx1"/>
                </a:solidFill>
                <a:latin typeface="Arial Narrow" pitchFamily="34" charset="0"/>
              </a:rPr>
              <a:t>Jesus’ answer didn’t minimize any law</a:t>
            </a:r>
          </a:p>
          <a:p>
            <a:pPr lvl="1">
              <a:buFont typeface="Wingdings" pitchFamily="2" charset="2"/>
              <a:buChar char="Ø"/>
            </a:pPr>
            <a:r>
              <a:rPr lang="en-US" sz="3200" dirty="0">
                <a:solidFill>
                  <a:schemeClr val="tx1"/>
                </a:solidFill>
                <a:latin typeface="Arial Narrow" pitchFamily="34" charset="0"/>
              </a:rPr>
              <a:t> </a:t>
            </a:r>
            <a:r>
              <a:rPr lang="en-US" sz="3200" dirty="0" smtClean="0">
                <a:solidFill>
                  <a:schemeClr val="tx1"/>
                </a:solidFill>
                <a:latin typeface="Arial Narrow" pitchFamily="34" charset="0"/>
              </a:rPr>
              <a:t>Listen to what N.T. says— </a:t>
            </a:r>
            <a:r>
              <a:rPr lang="en-US" sz="2800" b="1" dirty="0" smtClean="0">
                <a:solidFill>
                  <a:srgbClr val="FF0000"/>
                </a:solidFill>
                <a:latin typeface="Arial Narrow" pitchFamily="34" charset="0"/>
              </a:rPr>
              <a:t>John 14:15; 1 John 2:5; 1 John 4:8; 1 John 4:7; 1 John 5:3</a:t>
            </a:r>
            <a:endParaRPr lang="en-US" sz="2800" b="1" dirty="0">
              <a:solidFill>
                <a:srgbClr val="FF0000"/>
              </a:solidFill>
              <a:latin typeface="Arial Narrow"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811654"/>
            <a:ext cx="2286000" cy="2836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1710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4098"/>
                                        </p:tgtEl>
                                        <p:attrNameLst>
                                          <p:attrName>style.visibility</p:attrName>
                                        </p:attrNameLst>
                                      </p:cBhvr>
                                      <p:to>
                                        <p:strVal val="visible"/>
                                      </p:to>
                                    </p:set>
                                    <p:animEffect transition="in" filter="wheel(1)">
                                      <p:cBhvr>
                                        <p:cTn id="29" dur="2000"/>
                                        <p:tgtEl>
                                          <p:spTgt spid="4098"/>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3" dur="500"/>
                                        <p:tgtEl>
                                          <p:spTgt spid="3">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3581400" cy="2286000"/>
          </a:xfrm>
        </p:spPr>
        <p:txBody>
          <a:bodyPr>
            <a:normAutofit/>
          </a:bodyPr>
          <a:lstStyle/>
          <a:p>
            <a:r>
              <a:rPr lang="en-US" dirty="0" smtClean="0"/>
              <a:t>What is nature </a:t>
            </a:r>
            <a:br>
              <a:rPr lang="en-US" dirty="0" smtClean="0"/>
            </a:br>
            <a:r>
              <a:rPr lang="en-US" dirty="0" smtClean="0"/>
              <a:t>of this love?</a:t>
            </a:r>
            <a:endParaRPr lang="en-US" dirty="0"/>
          </a:p>
        </p:txBody>
      </p:sp>
      <p:sp>
        <p:nvSpPr>
          <p:cNvPr id="3" name="Content Placeholder 2"/>
          <p:cNvSpPr>
            <a:spLocks noGrp="1"/>
          </p:cNvSpPr>
          <p:nvPr>
            <p:ph idx="1"/>
          </p:nvPr>
        </p:nvSpPr>
        <p:spPr>
          <a:xfrm>
            <a:off x="304800" y="2895600"/>
            <a:ext cx="7696200" cy="3733800"/>
          </a:xfrm>
        </p:spPr>
        <p:txBody>
          <a:bodyPr>
            <a:normAutofit/>
          </a:bodyPr>
          <a:lstStyle/>
          <a:p>
            <a:r>
              <a:rPr lang="en-US" sz="3200" dirty="0" smtClean="0">
                <a:latin typeface="Arial Narrow" pitchFamily="34" charset="0"/>
              </a:rPr>
              <a:t>  If loving God linked to imitation of Him—then 	loving our fellow man naturally follows</a:t>
            </a:r>
          </a:p>
          <a:p>
            <a:pPr lvl="1">
              <a:buFont typeface="Wingdings" pitchFamily="2" charset="2"/>
              <a:buChar char="Ø"/>
            </a:pPr>
            <a:r>
              <a:rPr lang="en-US" sz="2500" b="1" dirty="0">
                <a:solidFill>
                  <a:srgbClr val="FF0000"/>
                </a:solidFill>
                <a:latin typeface="Arial Narrow" pitchFamily="34" charset="0"/>
              </a:rPr>
              <a:t> </a:t>
            </a:r>
            <a:r>
              <a:rPr lang="en-US" sz="3200" b="1" dirty="0" smtClean="0">
                <a:solidFill>
                  <a:srgbClr val="FF0000"/>
                </a:solidFill>
                <a:latin typeface="Arial Narrow" pitchFamily="34" charset="0"/>
              </a:rPr>
              <a:t>John 3:16  </a:t>
            </a:r>
            <a:r>
              <a:rPr lang="en-US" sz="3200" dirty="0" smtClean="0">
                <a:solidFill>
                  <a:schemeClr val="tx1"/>
                </a:solidFill>
                <a:latin typeface="Arial Narrow" pitchFamily="34" charset="0"/>
              </a:rPr>
              <a:t>expresses God’s love for mankind</a:t>
            </a:r>
          </a:p>
          <a:p>
            <a:pPr lvl="1">
              <a:buFont typeface="Wingdings" pitchFamily="2" charset="2"/>
              <a:buChar char="Ø"/>
            </a:pPr>
            <a:r>
              <a:rPr lang="en-US" sz="3200" b="1" dirty="0">
                <a:solidFill>
                  <a:srgbClr val="FF0000"/>
                </a:solidFill>
                <a:latin typeface="Arial Narrow" pitchFamily="34" charset="0"/>
              </a:rPr>
              <a:t> </a:t>
            </a:r>
            <a:r>
              <a:rPr lang="en-US" sz="3200" b="1" dirty="0" smtClean="0">
                <a:solidFill>
                  <a:srgbClr val="FF0000"/>
                </a:solidFill>
                <a:latin typeface="Arial Narrow" pitchFamily="34" charset="0"/>
              </a:rPr>
              <a:t>John 13:34-35 </a:t>
            </a:r>
            <a:r>
              <a:rPr lang="en-US" sz="3200" dirty="0" smtClean="0">
                <a:solidFill>
                  <a:schemeClr val="tx1"/>
                </a:solidFill>
                <a:latin typeface="Arial Narrow" pitchFamily="34" charset="0"/>
              </a:rPr>
              <a:t>speaks of “new” command</a:t>
            </a:r>
          </a:p>
          <a:p>
            <a:pPr lvl="1">
              <a:buFont typeface="Wingdings" pitchFamily="2" charset="2"/>
              <a:buChar char="Ø"/>
            </a:pPr>
            <a:r>
              <a:rPr lang="en-US" sz="3200" b="1" dirty="0">
                <a:solidFill>
                  <a:srgbClr val="FF0000"/>
                </a:solidFill>
                <a:latin typeface="Arial Narrow" pitchFamily="34" charset="0"/>
              </a:rPr>
              <a:t> </a:t>
            </a:r>
            <a:r>
              <a:rPr lang="en-US" sz="3200" b="1" dirty="0" smtClean="0">
                <a:solidFill>
                  <a:srgbClr val="FF0000"/>
                </a:solidFill>
                <a:latin typeface="Arial Narrow" pitchFamily="34" charset="0"/>
              </a:rPr>
              <a:t>John 15:12-13</a:t>
            </a:r>
          </a:p>
          <a:p>
            <a:pPr lvl="1">
              <a:buFont typeface="Wingdings" pitchFamily="2" charset="2"/>
              <a:buChar char="Ø"/>
            </a:pPr>
            <a:r>
              <a:rPr lang="en-US" sz="3200" b="1" dirty="0">
                <a:solidFill>
                  <a:srgbClr val="FF0000"/>
                </a:solidFill>
                <a:latin typeface="Arial Narrow" pitchFamily="34" charset="0"/>
              </a:rPr>
              <a:t> </a:t>
            </a:r>
            <a:r>
              <a:rPr lang="en-US" sz="3200" b="1" dirty="0" smtClean="0">
                <a:solidFill>
                  <a:srgbClr val="FF0000"/>
                </a:solidFill>
                <a:latin typeface="Arial Narrow" pitchFamily="34" charset="0"/>
              </a:rPr>
              <a:t>James 2:8 </a:t>
            </a:r>
            <a:r>
              <a:rPr lang="en-US" sz="3200" dirty="0" smtClean="0">
                <a:solidFill>
                  <a:schemeClr val="tx1"/>
                </a:solidFill>
                <a:latin typeface="Arial Narrow" pitchFamily="34" charset="0"/>
              </a:rPr>
              <a:t>speaks of “royal law”</a:t>
            </a:r>
            <a:endParaRPr lang="en-US" sz="3200" dirty="0">
              <a:solidFill>
                <a:schemeClr val="tx1"/>
              </a:solidFill>
              <a:latin typeface="Arial Narrow" pitchFamily="34" charset="0"/>
            </a:endParaRPr>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0"/>
            <a:ext cx="4108824"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2342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620000" cy="1752600"/>
          </a:xfrm>
          <a:noFill/>
        </p:spPr>
        <p:txBody>
          <a:bodyPr>
            <a:normAutofit/>
          </a:bodyPr>
          <a:lstStyle/>
          <a:p>
            <a:endParaRPr lang="en-US" dirty="0"/>
          </a:p>
        </p:txBody>
      </p:sp>
      <p:sp>
        <p:nvSpPr>
          <p:cNvPr id="3" name="Content Placeholder 2"/>
          <p:cNvSpPr>
            <a:spLocks noGrp="1"/>
          </p:cNvSpPr>
          <p:nvPr>
            <p:ph idx="1"/>
          </p:nvPr>
        </p:nvSpPr>
        <p:spPr>
          <a:xfrm>
            <a:off x="304800" y="2057400"/>
            <a:ext cx="7696200" cy="4572000"/>
          </a:xfrm>
        </p:spPr>
        <p:txBody>
          <a:bodyPr>
            <a:normAutofit lnSpcReduction="10000"/>
          </a:bodyPr>
          <a:lstStyle/>
          <a:p>
            <a:r>
              <a:rPr lang="en-US" sz="3200" dirty="0" smtClean="0">
                <a:latin typeface="Arial Narrow" pitchFamily="34" charset="0"/>
              </a:rPr>
              <a:t>  Priority must be to love God—totally</a:t>
            </a:r>
          </a:p>
          <a:p>
            <a:r>
              <a:rPr lang="en-US" sz="3200" dirty="0">
                <a:solidFill>
                  <a:schemeClr val="tx1"/>
                </a:solidFill>
                <a:latin typeface="Arial Narrow" pitchFamily="34" charset="0"/>
              </a:rPr>
              <a:t> </a:t>
            </a:r>
            <a:r>
              <a:rPr lang="en-US" sz="3200" dirty="0" smtClean="0">
                <a:solidFill>
                  <a:schemeClr val="tx1"/>
                </a:solidFill>
                <a:latin typeface="Arial Narrow" pitchFamily="34" charset="0"/>
              </a:rPr>
              <a:t> If we seek to be like Him—must obey!</a:t>
            </a:r>
          </a:p>
          <a:p>
            <a:r>
              <a:rPr lang="en-US" sz="3200" dirty="0">
                <a:latin typeface="Arial Narrow" pitchFamily="34" charset="0"/>
              </a:rPr>
              <a:t> </a:t>
            </a:r>
            <a:r>
              <a:rPr lang="en-US" sz="3200" dirty="0" smtClean="0">
                <a:latin typeface="Arial Narrow" pitchFamily="34" charset="0"/>
              </a:rPr>
              <a:t> If we become like Him—will love fellow man</a:t>
            </a:r>
          </a:p>
          <a:p>
            <a:r>
              <a:rPr lang="en-US" sz="3200" dirty="0">
                <a:solidFill>
                  <a:schemeClr val="tx1"/>
                </a:solidFill>
                <a:latin typeface="Arial Narrow" pitchFamily="34" charset="0"/>
              </a:rPr>
              <a:t> </a:t>
            </a:r>
            <a:r>
              <a:rPr lang="en-US" sz="3200" dirty="0" smtClean="0">
                <a:solidFill>
                  <a:schemeClr val="tx1"/>
                </a:solidFill>
                <a:latin typeface="Arial Narrow" pitchFamily="34" charset="0"/>
              </a:rPr>
              <a:t> Our love won’t be mushy, superficial emotion—	but serious effort to be as He is</a:t>
            </a:r>
          </a:p>
          <a:p>
            <a:r>
              <a:rPr lang="en-US" sz="3200" dirty="0">
                <a:latin typeface="Arial Narrow" pitchFamily="34" charset="0"/>
              </a:rPr>
              <a:t> </a:t>
            </a:r>
            <a:r>
              <a:rPr lang="en-US" sz="3200" dirty="0" smtClean="0">
                <a:latin typeface="Arial Narrow" pitchFamily="34" charset="0"/>
              </a:rPr>
              <a:t> Our love for one another can’t be merely in 	words—but must be active good will (action)</a:t>
            </a:r>
          </a:p>
          <a:p>
            <a:r>
              <a:rPr lang="en-US" sz="3200" dirty="0">
                <a:solidFill>
                  <a:schemeClr val="tx1"/>
                </a:solidFill>
                <a:latin typeface="Arial Narrow" pitchFamily="34" charset="0"/>
              </a:rPr>
              <a:t> </a:t>
            </a:r>
            <a:r>
              <a:rPr lang="en-US" sz="3200" dirty="0" smtClean="0">
                <a:solidFill>
                  <a:schemeClr val="tx1"/>
                </a:solidFill>
                <a:latin typeface="Arial Narrow" pitchFamily="34" charset="0"/>
              </a:rPr>
              <a:t> May God bless us as we seek to love as He 	loves</a:t>
            </a:r>
            <a:endParaRPr lang="en-US" sz="3200" dirty="0">
              <a:solidFill>
                <a:schemeClr val="tx1"/>
              </a:solidFill>
              <a:latin typeface="Arial Narrow" pitchFamily="34" charset="0"/>
            </a:endParaRPr>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0"/>
            <a:ext cx="34099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5610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166</TotalTime>
  <Words>302</Words>
  <Application>Microsoft Office PowerPoint</Application>
  <PresentationFormat>On-screen Show (4:3)</PresentationFormat>
  <Paragraphs>57</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Opulent</vt:lpstr>
      <vt:lpstr>Which is the Greatest Command in the Law?</vt:lpstr>
      <vt:lpstr>Introduction</vt:lpstr>
      <vt:lpstr>Context and timing</vt:lpstr>
      <vt:lpstr>Jesus’ answer</vt:lpstr>
      <vt:lpstr>Jesus’ answer</vt:lpstr>
      <vt:lpstr>What is nature of this love?</vt:lpstr>
      <vt:lpstr>What is nature  of this love?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Which is the Greatest Command in the Law?</dc:title>
  <dc:creator>HP</dc:creator>
  <cp:lastModifiedBy>Guest</cp:lastModifiedBy>
  <cp:revision>15</cp:revision>
  <dcterms:created xsi:type="dcterms:W3CDTF">2012-03-01T21:28:59Z</dcterms:created>
  <dcterms:modified xsi:type="dcterms:W3CDTF">2012-03-11T23:32:07Z</dcterms:modified>
</cp:coreProperties>
</file>