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4" r:id="rId2"/>
    <p:sldId id="256" r:id="rId3"/>
    <p:sldId id="263" r:id="rId4"/>
    <p:sldId id="261" r:id="rId5"/>
    <p:sldId id="279" r:id="rId6"/>
    <p:sldId id="281" r:id="rId7"/>
    <p:sldId id="288" r:id="rId8"/>
    <p:sldId id="289" r:id="rId9"/>
    <p:sldId id="290" r:id="rId10"/>
    <p:sldId id="291" r:id="rId11"/>
    <p:sldId id="292" r:id="rId12"/>
    <p:sldId id="293" r:id="rId13"/>
    <p:sldId id="295" r:id="rId14"/>
    <p:sldId id="296" r:id="rId15"/>
    <p:sldId id="259" r:id="rId16"/>
    <p:sldId id="283" r:id="rId17"/>
    <p:sldId id="305" r:id="rId18"/>
    <p:sldId id="309" r:id="rId19"/>
    <p:sldId id="257" r:id="rId20"/>
    <p:sldId id="286" r:id="rId21"/>
    <p:sldId id="298" r:id="rId22"/>
    <p:sldId id="300" r:id="rId23"/>
    <p:sldId id="299" r:id="rId24"/>
    <p:sldId id="301" r:id="rId25"/>
    <p:sldId id="302" r:id="rId26"/>
    <p:sldId id="303" r:id="rId27"/>
    <p:sldId id="315" r:id="rId28"/>
    <p:sldId id="306" r:id="rId29"/>
    <p:sldId id="307" r:id="rId30"/>
    <p:sldId id="310" r:id="rId31"/>
    <p:sldId id="311" r:id="rId32"/>
    <p:sldId id="312" r:id="rId33"/>
    <p:sldId id="316" r:id="rId34"/>
    <p:sldId id="280" r:id="rId35"/>
    <p:sldId id="317" r:id="rId3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572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18FADA-F156-440A-BDCF-AC217A0F38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848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39D4FB-CA94-4771-BB82-2DBD985D0DE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873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AAA8A2-B0FD-4BD5-A80B-5D9930CCD5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743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1E8D0E-F972-458F-8C15-40B2746022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415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69E704-F3CB-4453-A300-08D719DD1F6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412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893757-066C-4C0D-96C9-86D06D2918C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747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B5182B-97E4-44A4-A97F-D3C43650B1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231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1E8933-5BCA-4554-9B88-FAA0626973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461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0190F0-7005-45BE-BA84-62480F85AD5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804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E3038E-919E-4DF0-8D6E-D03E275559B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185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7EA47E-FAD3-4114-BEC3-626E523D3C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10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0443DBE-E0A4-47AB-8D13-5C7BF9077FE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bhstudio.eu/images/3d/normal/lighthouse_nigh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096" b="7810"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9030" y="228600"/>
            <a:ext cx="594317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Dangers Facing the Church Today</a:t>
            </a:r>
          </a:p>
        </p:txBody>
      </p:sp>
    </p:spTree>
    <p:extLst>
      <p:ext uri="{BB962C8B-B14F-4D97-AF65-F5344CB8AC3E}">
        <p14:creationId xmlns:p14="http://schemas.microsoft.com/office/powerpoint/2010/main" val="245328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/>
          <a:lstStyle/>
          <a:p>
            <a:r>
              <a:rPr lang="en-US" sz="4000" b="1">
                <a:solidFill>
                  <a:schemeClr val="folHlink"/>
                </a:solidFill>
              </a:rPr>
              <a:t>12th Street church of Christ</a:t>
            </a:r>
            <a:br>
              <a:rPr lang="en-US" sz="4000" b="1">
                <a:solidFill>
                  <a:schemeClr val="folHlink"/>
                </a:solidFill>
              </a:rPr>
            </a:br>
            <a:r>
              <a:rPr lang="en-US" sz="4000" b="1">
                <a:solidFill>
                  <a:schemeClr val="folHlink"/>
                </a:solidFill>
              </a:rPr>
              <a:t>Bowling Green, KY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800"/>
              <a:t>Saturday - Alford's Farm </a:t>
            </a:r>
          </a:p>
          <a:p>
            <a:pPr>
              <a:lnSpc>
                <a:spcPct val="90000"/>
              </a:lnSpc>
            </a:pPr>
            <a:r>
              <a:rPr lang="en-US" sz="2800"/>
              <a:t>9:00 a.m. - Welcome </a:t>
            </a:r>
          </a:p>
          <a:p>
            <a:pPr>
              <a:lnSpc>
                <a:spcPct val="90000"/>
              </a:lnSpc>
            </a:pPr>
            <a:r>
              <a:rPr lang="en-US" sz="2800"/>
              <a:t>9:15 a.m. - Singing </a:t>
            </a:r>
          </a:p>
          <a:p>
            <a:pPr>
              <a:lnSpc>
                <a:spcPct val="90000"/>
              </a:lnSpc>
            </a:pPr>
            <a:r>
              <a:rPr lang="en-US" sz="2800"/>
              <a:t>9:50 a.m. - Nehemiah </a:t>
            </a:r>
          </a:p>
          <a:p>
            <a:pPr>
              <a:lnSpc>
                <a:spcPct val="90000"/>
              </a:lnSpc>
            </a:pPr>
            <a:r>
              <a:rPr lang="en-US" sz="2800"/>
              <a:t>11:30 a.m. - Lunch </a:t>
            </a:r>
          </a:p>
          <a:p>
            <a:pPr>
              <a:lnSpc>
                <a:spcPct val="90000"/>
              </a:lnSpc>
            </a:pPr>
            <a:r>
              <a:rPr lang="en-US" sz="2800"/>
              <a:t>12:30 p.m. - Singing </a:t>
            </a:r>
          </a:p>
          <a:p>
            <a:pPr>
              <a:lnSpc>
                <a:spcPct val="90000"/>
              </a:lnSpc>
            </a:pPr>
            <a:r>
              <a:rPr lang="en-US" sz="2800"/>
              <a:t>12:45 p.m. - Acquila and Priscilla </a:t>
            </a:r>
          </a:p>
          <a:p>
            <a:pPr>
              <a:lnSpc>
                <a:spcPct val="90000"/>
              </a:lnSpc>
            </a:pPr>
            <a:r>
              <a:rPr lang="en-US" sz="2800"/>
              <a:t>2:30 - 7:00 p.m. - Outdoor Activities </a:t>
            </a:r>
          </a:p>
          <a:p>
            <a:pPr>
              <a:lnSpc>
                <a:spcPct val="90000"/>
              </a:lnSpc>
            </a:pPr>
            <a:endParaRPr lang="en-US" sz="2800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/>
          <a:lstStyle/>
          <a:p>
            <a:r>
              <a:rPr lang="en-US" sz="4000" b="1">
                <a:solidFill>
                  <a:schemeClr val="folHlink"/>
                </a:solidFill>
              </a:rPr>
              <a:t>12th Street church of Christ</a:t>
            </a:r>
            <a:br>
              <a:rPr lang="en-US" sz="4000" b="1">
                <a:solidFill>
                  <a:schemeClr val="folHlink"/>
                </a:solidFill>
              </a:rPr>
            </a:br>
            <a:r>
              <a:rPr lang="en-US" sz="4000" b="1">
                <a:solidFill>
                  <a:schemeClr val="folHlink"/>
                </a:solidFill>
              </a:rPr>
              <a:t>Bowling Green, KY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r>
              <a:rPr lang="en-US" sz="2800"/>
              <a:t>Outdoor Activities will include (among other things) Volleyball, Hiking, Tug-of-War, Hay Rides, so you will need to bring clothes for "Roughing It" </a:t>
            </a:r>
          </a:p>
          <a:p>
            <a:r>
              <a:rPr lang="en-US" sz="2800"/>
              <a:t>Meals provided are Friday Night Pizza, Saturday Lunch, and Saturday Dinner </a:t>
            </a:r>
          </a:p>
          <a:p>
            <a:r>
              <a:rPr lang="en-US" sz="2800"/>
              <a:t>Because of the physical activities involved, you will need to provide a medical release.</a:t>
            </a:r>
            <a:r>
              <a:rPr lang="en-US"/>
              <a:t> 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/>
          <a:lstStyle/>
          <a:p>
            <a:r>
              <a:rPr lang="en-US" sz="4000" b="1">
                <a:solidFill>
                  <a:schemeClr val="tx1"/>
                </a:solidFill>
              </a:rPr>
              <a:t>12th Street church of Christ</a:t>
            </a:r>
            <a:br>
              <a:rPr lang="en-US" sz="4000" b="1">
                <a:solidFill>
                  <a:schemeClr val="tx1"/>
                </a:solidFill>
              </a:rPr>
            </a:br>
            <a:r>
              <a:rPr lang="en-US" sz="4000" b="1">
                <a:solidFill>
                  <a:schemeClr val="tx1"/>
                </a:solidFill>
              </a:rPr>
              <a:t>Bowling Green, KY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r>
              <a:rPr lang="en-US"/>
              <a:t>The elders of the 12th Street Church of Christ deeply regret the message conveyed by our brochures and web page regarding the Young Peoples' Weekend on June 2 and 3, 2000. </a:t>
            </a:r>
          </a:p>
          <a:p>
            <a:r>
              <a:rPr lang="en-US"/>
              <a:t>We want to state clearly that it is our desire to serve the Lord and to do His work in accordance with His word.  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/>
          <a:lstStyle/>
          <a:p>
            <a:r>
              <a:rPr lang="en-US" sz="4000" b="1">
                <a:solidFill>
                  <a:schemeClr val="tx1"/>
                </a:solidFill>
              </a:rPr>
              <a:t>12th Street church of Christ</a:t>
            </a:r>
            <a:br>
              <a:rPr lang="en-US" sz="4000" b="1">
                <a:solidFill>
                  <a:schemeClr val="tx1"/>
                </a:solidFill>
              </a:rPr>
            </a:br>
            <a:r>
              <a:rPr lang="en-US" sz="4000" b="1">
                <a:solidFill>
                  <a:schemeClr val="tx1"/>
                </a:solidFill>
              </a:rPr>
              <a:t>Bowling Green, KY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r>
              <a:rPr lang="en-US"/>
              <a:t>We believe the Scriptures authorize local churches to do the work of preaching the word, edifying themselves, and caring for needy saints (1 Thess.1:8: Eph. 4:11-16, Acts 11:27-30).  </a:t>
            </a:r>
          </a:p>
          <a:p>
            <a:r>
              <a:rPr lang="en-US"/>
              <a:t>Social and recreational activities are not part of that work.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/>
          <a:lstStyle/>
          <a:p>
            <a:r>
              <a:rPr lang="en-US" sz="4000" b="1">
                <a:solidFill>
                  <a:schemeClr val="tx1"/>
                </a:solidFill>
              </a:rPr>
              <a:t>12th Street church of Christ</a:t>
            </a:r>
            <a:br>
              <a:rPr lang="en-US" sz="4000" b="1">
                <a:solidFill>
                  <a:schemeClr val="tx1"/>
                </a:solidFill>
              </a:rPr>
            </a:br>
            <a:r>
              <a:rPr lang="en-US" sz="4000" b="1">
                <a:solidFill>
                  <a:schemeClr val="tx1"/>
                </a:solidFill>
              </a:rPr>
              <a:t>Bowling Green, KY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r>
              <a:rPr lang="en-US"/>
              <a:t>We want to clarify the false ideas implied in our brochure and on our web page.</a:t>
            </a:r>
          </a:p>
          <a:p>
            <a:r>
              <a:rPr lang="en-US"/>
              <a:t>We erred in our misleading ads for this young peoples' meeting, and extend our apologies for doing so.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4532313" cy="6324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943600" y="3581400"/>
            <a:ext cx="2667000" cy="1143000"/>
          </a:xfrm>
        </p:spPr>
        <p:txBody>
          <a:bodyPr/>
          <a:lstStyle/>
          <a:p>
            <a:pPr>
              <a:buFontTx/>
              <a:buNone/>
            </a:pPr>
            <a:r>
              <a:rPr lang="en-US" b="1" dirty="0"/>
              <a:t>  “Fun social events.”</a:t>
            </a: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4532313" cy="6324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24" name="AutoShape 4"/>
          <p:cNvSpPr>
            <a:spLocks noChangeArrowheads="1"/>
          </p:cNvSpPr>
          <p:nvPr/>
        </p:nvSpPr>
        <p:spPr bwMode="auto">
          <a:xfrm>
            <a:off x="4876800" y="3886200"/>
            <a:ext cx="1066800" cy="381000"/>
          </a:xfrm>
          <a:prstGeom prst="rightArrow">
            <a:avLst>
              <a:gd name="adj1" fmla="val 50000"/>
              <a:gd name="adj2" fmla="val 7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5" name="Oval 5"/>
          <p:cNvSpPr>
            <a:spLocks noChangeArrowheads="1"/>
          </p:cNvSpPr>
          <p:nvPr/>
        </p:nvSpPr>
        <p:spPr bwMode="auto">
          <a:xfrm>
            <a:off x="2667000" y="3657600"/>
            <a:ext cx="1981200" cy="914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399"/>
            <a:ext cx="4495800" cy="644710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654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399"/>
            <a:ext cx="4495800" cy="644710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5"/>
          <p:cNvSpPr>
            <a:spLocks noChangeArrowheads="1"/>
          </p:cNvSpPr>
          <p:nvPr/>
        </p:nvSpPr>
        <p:spPr bwMode="auto">
          <a:xfrm>
            <a:off x="152400" y="4724400"/>
            <a:ext cx="4648200" cy="19812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181600" y="1600200"/>
            <a:ext cx="36576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r>
              <a:rPr lang="en-US" sz="3000" b="1" dirty="0" smtClean="0"/>
              <a:t>“Join Us For A Day Of Devotion, Learning, &amp; Fun”</a:t>
            </a:r>
          </a:p>
          <a:p>
            <a:pPr>
              <a:buFontTx/>
              <a:buNone/>
            </a:pPr>
            <a:r>
              <a:rPr lang="en-US" sz="3000" b="1" dirty="0" smtClean="0"/>
              <a:t>“Lunch &amp; Games”</a:t>
            </a:r>
          </a:p>
          <a:p>
            <a:pPr>
              <a:buFontTx/>
              <a:buNone/>
            </a:pPr>
            <a:r>
              <a:rPr lang="en-US" sz="3000" b="1" dirty="0" smtClean="0"/>
              <a:t>“Supper, Games &amp; Devotional”</a:t>
            </a:r>
            <a:endParaRPr lang="en-US" sz="3000" b="1" dirty="0"/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 rot="19844386">
            <a:off x="4749455" y="4868992"/>
            <a:ext cx="1066800" cy="381000"/>
          </a:xfrm>
          <a:prstGeom prst="rightArrow">
            <a:avLst>
              <a:gd name="adj1" fmla="val 50000"/>
              <a:gd name="adj2" fmla="val 7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00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MeetingWestMas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3989388" cy="5305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1066800" y="304800"/>
            <a:ext cx="7086600" cy="1295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Inflate">
              <a:avLst>
                <a:gd name="adj" fmla="val 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kern="1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/>
              </a:rPr>
              <a:t>The </a:t>
            </a:r>
            <a:r>
              <a:rPr lang="en-US" sz="3600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/>
              </a:rPr>
              <a:t>Social Gospel</a:t>
            </a:r>
          </a:p>
        </p:txBody>
      </p:sp>
      <p:pic>
        <p:nvPicPr>
          <p:cNvPr id="2054" name="Picture 6" descr="bibl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2514600"/>
            <a:ext cx="2529135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basketb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876800"/>
            <a:ext cx="1466850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Graduati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49629">
            <a:off x="4470178" y="2899763"/>
            <a:ext cx="2324100" cy="142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dram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158" y="2194912"/>
            <a:ext cx="1633538" cy="1417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http://questgarden.com/102/86/4/100501161757/images/pizza-party-color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038600"/>
            <a:ext cx="2305544" cy="253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876800" y="2971800"/>
            <a:ext cx="3962400" cy="3124200"/>
          </a:xfrm>
        </p:spPr>
        <p:txBody>
          <a:bodyPr/>
          <a:lstStyle/>
          <a:p>
            <a:pPr>
              <a:buFontTx/>
              <a:buNone/>
            </a:pPr>
            <a:r>
              <a:rPr lang="en-US" b="1" dirty="0"/>
              <a:t>   “Lunch (provided by individual members) and other activities will follow at a facility nearby.”</a:t>
            </a:r>
          </a:p>
        </p:txBody>
      </p:sp>
      <p:pic>
        <p:nvPicPr>
          <p:cNvPr id="33795" name="Picture 3" descr="MeetingWestMas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3989388" cy="5305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6" name="Oval 4"/>
          <p:cNvSpPr>
            <a:spLocks noChangeArrowheads="1"/>
          </p:cNvSpPr>
          <p:nvPr/>
        </p:nvSpPr>
        <p:spPr bwMode="auto">
          <a:xfrm>
            <a:off x="914400" y="2895600"/>
            <a:ext cx="3200400" cy="533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7" name="AutoShape 5"/>
          <p:cNvSpPr>
            <a:spLocks noChangeArrowheads="1"/>
          </p:cNvSpPr>
          <p:nvPr/>
        </p:nvSpPr>
        <p:spPr bwMode="auto">
          <a:xfrm rot="1260193">
            <a:off x="3962400" y="3505200"/>
            <a:ext cx="1143000" cy="381000"/>
          </a:xfrm>
          <a:prstGeom prst="rightArrow">
            <a:avLst>
              <a:gd name="adj1" fmla="val 50000"/>
              <a:gd name="adj2" fmla="val 7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173" y="228600"/>
            <a:ext cx="3903765" cy="39719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8532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173" y="228600"/>
            <a:ext cx="3903765" cy="39719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4"/>
          <p:cNvSpPr>
            <a:spLocks noChangeArrowheads="1"/>
          </p:cNvSpPr>
          <p:nvPr/>
        </p:nvSpPr>
        <p:spPr bwMode="auto">
          <a:xfrm>
            <a:off x="3279443" y="685800"/>
            <a:ext cx="1444957" cy="121443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26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2362199"/>
            <a:ext cx="3886200" cy="3763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“Activities include Bible studies, singings, wiener roast, volleyball and Friday night lock-in with games for teens.”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173" y="228600"/>
            <a:ext cx="3903765" cy="39719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838200" y="3048000"/>
            <a:ext cx="2971800" cy="6096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 rot="1260193">
            <a:off x="3821531" y="3449643"/>
            <a:ext cx="1028557" cy="339714"/>
          </a:xfrm>
          <a:prstGeom prst="rightArrow">
            <a:avLst>
              <a:gd name="adj1" fmla="val 50000"/>
              <a:gd name="adj2" fmla="val 7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240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5420414" cy="411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6300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5214" y="3124200"/>
            <a:ext cx="3342586" cy="1143000"/>
          </a:xfrm>
        </p:spPr>
        <p:txBody>
          <a:bodyPr/>
          <a:lstStyle/>
          <a:p>
            <a:r>
              <a:rPr lang="en-US" sz="3000" b="1" dirty="0" smtClean="0"/>
              <a:t>Where are the…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19600"/>
            <a:ext cx="8229600" cy="2133600"/>
          </a:xfrm>
        </p:spPr>
        <p:txBody>
          <a:bodyPr/>
          <a:lstStyle/>
          <a:p>
            <a:r>
              <a:rPr lang="en-US" sz="3000" b="1" dirty="0" smtClean="0"/>
              <a:t>Fun social events, pizza parties, wiener roasts, and lock-ins?</a:t>
            </a:r>
          </a:p>
          <a:p>
            <a:r>
              <a:rPr lang="en-US" sz="3000" b="1" dirty="0" smtClean="0"/>
              <a:t>Why don’t we try to “entice” our “mature” brethren like we do our teens?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5420414" cy="411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297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chemeClr val="bg1"/>
                </a:solidFill>
                <a:latin typeface="Arial Narrow" pitchFamily="34" charset="0"/>
              </a:rPr>
              <a:t>Such catering to our young people:</a:t>
            </a:r>
            <a:endParaRPr lang="en-US" sz="4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Is an insult to their spirituality. 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Is developing a segment within the brotherhood that is ripe for apostasy and rebellion against the old paths.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8132" name="Picture 4" descr="http://www.graphics.iparenting.com/clipart/teenpower/KS8971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18" b="14958"/>
          <a:stretch/>
        </p:blipFill>
        <p:spPr bwMode="auto">
          <a:xfrm>
            <a:off x="1828800" y="4049973"/>
            <a:ext cx="5153025" cy="257942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7068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smtClean="0"/>
              <a:t>3. Credentials </a:t>
            </a:r>
            <a:r>
              <a:rPr lang="en-US" sz="4000" b="1" dirty="0" smtClean="0"/>
              <a:t>For Preachers</a:t>
            </a:r>
            <a:endParaRPr lang="en-US" sz="4000" b="1" dirty="0"/>
          </a:p>
        </p:txBody>
      </p:sp>
      <p:pic>
        <p:nvPicPr>
          <p:cNvPr id="1026" name="Picture 2" descr="http://www.beistle.com/images/Catalog/large/5524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9" r="2979"/>
          <a:stretch/>
        </p:blipFill>
        <p:spPr bwMode="auto">
          <a:xfrm>
            <a:off x="4088298" y="2133600"/>
            <a:ext cx="3195537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9324" y="3810000"/>
            <a:ext cx="2667000" cy="533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 smtClean="0">
                <a:latin typeface="Impact" pitchFamily="34" charset="0"/>
              </a:rPr>
              <a:t>Big Name Preacher</a:t>
            </a:r>
            <a:endParaRPr lang="en-US" sz="2400" dirty="0">
              <a:latin typeface="Impact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0" y="1981200"/>
            <a:ext cx="5339924" cy="11430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scadeUp">
              <a:avLst/>
            </a:prstTxWarp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solidFill>
                    <a:schemeClr val="tx2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Gospel Meeting</a:t>
            </a:r>
            <a:endParaRPr lang="en-US" sz="5400" b="1" cap="none" spc="0" dirty="0">
              <a:ln w="31550" cmpd="sng">
                <a:solidFill>
                  <a:schemeClr val="tx2">
                    <a:lumMod val="95000"/>
                    <a:lumOff val="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0488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kirkland_russbowman_20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4652963" cy="58467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2503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562600" y="1600200"/>
            <a:ext cx="34290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b="1"/>
              <a:t>   “one of the most dynamic young evangelists preaching today”</a:t>
            </a:r>
          </a:p>
        </p:txBody>
      </p:sp>
      <p:pic>
        <p:nvPicPr>
          <p:cNvPr id="31747" name="Picture 3" descr="kirkland_russbowman_20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4652963" cy="58467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8" name="AutoShape 4"/>
          <p:cNvSpPr>
            <a:spLocks noChangeArrowheads="1"/>
          </p:cNvSpPr>
          <p:nvPr/>
        </p:nvSpPr>
        <p:spPr bwMode="auto">
          <a:xfrm>
            <a:off x="3810000" y="2819400"/>
            <a:ext cx="1752600" cy="533400"/>
          </a:xfrm>
          <a:prstGeom prst="rightArrow">
            <a:avLst>
              <a:gd name="adj1" fmla="val 50000"/>
              <a:gd name="adj2" fmla="val 8214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9" name="Oval 5"/>
          <p:cNvSpPr>
            <a:spLocks noChangeArrowheads="1"/>
          </p:cNvSpPr>
          <p:nvPr/>
        </p:nvSpPr>
        <p:spPr bwMode="auto">
          <a:xfrm>
            <a:off x="1828800" y="1752600"/>
            <a:ext cx="1752600" cy="1676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361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en-US" sz="3000" b="1" dirty="0"/>
              <a:t>The social gospel is a concept that emphasizes the “whole man” and </a:t>
            </a:r>
            <a:r>
              <a:rPr lang="en-US" sz="3000" b="1" dirty="0" smtClean="0"/>
              <a:t>    caters </a:t>
            </a:r>
            <a:r>
              <a:rPr lang="en-US" sz="3000" b="1" dirty="0"/>
              <a:t>to his “social needs.” </a:t>
            </a:r>
          </a:p>
          <a:p>
            <a:pPr lvl="1"/>
            <a:r>
              <a:rPr lang="en-US" sz="3000" b="1" dirty="0"/>
              <a:t>Secular Education</a:t>
            </a:r>
          </a:p>
          <a:p>
            <a:pPr lvl="1"/>
            <a:r>
              <a:rPr lang="en-US" sz="3000" b="1" dirty="0"/>
              <a:t>Medical Care</a:t>
            </a:r>
          </a:p>
          <a:p>
            <a:pPr lvl="1"/>
            <a:r>
              <a:rPr lang="en-US" sz="3000" b="1" dirty="0"/>
              <a:t>Care for Orphans and Aged</a:t>
            </a:r>
          </a:p>
          <a:p>
            <a:pPr lvl="1"/>
            <a:r>
              <a:rPr lang="en-US" sz="3000" b="1" dirty="0"/>
              <a:t>Recreation</a:t>
            </a:r>
          </a:p>
          <a:p>
            <a:pPr lvl="1"/>
            <a:r>
              <a:rPr lang="en-US" sz="3000" b="1" dirty="0"/>
              <a:t>Finances</a:t>
            </a:r>
          </a:p>
          <a:p>
            <a:pPr lvl="1"/>
            <a:r>
              <a:rPr lang="en-US" sz="3000" b="1" dirty="0"/>
              <a:t>Relationships </a:t>
            </a:r>
          </a:p>
        </p:txBody>
      </p:sp>
      <p:pic>
        <p:nvPicPr>
          <p:cNvPr id="9220" name="Picture 4" descr="basketbal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981200"/>
            <a:ext cx="1162050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Gradua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709988"/>
            <a:ext cx="1866900" cy="1144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dram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91000"/>
            <a:ext cx="1219200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dinner-plat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181600"/>
            <a:ext cx="1924050" cy="1265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West Oaks church of Christ </a:t>
            </a:r>
            <a:br>
              <a:rPr lang="en-US" sz="3600" b="1" dirty="0" smtClean="0"/>
            </a:br>
            <a:r>
              <a:rPr lang="en-US" sz="3600" b="1" dirty="0" smtClean="0"/>
              <a:t>Columbus, Texas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David Edwin Harrell, </a:t>
            </a:r>
            <a:r>
              <a:rPr lang="en-US" dirty="0" err="1" smtClean="0"/>
              <a:t>Jr</a:t>
            </a:r>
            <a:endParaRPr lang="en-US" dirty="0" smtClean="0"/>
          </a:p>
          <a:p>
            <a:r>
              <a:rPr lang="en-US" dirty="0" smtClean="0"/>
              <a:t>August 16-20, 2006</a:t>
            </a:r>
            <a:endParaRPr lang="en-US" dirty="0"/>
          </a:p>
        </p:txBody>
      </p:sp>
      <p:sp>
        <p:nvSpPr>
          <p:cNvPr id="4" name="AutoShape 2" descr="data:image/jpg;base64,/9j/4AAQSkZJRgABAQAAAQABAAD/2wCEAAkGBhQQEBQQExIQFBUVEhUWFRUUFBQaFRcWFBQXFRQVFBQXGyYeFxkjGRQVHy8gJCcpLCwsFh4xNTAqNSYrLCkBCQoKDgwOGA8PGiwcHyQsKiwsKSwsLCktLC8sKSwpLiwsLCksLCwpKSksKSksKSkpKSwpLCksLCksLDUpKSwpLP/AABEIAJgAeAMBIgACEQEDEQH/xAAbAAABBQEBAAAAAAAAAAAAAAAFAAECAwYEB//EADsQAAEDAQUFBQQJBAMAAAAAAAEAAhEDBAUSITEGQVFhcRMikaHBNHOBsQcXIzIzUlPR8BQWJGJCQ2P/xAAaAQACAwEBAAAAAAAAAAAAAAAEBQABAwIG/8QAIxEAAgIBBAIDAQEAAAAAAAAAAAECAxEEEiExMlEFIkETcf/aAAwDAQACEQMRAD8A0ocnBVYKkCmqYoJynCinCohKUgCcgCTyE+QRG6boNV2eTRqtXYruZSHdaBz3rGdyjwuTeuhy5fBk6Nw13f8AXEfmIHgr6mztRrZJbPAblr1y22hiGk/GCh3fMJjp4fpharC0kERH81VRcjltsBzHHcSgdenhK1r1G54Zjbp9izF5FiTY1CVElEZBiwvSxKuU4KmSBu5NphIo/k7vgksXcrz/AF1X3p9Ekul5MaLpBhpU1S0qxpTEV4LAit0XaHnE77vz6IfZKWNwC1FiohoDdAEPqLdq2oK09W57n0djXimMoAVZvlo1Mnkua3OA0Mrmp5GcvhqlMrWmOoUJrIWNrkTMZacOq4ba5xZOIjoVRVdlrmuO8KzpaBk0BX/Xg6WnBd5Xo9hwgvOXHToh1G+nFwxZ5wuuuJP88kNtVMCTAQspvJs6VgOW+zAMbUbodVwSrbDaT2EOzHNUp5pbN0cMQaurZLKJKQUVNqLAgJc3t9X3p9Ek9ze31fen0SS6XkxpHxQTarAqwFNqYC1hK6AMRJ3DLxRKrbohozJQqxBowzMuORnIbhI3KNSyVadTGHtcBPcMgxyO4pNqrczeB5pKdsI5/QyapOv86KBt1NpALmjqUAtl6vIDQ3CTJM6ADfz4QsjfduoB8PrV5kATSdh5xyQLbb4GiSPUv6hp0IPxCrqEOAE6rzu7LS4FrGvxh2hCMbQX66yNDi05ZdMlFZ7Re0PWuxiN0rM3oS0GeCAVNubS6XNokg6Eg6cjvUbPtWancqtLZ5QPNU+eyGkui3g0zT3rrYclkLFaMNXI8YWtpukA8kz0EtzYj+RjjBYFNqrBVjU1FAGub2+r70/IJJXN7fV96fRJL5eTGkfFBUJJJJgLTsdVwUceHEQMhzkropWgzDoxQJ4TGarsNQOAYQTAz8dw3qkPl7nc15q/Ktf+nrNM06of4K0DDVDtzmkdCDOXVCbWZdA7V/DuD5lGLQGuYQYOWXL9lmbVty6zuFCk2k45ACJIJ3khZ5C1Hjg7aV3OOH7NuJzxBIALQ0yXZaqe312h1KnmSO0ZIPCVoLtY5ox1n0nPcMy3QDgOSEbXWgVKbmsAdlkOfJdpYRx2zCXrcDMP41oBnPTD4ZQEMrUTkA8vA/5GPBaCyWxlb7N7nU6zci1w39dCrLwu8UhD2y6Ogg78tVTm/wBKcccgu6rK97muxEGQI3QTC3jRAA4BZC6w51ZgZk3Unpotemnx8fq5CH5N/aMSYVgVTVa1MxQBbl9vq+9Poklcvt9X3p9Ekul5MaR8UFkySSYC0nSqYTI1SdWLSXOMk58FBBKe0na2t9nDRhpsxYpzJmIjxSn5CuPEl2OPjbZZcH0K96tbAcJEuJznJoA81RspdFKme0ecTiYxO0+Eo0KbXnPQz5rht+yFOoQ8Pq03DLuulsbpYfmEqh2egz+A/aRtWzP7Wg8lrpluoHissdoKxGHEZJOZ1zR+8tla7WnDaWOy0fII9FkbXdVopPghh5h2RWsYIuTwi6haDTqkvJcTvOviiIvR1TulxI3Sd3CeCFWOi97oeIgSu667LirNpt3nwXMo5ZzvxHJrtl6X3nRvgeCPKixWQUmBjdB5neVevRaev+daieP1Nv8AW1yRJqsaqgrGrcHA9ze31fen0SSuX2+r70+iSXS8mMl0golKeIUe03Lu7WRhxHlmNWllPl8I471rltJ79A1pJ+AXnGxlv/yqmImalM5nrK9C2gp47LXH/k75SvFLNbDTc17TBEeSBc5aiL3DKqMaWsHsdivHEA2RiBEzvA4LTijibLSvG7PfAfGeTt06Fa66dsOyp9m8/d0PEJftcHyOItNZRprdYRHegdFlL1uyTDAqrVtkxzpl3ouKptYCchl1+a6a9Gm5JdnJbh2ZjQnI8UZ2Pusz27uYblu0J8lir02hlxgSc+nVaHZTaF9Kztnvgkkg7szoUVTFVtTs6Fuptc4uFfZ6KmQ277+p1hqAeB9ERDk8hbGazF5PNzrlB4aJgqbSqgpNctDMF3L7fV96fkEkrkP+fV96fRMl8u2Mo9IJueoh2adqYJMMCu1MxMc3i0+YXg1pp4Xubwc4eBXvVYwOq8S2jodnaqo/3J8cwitM8Noys6BtKuWmQjlhvcOGF0AxEoAmJRM61Psld8q+jT06rSH6ZaIXa7WGyBqd6HNrEbyoFy4jSkzWzVblwh1qrmrfYgLKArQ3G7uclWoWYmVD+wXY6EUsN9PZGZ/nJCBorWJf48rgKaT7NpY9pGuycI6IpRtrH6OCwNKV22e0EFF16+yHEuQKzRwlyuDS3D7dU94fRMubY55dXLjmS4pI3du5MkscBejaAQYMwY6HgpdoFw1LH3u0Y7C7eNxHMLoB+JShMNJOdMleV/SFZ8NqxfmZ8ivVGrz76TqP4Tubh6rah4mjifRgi1QIVmqiQmIMyBCScplZQloNnvunqs+tBswJxDgVhfxBmtPkF8Cn2kAcSY/nJXmmr6NjDon4cuiW5DSOgCsFoBESrnWRoET4oQ/uuOqpLLKNjsR+MOqSWw5+1HVJOI9IXvsJB0pNcoMOUcMvVIuScMLg5Y36S6M0GO/K8ea1ges/t1QxWN54QfArWt/dMqXR5TKdMU8poCjYU0KSYlQhErRbGsLnvaPyz4LOhaTYV/8AkkcWOWV/NbOq+JGp/phpKupQIHmmIzVlNKQwjaj3mjifRDLSMyiFZ01ByaSuC3artdoo0+xH4o6pJth/xQkm8egF9m+2l2YbB7Km1h/1WMds1aZye/xSSXOyPom5kf7atP56nioWjZOvUaWPL3NIgg6EJJK9sfRMsHfVi39Fvn+6X1Yt/Rb5/ukkuihfVi39Fvn+6X1Yt/Rb5/umSUIP9WLf0W+f7q2y/R4aTsdNgY7iNU6SmMkOj+zq3+ycbIVhvckkuNkfSL3P2N/ZlWZznioP2IqHUEpJKbY+ibn7NFsrsq+k8EhJJJdlH//Z"/>
          <p:cNvSpPr>
            <a:spLocks noChangeAspect="1" noChangeArrowheads="1"/>
          </p:cNvSpPr>
          <p:nvPr/>
        </p:nvSpPr>
        <p:spPr bwMode="auto">
          <a:xfrm>
            <a:off x="117475" y="-706438"/>
            <a:ext cx="1143000" cy="144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g;base64,/9j/4AAQSkZJRgABAQAAAQABAAD/2wCEAAkGBhQQEBQQExIQFBUVEhUWFRUUFBQaFRcWFBQXFRQVFBQXGyYeFxkjGRQVHy8gJCcpLCwsFh4xNTAqNSYrLCkBCQoKDgwOGA8PGiwcHyQsKiwsKSwsLCktLC8sKSwpLiwsLCksLCwpKSksKSksKSkpKSwpLCksLCksLDUpKSwpLP/AABEIAJgAeAMBIgACEQEDEQH/xAAbAAABBQEBAAAAAAAAAAAAAAAFAAECAwYEB//EADsQAAEDAQUFBQQJBAMAAAAAAAEAAhEDBAUSITEGQVFhcRMikaHBNHOBsQcXIzIzUlPR8BQWJGJCQ2P/xAAaAQACAwEBAAAAAAAAAAAAAAAEBQABAwIG/8QAIxEAAgIBBAIDAQEAAAAAAAAAAAECAxEEEiExMlEFIkETcf/aAAwDAQACEQMRAD8A0ocnBVYKkCmqYoJynCinCohKUgCcgCTyE+QRG6boNV2eTRqtXYruZSHdaBz3rGdyjwuTeuhy5fBk6Nw13f8AXEfmIHgr6mztRrZJbPAblr1y22hiGk/GCh3fMJjp4fpharC0kERH81VRcjltsBzHHcSgdenhK1r1G54Zjbp9izF5FiTY1CVElEZBiwvSxKuU4KmSBu5NphIo/k7vgksXcrz/AF1X3p9Ekul5MaLpBhpU1S0qxpTEV4LAit0XaHnE77vz6IfZKWNwC1FiohoDdAEPqLdq2oK09W57n0djXimMoAVZvlo1Mnkua3OA0Mrmp5GcvhqlMrWmOoUJrIWNrkTMZacOq4ba5xZOIjoVRVdlrmuO8KzpaBk0BX/Xg6WnBd5Xo9hwgvOXHToh1G+nFwxZ5wuuuJP88kNtVMCTAQspvJs6VgOW+zAMbUbodVwSrbDaT2EOzHNUp5pbN0cMQaurZLKJKQUVNqLAgJc3t9X3p9Ek9ze31fen0SS6XkxpHxQTarAqwFNqYC1hK6AMRJ3DLxRKrbohozJQqxBowzMuORnIbhI3KNSyVadTGHtcBPcMgxyO4pNqrczeB5pKdsI5/QyapOv86KBt1NpALmjqUAtl6vIDQ3CTJM6ADfz4QsjfduoB8PrV5kATSdh5xyQLbb4GiSPUv6hp0IPxCrqEOAE6rzu7LS4FrGvxh2hCMbQX66yNDi05ZdMlFZ7Re0PWuxiN0rM3oS0GeCAVNubS6XNokg6Eg6cjvUbPtWancqtLZ5QPNU+eyGkui3g0zT3rrYclkLFaMNXI8YWtpukA8kz0EtzYj+RjjBYFNqrBVjU1FAGub2+r70/IJJXN7fV96fRJL5eTGkfFBUJJJJgLTsdVwUceHEQMhzkropWgzDoxQJ4TGarsNQOAYQTAz8dw3qkPl7nc15q/Ktf+nrNM06of4K0DDVDtzmkdCDOXVCbWZdA7V/DuD5lGLQGuYQYOWXL9lmbVty6zuFCk2k45ACJIJ3khZ5C1Hjg7aV3OOH7NuJzxBIALQ0yXZaqe312h1KnmSO0ZIPCVoLtY5ox1n0nPcMy3QDgOSEbXWgVKbmsAdlkOfJdpYRx2zCXrcDMP41oBnPTD4ZQEMrUTkA8vA/5GPBaCyWxlb7N7nU6zci1w39dCrLwu8UhD2y6Ogg78tVTm/wBKcccgu6rK97muxEGQI3QTC3jRAA4BZC6w51ZgZk3Unpotemnx8fq5CH5N/aMSYVgVTVa1MxQBbl9vq+9Poklcvt9X3p9Ekul5MaR8UFkySSYC0nSqYTI1SdWLSXOMk58FBBKe0na2t9nDRhpsxYpzJmIjxSn5CuPEl2OPjbZZcH0K96tbAcJEuJznJoA81RspdFKme0ecTiYxO0+Eo0KbXnPQz5rht+yFOoQ8Pq03DLuulsbpYfmEqh2egz+A/aRtWzP7Wg8lrpluoHissdoKxGHEZJOZ1zR+8tla7WnDaWOy0fII9FkbXdVopPghh5h2RWsYIuTwi6haDTqkvJcTvOviiIvR1TulxI3Sd3CeCFWOi97oeIgSu667LirNpt3nwXMo5ZzvxHJrtl6X3nRvgeCPKixWQUmBjdB5neVevRaev+daieP1Nv8AW1yRJqsaqgrGrcHA9ze31fen0SSuX2+r70+iSXS8mMl0golKeIUe03Lu7WRhxHlmNWllPl8I471rltJ79A1pJ+AXnGxlv/yqmImalM5nrK9C2gp47LXH/k75SvFLNbDTc17TBEeSBc5aiL3DKqMaWsHsdivHEA2RiBEzvA4LTijibLSvG7PfAfGeTt06Fa66dsOyp9m8/d0PEJftcHyOItNZRprdYRHegdFlL1uyTDAqrVtkxzpl3ouKptYCchl1+a6a9Gm5JdnJbh2ZjQnI8UZ2Pusz27uYblu0J8lir02hlxgSc+nVaHZTaF9Kztnvgkkg7szoUVTFVtTs6Fuptc4uFfZ6KmQ277+p1hqAeB9ERDk8hbGazF5PNzrlB4aJgqbSqgpNctDMF3L7fV96fkEkrkP+fV96fRMl8u2Mo9IJueoh2adqYJMMCu1MxMc3i0+YXg1pp4Xubwc4eBXvVYwOq8S2jodnaqo/3J8cwitM8Noys6BtKuWmQjlhvcOGF0AxEoAmJRM61Psld8q+jT06rSH6ZaIXa7WGyBqd6HNrEbyoFy4jSkzWzVblwh1qrmrfYgLKArQ3G7uclWoWYmVD+wXY6EUsN9PZGZ/nJCBorWJf48rgKaT7NpY9pGuycI6IpRtrH6OCwNKV22e0EFF16+yHEuQKzRwlyuDS3D7dU94fRMubY55dXLjmS4pI3du5MkscBejaAQYMwY6HgpdoFw1LH3u0Y7C7eNxHMLoB+JShMNJOdMleV/SFZ8NqxfmZ8ivVGrz76TqP4Tubh6rah4mjifRgi1QIVmqiQmIMyBCScplZQloNnvunqs+tBswJxDgVhfxBmtPkF8Cn2kAcSY/nJXmmr6NjDon4cuiW5DSOgCsFoBESrnWRoET4oQ/uuOqpLLKNjsR+MOqSWw5+1HVJOI9IXvsJB0pNcoMOUcMvVIuScMLg5Y36S6M0GO/K8ea1ges/t1QxWN54QfArWt/dMqXR5TKdMU8poCjYU0KSYlQhErRbGsLnvaPyz4LOhaTYV/8AkkcWOWV/NbOq+JGp/phpKupQIHmmIzVlNKQwjaj3mjifRDLSMyiFZ01ByaSuC3artdoo0+xH4o6pJth/xQkm8egF9m+2l2YbB7Km1h/1WMds1aZye/xSSXOyPom5kf7atP56nioWjZOvUaWPL3NIgg6EJJK9sfRMsHfVi39Fvn+6X1Yt/Rb5/ukkuihfVi39Fvn+6X1Yt/Rb5/umSUIP9WLf0W+f7q2y/R4aTsdNgY7iNU6SmMkOj+zq3+ycbIVhvckkuNkfSL3P2N/ZlWZznioP2IqHUEpJKbY+ibn7NFsrsq+k8EhJJJdlH//Z"/>
          <p:cNvSpPr>
            <a:spLocks noChangeAspect="1" noChangeArrowheads="1"/>
          </p:cNvSpPr>
          <p:nvPr/>
        </p:nvSpPr>
        <p:spPr bwMode="auto">
          <a:xfrm>
            <a:off x="269875" y="-554038"/>
            <a:ext cx="1143000" cy="144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8" name="Picture 10" descr="http://www.westoakscofc.org/Images/building_smal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2895600"/>
            <a:ext cx="4762500" cy="297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cla.auburn.edu/history/alumni/bios/images/harrell_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1685925"/>
            <a:ext cx="1428750" cy="18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4485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 Narrow" pitchFamily="34" charset="0"/>
              </a:rPr>
              <a:t>Brother Harrell’s Credentials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College degrees and                               universities attended</a:t>
            </a:r>
          </a:p>
          <a:p>
            <a:r>
              <a:rPr lang="en-US" dirty="0" smtClean="0"/>
              <a:t>Books he has authored</a:t>
            </a:r>
          </a:p>
          <a:p>
            <a:r>
              <a:rPr lang="en-US" dirty="0" smtClean="0"/>
              <a:t>Won a number of professional                   honors and awards</a:t>
            </a:r>
            <a:endParaRPr lang="en-US" dirty="0"/>
          </a:p>
        </p:txBody>
      </p:sp>
      <p:pic>
        <p:nvPicPr>
          <p:cNvPr id="4" name="Picture 6" descr="http://cla.auburn.edu/history/alumni/bios/images/harrell_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1685925"/>
            <a:ext cx="1428750" cy="18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103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 Narrow" pitchFamily="34" charset="0"/>
              </a:rPr>
              <a:t>Brother Harrell’s Credentials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“Recognized as an authority on religion and politics in America, Professor Harrell has appeared on network television news programs such as </a:t>
            </a:r>
            <a:r>
              <a:rPr lang="en-US" b="1" dirty="0" smtClean="0"/>
              <a:t>Good Morning America</a:t>
            </a:r>
            <a:r>
              <a:rPr lang="en-US" dirty="0" smtClean="0"/>
              <a:t>, </a:t>
            </a:r>
            <a:r>
              <a:rPr lang="en-US" b="1" dirty="0" smtClean="0"/>
              <a:t>Nightline</a:t>
            </a:r>
            <a:r>
              <a:rPr lang="en-US" dirty="0" smtClean="0"/>
              <a:t>, </a:t>
            </a:r>
            <a:r>
              <a:rPr lang="en-US" b="1" dirty="0" smtClean="0"/>
              <a:t>CBS News</a:t>
            </a:r>
            <a:r>
              <a:rPr lang="en-US" dirty="0" smtClean="0"/>
              <a:t>, </a:t>
            </a:r>
            <a:r>
              <a:rPr lang="en-US" b="1" dirty="0" smtClean="0"/>
              <a:t>NBC News</a:t>
            </a:r>
            <a:r>
              <a:rPr lang="en-US" dirty="0" smtClean="0"/>
              <a:t>, and </a:t>
            </a:r>
            <a:r>
              <a:rPr lang="en-US" b="1" dirty="0" smtClean="0"/>
              <a:t>CNN News</a:t>
            </a:r>
            <a:r>
              <a:rPr lang="en-US" dirty="0" smtClean="0"/>
              <a:t>, and has been quoted in </a:t>
            </a:r>
            <a:r>
              <a:rPr lang="en-US" b="1" dirty="0" smtClean="0"/>
              <a:t>Time</a:t>
            </a:r>
            <a:r>
              <a:rPr lang="en-US" dirty="0" smtClean="0"/>
              <a:t>, </a:t>
            </a:r>
            <a:r>
              <a:rPr lang="en-US" b="1" dirty="0" smtClean="0"/>
              <a:t>Newsweek</a:t>
            </a:r>
            <a:r>
              <a:rPr lang="en-US" dirty="0" smtClean="0"/>
              <a:t>, </a:t>
            </a:r>
            <a:r>
              <a:rPr lang="en-US" b="1" dirty="0" smtClean="0"/>
              <a:t>U.S. News &amp; World Report</a:t>
            </a:r>
            <a:r>
              <a:rPr lang="en-US" dirty="0" smtClean="0"/>
              <a:t>, </a:t>
            </a:r>
            <a:r>
              <a:rPr lang="en-US" b="1" dirty="0" smtClean="0"/>
              <a:t>The Economist</a:t>
            </a:r>
            <a:r>
              <a:rPr lang="en-US" dirty="0" smtClean="0"/>
              <a:t>, and </a:t>
            </a:r>
            <a:r>
              <a:rPr lang="en-US" b="1" dirty="0" smtClean="0"/>
              <a:t>The Nation</a:t>
            </a:r>
            <a:r>
              <a:rPr lang="en-US" dirty="0" smtClean="0"/>
              <a:t>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67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Paul’s Opinion of Credentials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525963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Our faith should be in the power of God, not in the wisdom of men - 1 Cor. 2:1-5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Men who “plant” and “water” are “nothing.” It is God who gives the increase - 1 Cor. 3:5-7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Those attracted by worldly credentials are not “called” by the gospel -                1 Cor. 1:26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30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457200"/>
            <a:ext cx="8229600" cy="3505200"/>
          </a:xfrm>
        </p:spPr>
        <p:txBody>
          <a:bodyPr/>
          <a:lstStyle/>
          <a:p>
            <a:pPr>
              <a:buFontTx/>
              <a:buNone/>
            </a:pPr>
            <a:r>
              <a:rPr lang="en-US" b="1" i="1"/>
              <a:t>   “For I am not ashamed of the gospel of Christ, for it is the power of God to salvation for everyone who believes, for the Jew first and also for the Greek.”</a:t>
            </a:r>
            <a:r>
              <a:rPr lang="en-US" b="1"/>
              <a:t> </a:t>
            </a:r>
          </a:p>
          <a:p>
            <a:pPr algn="r">
              <a:buFontTx/>
              <a:buNone/>
            </a:pPr>
            <a:r>
              <a:rPr lang="en-US" b="1"/>
              <a:t>Romans 1:16</a:t>
            </a:r>
            <a:endParaRPr lang="en-US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457200"/>
            <a:ext cx="8229600" cy="3505200"/>
          </a:xfrm>
        </p:spPr>
        <p:txBody>
          <a:bodyPr/>
          <a:lstStyle/>
          <a:p>
            <a:pPr>
              <a:buFontTx/>
              <a:buNone/>
            </a:pPr>
            <a:r>
              <a:rPr lang="en-US" b="1" i="1" dirty="0">
                <a:solidFill>
                  <a:schemeClr val="bg1"/>
                </a:solidFill>
              </a:rPr>
              <a:t>   “For I am not ashamed of the gospel of Christ, for it is the power of God to salvation for everyone who believes, for the Jew first and also for the Greek.”</a:t>
            </a:r>
            <a:r>
              <a:rPr lang="en-US" b="1" dirty="0">
                <a:solidFill>
                  <a:schemeClr val="bg1"/>
                </a:solidFill>
              </a:rPr>
              <a:t> </a:t>
            </a:r>
          </a:p>
          <a:p>
            <a:pPr algn="r">
              <a:buFontTx/>
              <a:buNone/>
            </a:pPr>
            <a:r>
              <a:rPr lang="en-US" b="1" dirty="0">
                <a:solidFill>
                  <a:schemeClr val="bg1"/>
                </a:solidFill>
              </a:rPr>
              <a:t>Romans 1:16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066800" y="3962400"/>
            <a:ext cx="6934200" cy="2514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1295400" y="4191000"/>
            <a:ext cx="6477000" cy="206210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002060"/>
                </a:solidFill>
              </a:rPr>
              <a:t>Let us trust in the power of the Gospel to save souls and be content to do the Lord’s work the Lord’s way!</a:t>
            </a:r>
          </a:p>
        </p:txBody>
      </p:sp>
    </p:spTree>
    <p:extLst>
      <p:ext uri="{BB962C8B-B14F-4D97-AF65-F5344CB8AC3E}">
        <p14:creationId xmlns:p14="http://schemas.microsoft.com/office/powerpoint/2010/main" val="3750056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The </a:t>
            </a:r>
            <a:r>
              <a:rPr lang="en-US" b="1" dirty="0">
                <a:solidFill>
                  <a:schemeClr val="tx1"/>
                </a:solidFill>
              </a:rPr>
              <a:t>Social </a:t>
            </a:r>
            <a:r>
              <a:rPr lang="en-US" b="1" dirty="0" smtClean="0">
                <a:solidFill>
                  <a:schemeClr val="tx1"/>
                </a:solidFill>
              </a:rPr>
              <a:t>Gospel is unscriptural because…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144963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b="1"/>
              <a:t>Is Not Authorized</a:t>
            </a:r>
          </a:p>
          <a:p>
            <a:pPr marL="609600" indent="-609600">
              <a:buFontTx/>
              <a:buAutoNum type="arabicPeriod"/>
            </a:pPr>
            <a:r>
              <a:rPr lang="en-US" b="1"/>
              <a:t>Degrades the Church of the Lord</a:t>
            </a:r>
          </a:p>
          <a:p>
            <a:pPr marL="609600" indent="-609600">
              <a:buFontTx/>
              <a:buAutoNum type="arabicPeriod"/>
            </a:pPr>
            <a:r>
              <a:rPr lang="en-US" b="1"/>
              <a:t>Cheapens the Cross</a:t>
            </a:r>
          </a:p>
          <a:p>
            <a:pPr marL="609600" indent="-609600">
              <a:buFontTx/>
              <a:buAutoNum type="arabicPeriod"/>
            </a:pPr>
            <a:r>
              <a:rPr lang="en-US" b="1"/>
              <a:t>Fails To Provide True Edification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/>
          <a:lstStyle/>
          <a:p>
            <a:r>
              <a:rPr lang="en-US" sz="4000" b="1" dirty="0">
                <a:latin typeface="Arial Narrow" pitchFamily="34" charset="0"/>
              </a:rPr>
              <a:t>Evidence of the Social Gospel Appeal Being Used By Our Brethren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229600" cy="406876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/>
          <a:lstStyle/>
          <a:p>
            <a:r>
              <a:rPr lang="en-US" sz="4000" b="1" dirty="0" smtClean="0">
                <a:latin typeface="Arial Narrow" pitchFamily="34" charset="0"/>
              </a:rPr>
              <a:t>1. Implementation of Denominational Church-Growth Plans</a:t>
            </a:r>
            <a:endParaRPr lang="en-US" sz="4000" b="1" dirty="0">
              <a:latin typeface="Arial Narrow" pitchFamily="34" charset="0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4800600" cy="4419600"/>
          </a:xfrm>
        </p:spPr>
        <p:txBody>
          <a:bodyPr/>
          <a:lstStyle/>
          <a:p>
            <a:r>
              <a:rPr lang="en-US" b="1" dirty="0"/>
              <a:t>Mega-Church handbook.</a:t>
            </a:r>
          </a:p>
          <a:p>
            <a:r>
              <a:rPr lang="en-US" b="1" dirty="0"/>
              <a:t>Numerical growth is the bottom line. </a:t>
            </a:r>
          </a:p>
          <a:p>
            <a:r>
              <a:rPr lang="en-US" b="1" dirty="0"/>
              <a:t>Recommended to me by two different “conservative” gospel preachers. </a:t>
            </a:r>
          </a:p>
        </p:txBody>
      </p:sp>
      <p:pic>
        <p:nvPicPr>
          <p:cNvPr id="28677" name="Picture 5" descr="The_PurposeDriven_Church-11919419646568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209800"/>
            <a:ext cx="2698750" cy="411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858962"/>
          </a:xfrm>
        </p:spPr>
        <p:txBody>
          <a:bodyPr/>
          <a:lstStyle/>
          <a:p>
            <a:r>
              <a:rPr lang="en-US" sz="4000" b="1" dirty="0" smtClean="0">
                <a:latin typeface="Arial" pitchFamily="34" charset="0"/>
                <a:cs typeface="Arial" pitchFamily="34" charset="0"/>
              </a:rPr>
              <a:t>2. Announcements 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and 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Fliers      For Teen Events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590800"/>
            <a:ext cx="8229600" cy="3535363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/>
          <a:lstStyle/>
          <a:p>
            <a:r>
              <a:rPr lang="en-US" sz="4000" b="1">
                <a:solidFill>
                  <a:schemeClr val="folHlink"/>
                </a:solidFill>
              </a:rPr>
              <a:t>12th Street church of Christ</a:t>
            </a:r>
            <a:br>
              <a:rPr lang="en-US" sz="4000" b="1">
                <a:solidFill>
                  <a:schemeClr val="folHlink"/>
                </a:solidFill>
              </a:rPr>
            </a:br>
            <a:r>
              <a:rPr lang="en-US" sz="4000" b="1">
                <a:solidFill>
                  <a:schemeClr val="folHlink"/>
                </a:solidFill>
              </a:rPr>
              <a:t>Bowling Green, KY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r>
              <a:rPr lang="en-US"/>
              <a:t>A Teen Retreat for Grades 5 through 12</a:t>
            </a:r>
            <a:br>
              <a:rPr lang="en-US"/>
            </a:br>
            <a:r>
              <a:rPr lang="en-US"/>
              <a:t>June 2nd and 3rd, 2000</a:t>
            </a:r>
            <a:br>
              <a:rPr lang="en-US"/>
            </a:br>
            <a:endParaRPr lang="en-US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/>
          <a:lstStyle/>
          <a:p>
            <a:r>
              <a:rPr lang="en-US" sz="4000" b="1">
                <a:solidFill>
                  <a:schemeClr val="folHlink"/>
                </a:solidFill>
              </a:rPr>
              <a:t>12th Street church of Christ</a:t>
            </a:r>
            <a:br>
              <a:rPr lang="en-US" sz="4000" b="1">
                <a:solidFill>
                  <a:schemeClr val="folHlink"/>
                </a:solidFill>
              </a:rPr>
            </a:br>
            <a:r>
              <a:rPr lang="en-US" sz="4000" b="1">
                <a:solidFill>
                  <a:schemeClr val="folHlink"/>
                </a:solidFill>
              </a:rPr>
              <a:t>Bowling Green, KY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800"/>
              <a:t>Friday Evening - 12th Street Church of Christ</a:t>
            </a:r>
          </a:p>
          <a:p>
            <a:pPr>
              <a:lnSpc>
                <a:spcPct val="90000"/>
              </a:lnSpc>
            </a:pPr>
            <a:r>
              <a:rPr lang="en-US" sz="2800"/>
              <a:t>7:00 p.m. - Introduction </a:t>
            </a:r>
          </a:p>
          <a:p>
            <a:pPr>
              <a:lnSpc>
                <a:spcPct val="90000"/>
              </a:lnSpc>
            </a:pPr>
            <a:r>
              <a:rPr lang="en-US" sz="2800"/>
              <a:t>7:15 p.m. - Singing </a:t>
            </a:r>
          </a:p>
          <a:p>
            <a:pPr>
              <a:lnSpc>
                <a:spcPct val="90000"/>
              </a:lnSpc>
            </a:pPr>
            <a:r>
              <a:rPr lang="en-US" sz="2800"/>
              <a:t>7:45 p.m. - Peter </a:t>
            </a:r>
          </a:p>
          <a:p>
            <a:pPr>
              <a:lnSpc>
                <a:spcPct val="90000"/>
              </a:lnSpc>
            </a:pPr>
            <a:r>
              <a:rPr lang="en-US" sz="2800"/>
              <a:t>8:45 p.m. - Pizza and Registration at Bowling Green Junior High (across from the Twelfth Street Building) </a:t>
            </a:r>
          </a:p>
          <a:p>
            <a:pPr>
              <a:lnSpc>
                <a:spcPct val="90000"/>
              </a:lnSpc>
            </a:pPr>
            <a:r>
              <a:rPr lang="en-US" sz="2800"/>
              <a:t>Note: Expenses for pizza and Saturday's activities are being covered by private donations. 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Default Design 8">
    <a:dk1>
      <a:srgbClr val="003366"/>
    </a:dk1>
    <a:lt1>
      <a:srgbClr val="FFFFFF"/>
    </a:lt1>
    <a:dk2>
      <a:srgbClr val="000099"/>
    </a:dk2>
    <a:lt2>
      <a:srgbClr val="CCFFFF"/>
    </a:lt2>
    <a:accent1>
      <a:srgbClr val="3366CC"/>
    </a:accent1>
    <a:accent2>
      <a:srgbClr val="00B000"/>
    </a:accent2>
    <a:accent3>
      <a:srgbClr val="AAAACA"/>
    </a:accent3>
    <a:accent4>
      <a:srgbClr val="DADADA"/>
    </a:accent4>
    <a:accent5>
      <a:srgbClr val="ADB8E2"/>
    </a:accent5>
    <a:accent6>
      <a:srgbClr val="009F00"/>
    </a:accent6>
    <a:hlink>
      <a:srgbClr val="66CCFF"/>
    </a:hlink>
    <a:folHlink>
      <a:srgbClr val="FFE701"/>
    </a:folHlink>
  </a:clrScheme>
</a:themeOverride>
</file>

<file path=ppt/theme/themeOverride2.xml><?xml version="1.0" encoding="utf-8"?>
<a:themeOverride xmlns:a="http://schemas.openxmlformats.org/drawingml/2006/main">
  <a:clrScheme name="Default Design 8">
    <a:dk1>
      <a:srgbClr val="003366"/>
    </a:dk1>
    <a:lt1>
      <a:srgbClr val="FFFFFF"/>
    </a:lt1>
    <a:dk2>
      <a:srgbClr val="000099"/>
    </a:dk2>
    <a:lt2>
      <a:srgbClr val="CCFFFF"/>
    </a:lt2>
    <a:accent1>
      <a:srgbClr val="3366CC"/>
    </a:accent1>
    <a:accent2>
      <a:srgbClr val="00B000"/>
    </a:accent2>
    <a:accent3>
      <a:srgbClr val="AAAACA"/>
    </a:accent3>
    <a:accent4>
      <a:srgbClr val="DADADA"/>
    </a:accent4>
    <a:accent5>
      <a:srgbClr val="ADB8E2"/>
    </a:accent5>
    <a:accent6>
      <a:srgbClr val="009F00"/>
    </a:accent6>
    <a:hlink>
      <a:srgbClr val="66CCFF"/>
    </a:hlink>
    <a:folHlink>
      <a:srgbClr val="FFE701"/>
    </a:folHlink>
  </a:clrScheme>
</a:themeOverride>
</file>

<file path=ppt/theme/themeOverride3.xml><?xml version="1.0" encoding="utf-8"?>
<a:themeOverride xmlns:a="http://schemas.openxmlformats.org/drawingml/2006/main">
  <a:clrScheme name="Default Design 8">
    <a:dk1>
      <a:srgbClr val="003366"/>
    </a:dk1>
    <a:lt1>
      <a:srgbClr val="FFFFFF"/>
    </a:lt1>
    <a:dk2>
      <a:srgbClr val="000099"/>
    </a:dk2>
    <a:lt2>
      <a:srgbClr val="CCFFFF"/>
    </a:lt2>
    <a:accent1>
      <a:srgbClr val="3366CC"/>
    </a:accent1>
    <a:accent2>
      <a:srgbClr val="00B000"/>
    </a:accent2>
    <a:accent3>
      <a:srgbClr val="AAAACA"/>
    </a:accent3>
    <a:accent4>
      <a:srgbClr val="DADADA"/>
    </a:accent4>
    <a:accent5>
      <a:srgbClr val="ADB8E2"/>
    </a:accent5>
    <a:accent6>
      <a:srgbClr val="009F00"/>
    </a:accent6>
    <a:hlink>
      <a:srgbClr val="66CCFF"/>
    </a:hlink>
    <a:folHlink>
      <a:srgbClr val="FFE701"/>
    </a:folHlink>
  </a:clrScheme>
</a:themeOverride>
</file>

<file path=ppt/theme/themeOverride4.xml><?xml version="1.0" encoding="utf-8"?>
<a:themeOverride xmlns:a="http://schemas.openxmlformats.org/drawingml/2006/main">
  <a:clrScheme name="Default Design 8">
    <a:dk1>
      <a:srgbClr val="003366"/>
    </a:dk1>
    <a:lt1>
      <a:srgbClr val="FFFFFF"/>
    </a:lt1>
    <a:dk2>
      <a:srgbClr val="000099"/>
    </a:dk2>
    <a:lt2>
      <a:srgbClr val="CCFFFF"/>
    </a:lt2>
    <a:accent1>
      <a:srgbClr val="3366CC"/>
    </a:accent1>
    <a:accent2>
      <a:srgbClr val="00B000"/>
    </a:accent2>
    <a:accent3>
      <a:srgbClr val="AAAACA"/>
    </a:accent3>
    <a:accent4>
      <a:srgbClr val="DADADA"/>
    </a:accent4>
    <a:accent5>
      <a:srgbClr val="ADB8E2"/>
    </a:accent5>
    <a:accent6>
      <a:srgbClr val="009F00"/>
    </a:accent6>
    <a:hlink>
      <a:srgbClr val="66CCFF"/>
    </a:hlink>
    <a:folHlink>
      <a:srgbClr val="FFE701"/>
    </a:folHlink>
  </a:clrScheme>
</a:themeOverride>
</file>

<file path=ppt/theme/themeOverride5.xml><?xml version="1.0" encoding="utf-8"?>
<a:themeOverride xmlns:a="http://schemas.openxmlformats.org/drawingml/2006/main">
  <a:clrScheme name="Default Design 8">
    <a:dk1>
      <a:srgbClr val="003366"/>
    </a:dk1>
    <a:lt1>
      <a:srgbClr val="FFFFFF"/>
    </a:lt1>
    <a:dk2>
      <a:srgbClr val="000099"/>
    </a:dk2>
    <a:lt2>
      <a:srgbClr val="CCFFFF"/>
    </a:lt2>
    <a:accent1>
      <a:srgbClr val="3366CC"/>
    </a:accent1>
    <a:accent2>
      <a:srgbClr val="00B000"/>
    </a:accent2>
    <a:accent3>
      <a:srgbClr val="AAAACA"/>
    </a:accent3>
    <a:accent4>
      <a:srgbClr val="DADADA"/>
    </a:accent4>
    <a:accent5>
      <a:srgbClr val="ADB8E2"/>
    </a:accent5>
    <a:accent6>
      <a:srgbClr val="009F00"/>
    </a:accent6>
    <a:hlink>
      <a:srgbClr val="66CCFF"/>
    </a:hlink>
    <a:folHlink>
      <a:srgbClr val="FFE701"/>
    </a:folHlink>
  </a:clrScheme>
</a:themeOverride>
</file>

<file path=ppt/theme/themeOverride6.xml><?xml version="1.0" encoding="utf-8"?>
<a:themeOverride xmlns:a="http://schemas.openxmlformats.org/drawingml/2006/main">
  <a:clrScheme name="Default Design 7">
    <a:dk1>
      <a:srgbClr val="5C1F00"/>
    </a:dk1>
    <a:lt1>
      <a:srgbClr val="FFFFFF"/>
    </a:lt1>
    <a:dk2>
      <a:srgbClr val="800000"/>
    </a:dk2>
    <a:lt2>
      <a:srgbClr val="DFD293"/>
    </a:lt2>
    <a:accent1>
      <a:srgbClr val="CC3300"/>
    </a:accent1>
    <a:accent2>
      <a:srgbClr val="BE7960"/>
    </a:accent2>
    <a:accent3>
      <a:srgbClr val="C0AAAA"/>
    </a:accent3>
    <a:accent4>
      <a:srgbClr val="DADADA"/>
    </a:accent4>
    <a:accent5>
      <a:srgbClr val="E2ADAA"/>
    </a:accent5>
    <a:accent6>
      <a:srgbClr val="AC6D56"/>
    </a:accent6>
    <a:hlink>
      <a:srgbClr val="FFFF99"/>
    </a:hlink>
    <a:folHlink>
      <a:srgbClr val="D3A219"/>
    </a:folHlink>
  </a:clrScheme>
</a:themeOverride>
</file>

<file path=ppt/theme/themeOverride7.xml><?xml version="1.0" encoding="utf-8"?>
<a:themeOverride xmlns:a="http://schemas.openxmlformats.org/drawingml/2006/main">
  <a:clrScheme name="Default Design 7">
    <a:dk1>
      <a:srgbClr val="5C1F00"/>
    </a:dk1>
    <a:lt1>
      <a:srgbClr val="FFFFFF"/>
    </a:lt1>
    <a:dk2>
      <a:srgbClr val="800000"/>
    </a:dk2>
    <a:lt2>
      <a:srgbClr val="DFD293"/>
    </a:lt2>
    <a:accent1>
      <a:srgbClr val="CC3300"/>
    </a:accent1>
    <a:accent2>
      <a:srgbClr val="BE7960"/>
    </a:accent2>
    <a:accent3>
      <a:srgbClr val="C0AAAA"/>
    </a:accent3>
    <a:accent4>
      <a:srgbClr val="DADADA"/>
    </a:accent4>
    <a:accent5>
      <a:srgbClr val="E2ADAA"/>
    </a:accent5>
    <a:accent6>
      <a:srgbClr val="AC6D56"/>
    </a:accent6>
    <a:hlink>
      <a:srgbClr val="FFFF99"/>
    </a:hlink>
    <a:folHlink>
      <a:srgbClr val="D3A219"/>
    </a:folHlink>
  </a:clrScheme>
</a:themeOverride>
</file>

<file path=ppt/theme/themeOverride8.xml><?xml version="1.0" encoding="utf-8"?>
<a:themeOverride xmlns:a="http://schemas.openxmlformats.org/drawingml/2006/main">
  <a:clrScheme name="Default Design 7">
    <a:dk1>
      <a:srgbClr val="5C1F00"/>
    </a:dk1>
    <a:lt1>
      <a:srgbClr val="FFFFFF"/>
    </a:lt1>
    <a:dk2>
      <a:srgbClr val="800000"/>
    </a:dk2>
    <a:lt2>
      <a:srgbClr val="DFD293"/>
    </a:lt2>
    <a:accent1>
      <a:srgbClr val="CC3300"/>
    </a:accent1>
    <a:accent2>
      <a:srgbClr val="BE7960"/>
    </a:accent2>
    <a:accent3>
      <a:srgbClr val="C0AAAA"/>
    </a:accent3>
    <a:accent4>
      <a:srgbClr val="DADADA"/>
    </a:accent4>
    <a:accent5>
      <a:srgbClr val="E2ADAA"/>
    </a:accent5>
    <a:accent6>
      <a:srgbClr val="AC6D56"/>
    </a:accent6>
    <a:hlink>
      <a:srgbClr val="FFFF99"/>
    </a:hlink>
    <a:folHlink>
      <a:srgbClr val="D3A219"/>
    </a:folHlink>
  </a:clrScheme>
</a:themeOverride>
</file>

<file path=ppt/theme/themeOverride9.xml><?xml version="1.0" encoding="utf-8"?>
<a:themeOverride xmlns:a="http://schemas.openxmlformats.org/drawingml/2006/main">
  <a:clrScheme name="Default Design 8">
    <a:dk1>
      <a:srgbClr val="003366"/>
    </a:dk1>
    <a:lt1>
      <a:srgbClr val="FFFFFF"/>
    </a:lt1>
    <a:dk2>
      <a:srgbClr val="000099"/>
    </a:dk2>
    <a:lt2>
      <a:srgbClr val="CCFFFF"/>
    </a:lt2>
    <a:accent1>
      <a:srgbClr val="3366CC"/>
    </a:accent1>
    <a:accent2>
      <a:srgbClr val="00B000"/>
    </a:accent2>
    <a:accent3>
      <a:srgbClr val="AAAACA"/>
    </a:accent3>
    <a:accent4>
      <a:srgbClr val="DADADA"/>
    </a:accent4>
    <a:accent5>
      <a:srgbClr val="ADB8E2"/>
    </a:accent5>
    <a:accent6>
      <a:srgbClr val="009F00"/>
    </a:accent6>
    <a:hlink>
      <a:srgbClr val="66CCFF"/>
    </a:hlink>
    <a:folHlink>
      <a:srgbClr val="FFE70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892</Words>
  <Application>Microsoft Office PowerPoint</Application>
  <PresentationFormat>On-screen Show (4:3)</PresentationFormat>
  <Paragraphs>85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Default Design</vt:lpstr>
      <vt:lpstr>PowerPoint Presentation</vt:lpstr>
      <vt:lpstr>PowerPoint Presentation</vt:lpstr>
      <vt:lpstr>PowerPoint Presentation</vt:lpstr>
      <vt:lpstr>The Social Gospel is unscriptural because…</vt:lpstr>
      <vt:lpstr>Evidence of the Social Gospel Appeal Being Used By Our Brethren</vt:lpstr>
      <vt:lpstr>1. Implementation of Denominational Church-Growth Plans</vt:lpstr>
      <vt:lpstr>2. Announcements and Fliers      For Teen Events</vt:lpstr>
      <vt:lpstr>12th Street church of Christ Bowling Green, KY</vt:lpstr>
      <vt:lpstr>12th Street church of Christ Bowling Green, KY</vt:lpstr>
      <vt:lpstr>12th Street church of Christ Bowling Green, KY</vt:lpstr>
      <vt:lpstr>12th Street church of Christ Bowling Green, KY</vt:lpstr>
      <vt:lpstr>12th Street church of Christ Bowling Green, KY</vt:lpstr>
      <vt:lpstr>12th Street church of Christ Bowling Green, KY</vt:lpstr>
      <vt:lpstr>12th Street church of Christ Bowling Green, KY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Where are the…</vt:lpstr>
      <vt:lpstr>Such catering to our young people:</vt:lpstr>
      <vt:lpstr>3. Credentials For Preachers</vt:lpstr>
      <vt:lpstr>PowerPoint Presentation</vt:lpstr>
      <vt:lpstr>PowerPoint Presentation</vt:lpstr>
      <vt:lpstr>West Oaks church of Christ  Columbus, Texas</vt:lpstr>
      <vt:lpstr>Brother Harrell’s Credentials</vt:lpstr>
      <vt:lpstr>Brother Harrell’s Credentials</vt:lpstr>
      <vt:lpstr>Paul’s Opinion of Credentials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adminstrator</dc:creator>
  <cp:lastModifiedBy>Guest</cp:lastModifiedBy>
  <cp:revision>47</cp:revision>
  <dcterms:created xsi:type="dcterms:W3CDTF">2010-11-05T16:36:05Z</dcterms:created>
  <dcterms:modified xsi:type="dcterms:W3CDTF">2011-09-18T23:37:23Z</dcterms:modified>
</cp:coreProperties>
</file>