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2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97FE7D-98C8-46E9-9DFA-0520A4BF8E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463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A28E85-4AA3-464E-9B42-4C6733653C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784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6C4C3-5B5E-443D-9BBF-75E19F0063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405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2214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2617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6783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014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1646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4044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1324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6050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7F0A06-F7FD-46C9-AF9F-2A0C551017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431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4476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7071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8/21/2011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119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B497ED-17C6-46D7-893F-C60A931C9F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904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8D3E6-A51A-4938-8AAC-B397C1F3A0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64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2AB16-A349-4FDA-A439-B273D4458D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71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CD0C0-AD6C-46E6-88D5-D5DF4391F7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2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51F49D-21AF-47E5-B64F-6AE48AAE53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804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02ACB7-0A58-4B2B-A60F-BB5F469D56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399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99DE10-C23F-4B87-B830-9D32C5EB1D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664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6B27E48-1DE8-4BF1-B18D-E5279077F21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2ABE861B-1AF5-45ED-843C-FB887E4E31D0}" type="datetimeFigureOut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8/21/2011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C288F31E-D6DC-4C26-A5A6-2F26B980B81D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2866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www.bhstudio.eu/images/3d/normal/lighthouse_night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096" b="7810"/>
          <a:stretch/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9030" y="228600"/>
            <a:ext cx="594317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/>
              </a:rPr>
              <a:t>Dangers Facing the Church Today</a:t>
            </a:r>
          </a:p>
        </p:txBody>
      </p:sp>
    </p:spTree>
    <p:extLst>
      <p:ext uri="{BB962C8B-B14F-4D97-AF65-F5344CB8AC3E}">
        <p14:creationId xmlns:p14="http://schemas.microsoft.com/office/powerpoint/2010/main" val="111842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Emotionalism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Characteristic of paganism, not New Testament Christianity </a:t>
            </a:r>
          </a:p>
          <a:p>
            <a:r>
              <a:rPr lang="en-US" b="1"/>
              <a:t>1 Kings 18:26-28</a:t>
            </a:r>
          </a:p>
          <a:p>
            <a:r>
              <a:rPr lang="en-US" b="1"/>
              <a:t>Acts 19:34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Proper Worship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God is a God of order.</a:t>
            </a:r>
          </a:p>
          <a:p>
            <a:r>
              <a:rPr lang="en-US" b="1"/>
              <a:t>Worship is to be decent and in order </a:t>
            </a:r>
          </a:p>
          <a:p>
            <a:pPr lvl="1"/>
            <a:r>
              <a:rPr lang="en-US" b="1"/>
              <a:t>1 Cor. 14:40</a:t>
            </a:r>
          </a:p>
          <a:p>
            <a:r>
              <a:rPr lang="en-US" b="1"/>
              <a:t>Emotions can be controlled </a:t>
            </a:r>
          </a:p>
          <a:p>
            <a:pPr lvl="1"/>
            <a:r>
              <a:rPr lang="en-US" b="1"/>
              <a:t>Col. 3:8, 12-14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Proper Worship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953000" cy="4525963"/>
          </a:xfrm>
        </p:spPr>
        <p:txBody>
          <a:bodyPr/>
          <a:lstStyle/>
          <a:p>
            <a:r>
              <a:rPr lang="en-US" b="1"/>
              <a:t>Some brethren are beginning to appeal to emotionalism in worship.</a:t>
            </a:r>
          </a:p>
          <a:p>
            <a:r>
              <a:rPr lang="en-US" b="1"/>
              <a:t>Advocating raising hands, handclapping, singing solos, etc.</a:t>
            </a:r>
          </a:p>
          <a:p>
            <a:r>
              <a:rPr lang="en-US" b="1"/>
              <a:t>Authority??? </a:t>
            </a:r>
          </a:p>
        </p:txBody>
      </p:sp>
      <p:pic>
        <p:nvPicPr>
          <p:cNvPr id="14340" name="Picture 4" descr="hands_clapping_closeup_200x250_06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809750"/>
            <a:ext cx="2697163" cy="337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>
                <a:latin typeface="Arial Narrow" pitchFamily="34" charset="0"/>
              </a:rPr>
              <a:t>When Emotion Becomes Emotionalism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b="1"/>
              <a:t>When emotion becomes an end to itself.</a:t>
            </a:r>
          </a:p>
          <a:p>
            <a:pPr marL="609600" indent="-609600">
              <a:buFontTx/>
              <a:buAutoNum type="arabicPeriod"/>
            </a:pPr>
            <a:r>
              <a:rPr lang="en-US" b="1"/>
              <a:t>When emotion is not based upon God’s word.</a:t>
            </a:r>
          </a:p>
          <a:p>
            <a:pPr marL="609600" indent="-609600">
              <a:buFontTx/>
              <a:buAutoNum type="arabicPeriod"/>
            </a:pPr>
            <a:r>
              <a:rPr lang="en-US" b="1"/>
              <a:t>When emotion is the basis for our faith.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Maintaining Balance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953000" cy="4525963"/>
          </a:xfrm>
        </p:spPr>
        <p:txBody>
          <a:bodyPr/>
          <a:lstStyle/>
          <a:p>
            <a:r>
              <a:rPr lang="en-US" b="1"/>
              <a:t>Our service must be heartfelt and sincere.</a:t>
            </a:r>
          </a:p>
          <a:p>
            <a:r>
              <a:rPr lang="en-US" b="1"/>
              <a:t>But our emotions must be based upon knowledge,                   and controlled,              and produce the proper fruit.</a:t>
            </a:r>
          </a:p>
        </p:txBody>
      </p:sp>
      <p:pic>
        <p:nvPicPr>
          <p:cNvPr id="16388" name="Picture 4" descr="MPj0314082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371600"/>
            <a:ext cx="3009900" cy="419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hap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81000"/>
            <a:ext cx="1630363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angry_ma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57200"/>
            <a:ext cx="1581150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heering%20kid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495800"/>
            <a:ext cx="2590800" cy="217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9" name="Picture 11" descr="very-bore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343400"/>
            <a:ext cx="2819400" cy="226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MCj04160760000[1]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611188"/>
            <a:ext cx="1981200" cy="197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90600" y="2819400"/>
            <a:ext cx="7010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99CC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Emotionalism</a:t>
            </a:r>
            <a:endParaRPr lang="en-US" sz="8000" dirty="0">
              <a:solidFill>
                <a:srgbClr val="99CCFF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emotion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“the power of feeling.” </a:t>
            </a:r>
          </a:p>
          <a:p>
            <a:r>
              <a:rPr lang="en-US" b="1"/>
              <a:t>“any of various complex reactions with both mental and physical manifestations, as love, hate, fear, anger, etc.”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emotionalism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“the disposition or tendency to see and judge all things from an emotional point of view”</a:t>
            </a:r>
          </a:p>
          <a:p>
            <a:r>
              <a:rPr lang="en-US" b="1"/>
              <a:t>“the act or habit of appealing to the emotions”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Our Assemblies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638800" cy="4525963"/>
          </a:xfrm>
        </p:spPr>
        <p:txBody>
          <a:bodyPr/>
          <a:lstStyle/>
          <a:p>
            <a:r>
              <a:rPr lang="en-US" b="1"/>
              <a:t>Some guard against any display of emotion.</a:t>
            </a:r>
          </a:p>
          <a:p>
            <a:r>
              <a:rPr lang="en-US" b="1"/>
              <a:t>Others decry what they perceive as cold formalism. </a:t>
            </a:r>
          </a:p>
          <a:p>
            <a:r>
              <a:rPr lang="en-US" b="1"/>
              <a:t>We must maintain a proper balance between the two extremes. </a:t>
            </a:r>
          </a:p>
        </p:txBody>
      </p:sp>
      <p:pic>
        <p:nvPicPr>
          <p:cNvPr id="7172" name="Picture 4" descr="MCj0310400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1828800"/>
            <a:ext cx="2640013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Reason Before Emotion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Isaiah 1:18</a:t>
            </a:r>
          </a:p>
          <a:p>
            <a:r>
              <a:rPr lang="en-US" b="1"/>
              <a:t>Acts 2:37</a:t>
            </a:r>
          </a:p>
          <a:p>
            <a:r>
              <a:rPr lang="en-US" b="1"/>
              <a:t>Acts 24:25</a:t>
            </a:r>
          </a:p>
          <a:p>
            <a:r>
              <a:rPr lang="en-US" b="1"/>
              <a:t>Romans 10:1-3</a:t>
            </a:r>
          </a:p>
        </p:txBody>
      </p:sp>
      <p:pic>
        <p:nvPicPr>
          <p:cNvPr id="8196" name="Picture 4" descr="gods35"/>
          <p:cNvPicPr>
            <a:picLocks noChangeAspect="1" noChangeArrowheads="1"/>
          </p:cNvPicPr>
          <p:nvPr/>
        </p:nvPicPr>
        <p:blipFill>
          <a:blip r:embed="rId2">
            <a:lum contras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695450"/>
            <a:ext cx="3733800" cy="280035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There is a place for emotion.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Love - 1 Pet. 4:8</a:t>
            </a:r>
          </a:p>
          <a:p>
            <a:r>
              <a:rPr lang="en-US" b="1"/>
              <a:t>Hope - Rom. 12:12</a:t>
            </a:r>
          </a:p>
          <a:p>
            <a:r>
              <a:rPr lang="en-US" b="1"/>
              <a:t>Joy - Phil. 4:4 </a:t>
            </a:r>
          </a:p>
          <a:p>
            <a:r>
              <a:rPr lang="en-US" b="1"/>
              <a:t>Sorrow - 2 Cor. 7:10</a:t>
            </a:r>
          </a:p>
          <a:p>
            <a:r>
              <a:rPr lang="en-US" b="1"/>
              <a:t>Hatred - Prov. 8:13 </a:t>
            </a:r>
          </a:p>
          <a:p>
            <a:r>
              <a:rPr lang="en-US" b="1"/>
              <a:t>Fear - Matt. 10:28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 Narrow" pitchFamily="34" charset="0"/>
              </a:rPr>
              <a:t>But emotion comes from knowledge.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820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300" b="1">
                <a:latin typeface="Arial Narrow" pitchFamily="34" charset="0"/>
              </a:rPr>
              <a:t>God’s love motivates us to love (1 John 4:9-11). </a:t>
            </a:r>
          </a:p>
          <a:p>
            <a:pPr>
              <a:lnSpc>
                <a:spcPct val="90000"/>
              </a:lnSpc>
            </a:pPr>
            <a:r>
              <a:rPr lang="en-US" sz="3300" b="1">
                <a:latin typeface="Arial Narrow" pitchFamily="34" charset="0"/>
              </a:rPr>
              <a:t>God’s promises - hope (1 Pet. 1:3-4, 13). </a:t>
            </a:r>
          </a:p>
          <a:p>
            <a:pPr>
              <a:lnSpc>
                <a:spcPct val="90000"/>
              </a:lnSpc>
            </a:pPr>
            <a:r>
              <a:rPr lang="en-US" sz="3300" b="1">
                <a:latin typeface="Arial Narrow" pitchFamily="34" charset="0"/>
              </a:rPr>
              <a:t>Reconciliation - joy (Rom. 5:10-11). </a:t>
            </a:r>
          </a:p>
          <a:p>
            <a:pPr>
              <a:lnSpc>
                <a:spcPct val="90000"/>
              </a:lnSpc>
            </a:pPr>
            <a:r>
              <a:rPr lang="en-US" sz="3300" b="1">
                <a:latin typeface="Arial Narrow" pitchFamily="34" charset="0"/>
              </a:rPr>
              <a:t>Our sin - sorrow (2 Cor. 7:8). </a:t>
            </a:r>
          </a:p>
          <a:p>
            <a:pPr>
              <a:lnSpc>
                <a:spcPct val="90000"/>
              </a:lnSpc>
            </a:pPr>
            <a:r>
              <a:rPr lang="en-US" sz="3300" b="1">
                <a:latin typeface="Arial Narrow" pitchFamily="34" charset="0"/>
              </a:rPr>
              <a:t>God’s character - hate sin (Prov. 8:13). </a:t>
            </a:r>
          </a:p>
          <a:p>
            <a:pPr>
              <a:lnSpc>
                <a:spcPct val="90000"/>
              </a:lnSpc>
            </a:pPr>
            <a:r>
              <a:rPr lang="en-US" sz="3300" b="1">
                <a:latin typeface="Arial Narrow" pitchFamily="34" charset="0"/>
              </a:rPr>
              <a:t>Judgment - fear (Acts 24:25).</a:t>
            </a:r>
            <a:r>
              <a:rPr lang="en-US" sz="3300">
                <a:latin typeface="Arial Narrow" pitchFamily="34" charset="0"/>
              </a:rPr>
              <a:t>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Emotion must produce fruit.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820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1"/>
              <a:t>Love - obedience (John 14:15). </a:t>
            </a:r>
          </a:p>
          <a:p>
            <a:pPr>
              <a:lnSpc>
                <a:spcPct val="90000"/>
              </a:lnSpc>
            </a:pPr>
            <a:r>
              <a:rPr lang="en-US" b="1"/>
              <a:t>Hope - patience (Rom. 8:24-25). </a:t>
            </a:r>
          </a:p>
          <a:p>
            <a:pPr>
              <a:lnSpc>
                <a:spcPct val="90000"/>
              </a:lnSpc>
            </a:pPr>
            <a:r>
              <a:rPr lang="en-US" b="1"/>
              <a:t>Joy - sacrifice (2 Cor. 8:2-5).</a:t>
            </a:r>
          </a:p>
          <a:p>
            <a:pPr>
              <a:lnSpc>
                <a:spcPct val="90000"/>
              </a:lnSpc>
            </a:pPr>
            <a:r>
              <a:rPr lang="en-US" b="1"/>
              <a:t>Sorrow - repentance (2 Cor. 7:9-10).</a:t>
            </a:r>
          </a:p>
          <a:p>
            <a:pPr>
              <a:lnSpc>
                <a:spcPct val="90000"/>
              </a:lnSpc>
            </a:pPr>
            <a:r>
              <a:rPr lang="en-US" b="1"/>
              <a:t>Hatred of sin - an acceptance of God’s truth (Psalm 119:127-128). </a:t>
            </a:r>
          </a:p>
          <a:p>
            <a:pPr>
              <a:lnSpc>
                <a:spcPct val="90000"/>
              </a:lnSpc>
            </a:pPr>
            <a:r>
              <a:rPr lang="en-US" b="1"/>
              <a:t>Fear of judgment - godly living              (Acts 16:30-31).</a:t>
            </a:r>
            <a:r>
              <a:rPr lang="en-US"/>
              <a:t>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5">
    <a:dk1>
      <a:srgbClr val="000000"/>
    </a:dk1>
    <a:lt1>
      <a:srgbClr val="FFFFD9"/>
    </a:lt1>
    <a:dk2>
      <a:srgbClr val="000000"/>
    </a:dk2>
    <a:lt2>
      <a:srgbClr val="777777"/>
    </a:lt2>
    <a:accent1>
      <a:srgbClr val="FFFFF7"/>
    </a:accent1>
    <a:accent2>
      <a:srgbClr val="33CCCC"/>
    </a:accent2>
    <a:accent3>
      <a:srgbClr val="FFFFE9"/>
    </a:accent3>
    <a:accent4>
      <a:srgbClr val="000000"/>
    </a:accent4>
    <a:accent5>
      <a:srgbClr val="FFFFFA"/>
    </a:accent5>
    <a:accent6>
      <a:srgbClr val="2DB9B9"/>
    </a:accent6>
    <a:hlink>
      <a:srgbClr val="FF5050"/>
    </a:hlink>
    <a:folHlink>
      <a:srgbClr val="FF9900"/>
    </a:folHlink>
  </a:clrScheme>
</a:themeOverride>
</file>

<file path=ppt/theme/themeOverride2.xml><?xml version="1.0" encoding="utf-8"?>
<a:themeOverride xmlns:a="http://schemas.openxmlformats.org/drawingml/2006/main">
  <a:clrScheme name="Default Design 5">
    <a:dk1>
      <a:srgbClr val="000000"/>
    </a:dk1>
    <a:lt1>
      <a:srgbClr val="FFFFD9"/>
    </a:lt1>
    <a:dk2>
      <a:srgbClr val="000000"/>
    </a:dk2>
    <a:lt2>
      <a:srgbClr val="777777"/>
    </a:lt2>
    <a:accent1>
      <a:srgbClr val="FFFFF7"/>
    </a:accent1>
    <a:accent2>
      <a:srgbClr val="33CCCC"/>
    </a:accent2>
    <a:accent3>
      <a:srgbClr val="FFFFE9"/>
    </a:accent3>
    <a:accent4>
      <a:srgbClr val="000000"/>
    </a:accent4>
    <a:accent5>
      <a:srgbClr val="FFFFFA"/>
    </a:accent5>
    <a:accent6>
      <a:srgbClr val="2DB9B9"/>
    </a:accent6>
    <a:hlink>
      <a:srgbClr val="FF5050"/>
    </a:hlink>
    <a:folHlink>
      <a:srgbClr val="FF99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400</Words>
  <Application>Microsoft Office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Default Design</vt:lpstr>
      <vt:lpstr>Office Theme</vt:lpstr>
      <vt:lpstr>PowerPoint Presentation</vt:lpstr>
      <vt:lpstr>PowerPoint Presentation</vt:lpstr>
      <vt:lpstr>emotion</vt:lpstr>
      <vt:lpstr>emotionalism</vt:lpstr>
      <vt:lpstr>Our Assemblies</vt:lpstr>
      <vt:lpstr>Reason Before Emotion</vt:lpstr>
      <vt:lpstr>There is a place for emotion.</vt:lpstr>
      <vt:lpstr>But emotion comes from knowledge.</vt:lpstr>
      <vt:lpstr>Emotion must produce fruit.</vt:lpstr>
      <vt:lpstr>Emotionalism</vt:lpstr>
      <vt:lpstr>Proper Worship</vt:lpstr>
      <vt:lpstr>Proper Worship</vt:lpstr>
      <vt:lpstr>When Emotion Becomes Emotionalism</vt:lpstr>
      <vt:lpstr>Maintaining Balance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Emotionalism</dc:title>
  <dc:creator>adminstrator</dc:creator>
  <cp:lastModifiedBy>Guest</cp:lastModifiedBy>
  <cp:revision>12</cp:revision>
  <dcterms:created xsi:type="dcterms:W3CDTF">2010-11-20T13:32:25Z</dcterms:created>
  <dcterms:modified xsi:type="dcterms:W3CDTF">2011-08-21T23:36:27Z</dcterms:modified>
</cp:coreProperties>
</file>