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79" r:id="rId2"/>
    <p:sldId id="274" r:id="rId3"/>
    <p:sldId id="256" r:id="rId4"/>
    <p:sldId id="276" r:id="rId5"/>
    <p:sldId id="269" r:id="rId6"/>
    <p:sldId id="270" r:id="rId7"/>
    <p:sldId id="277" r:id="rId8"/>
    <p:sldId id="271" r:id="rId9"/>
    <p:sldId id="257" r:id="rId10"/>
    <p:sldId id="258" r:id="rId11"/>
    <p:sldId id="259" r:id="rId12"/>
    <p:sldId id="260" r:id="rId13"/>
    <p:sldId id="261" r:id="rId14"/>
    <p:sldId id="264" r:id="rId15"/>
    <p:sldId id="263" r:id="rId16"/>
    <p:sldId id="265" r:id="rId17"/>
    <p:sldId id="275" r:id="rId18"/>
    <p:sldId id="272" r:id="rId19"/>
    <p:sldId id="266" r:id="rId20"/>
    <p:sldId id="267" r:id="rId21"/>
    <p:sldId id="273" r:id="rId22"/>
    <p:sldId id="278" r:id="rId23"/>
  </p:sldIdLst>
  <p:sldSz cx="10287000" cy="6858000" type="35mm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9933"/>
    <a:srgbClr val="FF0000"/>
    <a:srgbClr val="6666FF"/>
    <a:srgbClr val="0066FF"/>
    <a:srgbClr val="3399FF"/>
    <a:srgbClr val="3366FF"/>
    <a:srgbClr val="FFCC00"/>
    <a:srgbClr val="FF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010" autoAdjust="0"/>
    <p:restoredTop sz="94581" autoAdjust="0"/>
  </p:normalViewPr>
  <p:slideViewPr>
    <p:cSldViewPr>
      <p:cViewPr varScale="1">
        <p:scale>
          <a:sx n="70" d="100"/>
          <a:sy n="70" d="100"/>
        </p:scale>
        <p:origin x="-804" y="-108"/>
      </p:cViewPr>
      <p:guideLst>
        <p:guide orient="horz" pos="2160"/>
        <p:guide pos="3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3600" y="692150"/>
            <a:ext cx="51308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3323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537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1515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6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19467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3563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19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9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38923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561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27659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6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632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632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5633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866775" y="692150"/>
            <a:ext cx="5124450" cy="34163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513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50187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3803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35851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54283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7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7179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9227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50" tIns="0" rIns="19050" bIns="0" anchor="b"/>
          <a:lstStyle/>
          <a:p>
            <a:pPr algn="r"/>
            <a:r>
              <a:rPr lang="en-US" sz="1000" i="1"/>
              <a:t>1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  <p:sp>
        <p:nvSpPr>
          <p:cNvPr id="11275" name="Rectangle 1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66775" y="692150"/>
            <a:ext cx="5124450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25"/>
            <a:ext cx="874395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9488" y="609600"/>
            <a:ext cx="2185987" cy="56372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609600"/>
            <a:ext cx="6405563" cy="56372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1525" y="2132013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9700" y="2132013"/>
            <a:ext cx="4295775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10285413" cy="6856413"/>
          </a:xfrm>
          <a:prstGeom prst="rect">
            <a:avLst/>
          </a:prstGeom>
          <a:solidFill>
            <a:srgbClr val="6600CC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71500" y="1066800"/>
            <a:ext cx="9144000" cy="5789613"/>
          </a:xfrm>
          <a:prstGeom prst="rect">
            <a:avLst/>
          </a:prstGeom>
          <a:solidFill>
            <a:srgbClr val="6666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2095500" y="1860550"/>
            <a:ext cx="6096000" cy="731838"/>
          </a:xfrm>
          <a:prstGeom prst="rect">
            <a:avLst/>
          </a:prstGeom>
          <a:solidFill>
            <a:srgbClr val="6600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1333500" y="0"/>
            <a:ext cx="7620000" cy="1990725"/>
          </a:xfrm>
          <a:prstGeom prst="rect">
            <a:avLst/>
          </a:prstGeom>
          <a:solidFill>
            <a:srgbClr val="000000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771525" y="609600"/>
            <a:ext cx="874395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1525" y="2132013"/>
            <a:ext cx="874395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10287000" cy="2438400"/>
          </a:xfrm>
          <a:solidFill>
            <a:schemeClr val="bg1"/>
          </a:solidFill>
        </p:spPr>
        <p:txBody>
          <a:bodyPr/>
          <a:lstStyle/>
          <a:p>
            <a:r>
              <a:rPr lang="en-US" sz="6600"/>
              <a:t>God Commands</a:t>
            </a:r>
            <a:br>
              <a:rPr lang="en-US" sz="6600"/>
            </a:br>
            <a:r>
              <a:rPr lang="en-US" sz="8800" b="0">
                <a:effectLst>
                  <a:outerShdw blurRad="38100" dist="38100" dir="2700000" algn="tl">
                    <a:srgbClr val="969696"/>
                  </a:outerShdw>
                </a:effectLst>
              </a:rPr>
              <a:t>Repentance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562100" y="2971800"/>
            <a:ext cx="7200900" cy="1752600"/>
          </a:xfrm>
          <a:solidFill>
            <a:schemeClr val="bg1"/>
          </a:solidFill>
        </p:spPr>
        <p:txBody>
          <a:bodyPr/>
          <a:lstStyle/>
          <a:p>
            <a:r>
              <a:rPr lang="en-US" sz="7200" b="1">
                <a:effectLst>
                  <a:outerShdw blurRad="38100" dist="38100" dir="2700000" algn="tl">
                    <a:srgbClr val="969696"/>
                  </a:outerShdw>
                </a:effectLst>
              </a:rPr>
              <a:t>Acts 17:30-31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Luke 3:8-14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4600"/>
            <a:ext cx="8991600" cy="4343400"/>
          </a:xfrm>
          <a:noFill/>
          <a:ln>
            <a:noFill/>
          </a:ln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FRUIT MUST BE BORNE</a:t>
            </a:r>
            <a:r>
              <a:rPr lang="en-US" sz="36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                   </a:t>
            </a:r>
            <a:r>
              <a:rPr lang="en-US" sz="40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</a:t>
            </a:r>
            <a:r>
              <a:rPr lang="en-US" sz="40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. 3:8; Acts 26:20</a:t>
            </a:r>
            <a:endParaRPr lang="en-US" sz="4000" dirty="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Arial" pitchFamily="34" charset="0"/>
            </a:endParaRPr>
          </a:p>
          <a:p>
            <a:pPr lvl="1"/>
            <a:r>
              <a:rPr lang="en-US" sz="3200" i="1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Worthy</a:t>
            </a:r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 – “weighing, having weight;” corresponding to</a:t>
            </a:r>
          </a:p>
          <a:p>
            <a:pPr lvl="1"/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Congruous, corresponding to a thing</a:t>
            </a:r>
          </a:p>
          <a:p>
            <a:pPr lvl="1"/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Conforming action of life with attitude of heart</a:t>
            </a:r>
            <a:endParaRPr lang="en-US" sz="3200" i="1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Luke 3:8-14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90800"/>
            <a:ext cx="8991600" cy="13716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SOME THINGS “MUST” BE        DONE</a:t>
            </a:r>
            <a:r>
              <a:rPr lang="en-US" sz="36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Lk. 3:10-14</a:t>
            </a:r>
            <a:endParaRPr lang="en-US" sz="400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Arial" pitchFamily="34" charset="0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533400" y="4191000"/>
            <a:ext cx="9067800" cy="18281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20000"/>
              </a:spcBef>
              <a:buSzPct val="100000"/>
              <a:buFontTx/>
              <a:buChar char="–"/>
            </a:pPr>
            <a:r>
              <a:rPr lang="en-US" sz="3600" b="1" i="1" u="sng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Repudiation of sin </a:t>
            </a:r>
            <a:r>
              <a:rPr lang="en-US" sz="3600" b="1" u="sng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(confess)</a:t>
            </a:r>
          </a:p>
          <a:p>
            <a:pPr lvl="2">
              <a:spcBef>
                <a:spcPct val="20000"/>
              </a:spcBef>
              <a:buSzPct val="100000"/>
              <a:buFontTx/>
              <a:buChar char="•"/>
            </a:pPr>
            <a:r>
              <a:rPr lang="en-US" sz="3200" dirty="0" err="1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Ephesian</a:t>
            </a:r>
            <a:r>
              <a:rPr lang="en-US" sz="3200" dirty="0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idolaters –</a:t>
            </a:r>
            <a:r>
              <a:rPr lang="en-US" sz="3200" i="1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Acts 19:18-19</a:t>
            </a:r>
          </a:p>
          <a:p>
            <a:pPr lvl="2">
              <a:spcBef>
                <a:spcPct val="20000"/>
              </a:spcBef>
              <a:buSzPct val="100000"/>
              <a:buFontTx/>
              <a:buChar char="•"/>
            </a:pPr>
            <a:r>
              <a:rPr lang="en-US" sz="32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Israelites </a:t>
            </a:r>
            <a:r>
              <a:rPr lang="en-US" sz="3200" dirty="0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sinful marriages –</a:t>
            </a:r>
            <a:r>
              <a:rPr lang="en-US" sz="3200" dirty="0">
                <a:solidFill>
                  <a:srgbClr val="FFCC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Ezra 10:10-11</a:t>
            </a:r>
            <a:endParaRPr lang="en-US" sz="3600" i="1" dirty="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uiExpand="1" build="p" bldLvl="3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Luke 3:8-14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2362200"/>
            <a:ext cx="8991600" cy="14478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SOME THINGS “MUST” BE        DONE</a:t>
            </a:r>
            <a:r>
              <a:rPr lang="en-US" sz="36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Lk. 3:11-14</a:t>
            </a:r>
            <a:endParaRPr lang="en-US" sz="400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Arial" pitchFamily="34" charset="0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647700" y="3778250"/>
            <a:ext cx="9486900" cy="3079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SzPct val="100000"/>
              <a:buFontTx/>
              <a:buChar char="–"/>
            </a:pPr>
            <a:r>
              <a:rPr lang="en-US" sz="3600" b="1" i="1" u="sng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Restitution of wrong </a:t>
            </a:r>
            <a:r>
              <a:rPr lang="en-US" sz="3600" b="1" u="sng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(as able)</a:t>
            </a:r>
          </a:p>
          <a:p>
            <a:pPr lvl="1">
              <a:spcBef>
                <a:spcPct val="50000"/>
              </a:spcBef>
              <a:buSzPct val="100000"/>
              <a:buFontTx/>
              <a:buChar char="•"/>
            </a:pPr>
            <a:r>
              <a:rPr lang="en-US" sz="3200" b="1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Zacchaeus</a:t>
            </a:r>
            <a:r>
              <a:rPr lang="en-US" sz="3200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–</a:t>
            </a:r>
            <a:r>
              <a:rPr lang="en-US" sz="3200" i="1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32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Luke 19:8-9 (Lev. 6:1-7)</a:t>
            </a:r>
          </a:p>
          <a:p>
            <a:pPr lvl="1">
              <a:spcBef>
                <a:spcPct val="50000"/>
              </a:spcBef>
              <a:buSzPct val="100000"/>
              <a:buFontTx/>
              <a:buChar char="•"/>
            </a:pPr>
            <a:r>
              <a:rPr lang="en-US" sz="32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“In vain may anyone tell me that he repents… stealing my horse while he continues to ride him without my consent…”  (Brents, pg. 191)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Luke 3:8-14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4600"/>
            <a:ext cx="8991600" cy="14478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SOME THINGS “MUST” BE        DONE</a:t>
            </a:r>
            <a:r>
              <a:rPr lang="en-US" sz="36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Lk. 3:11-14</a:t>
            </a:r>
            <a:endParaRPr lang="en-US" sz="400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Arial" pitchFamily="34" charset="0"/>
            </a:endParaRP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19100" y="3886200"/>
            <a:ext cx="9448800" cy="2592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  <a:buSzPct val="100000"/>
              <a:buFontTx/>
              <a:buChar char="–"/>
            </a:pPr>
            <a:r>
              <a:rPr lang="en-US" sz="3600" b="1" i="1" u="sng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Reformation of conduct</a:t>
            </a:r>
            <a:endParaRPr lang="en-US" sz="3600" b="1" i="1" u="sng" dirty="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Times New Roman" pitchFamily="18" charset="0"/>
            </a:endParaRPr>
          </a:p>
          <a:p>
            <a:pPr lvl="2">
              <a:spcBef>
                <a:spcPct val="50000"/>
              </a:spcBef>
              <a:buSzPct val="100000"/>
              <a:buFontTx/>
              <a:buChar char="•"/>
            </a:pPr>
            <a:r>
              <a:rPr lang="en-US" sz="3200" dirty="0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Regret (sorrow) causes change –</a:t>
            </a:r>
            <a:r>
              <a:rPr lang="en-US" sz="3200" i="1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             </a:t>
            </a:r>
            <a:r>
              <a:rPr lang="en-US" sz="3200" i="1" dirty="0" smtClean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/>
            </a:r>
            <a:br>
              <a:rPr lang="en-US" sz="3200" i="1" dirty="0" smtClean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</a:br>
            <a:r>
              <a:rPr lang="en-US" sz="32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Mt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. 21:28-32; </a:t>
            </a:r>
            <a:r>
              <a:rPr lang="en-US" sz="3200" i="1" dirty="0" err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. 15:18; 1 Cor. 6:9-11</a:t>
            </a:r>
          </a:p>
          <a:p>
            <a:pPr lvl="2">
              <a:spcBef>
                <a:spcPct val="50000"/>
              </a:spcBef>
              <a:buSzPct val="100000"/>
              <a:buFontTx/>
              <a:buChar char="•"/>
            </a:pPr>
            <a:r>
              <a:rPr lang="en-US" sz="3200" dirty="0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Rebuked for not learning this –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Mt. 21:31-32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3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3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43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uiExpand="1" build="p" bldLvl="3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Luke 3:8-14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3048000"/>
            <a:ext cx="8382000" cy="28956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COSTLY</a:t>
            </a:r>
            <a:r>
              <a:rPr lang="en-US" sz="36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Lk. 14:25-33</a:t>
            </a:r>
            <a:endParaRPr lang="en-US" sz="400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Arial" pitchFamily="34" charset="0"/>
            </a:endParaRPr>
          </a:p>
          <a:p>
            <a:pPr lvl="1"/>
            <a:r>
              <a:rPr lang="en-US" sz="36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Giving up sin – </a:t>
            </a:r>
            <a:r>
              <a:rPr lang="en-US" sz="36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Eph. 4:17-24</a:t>
            </a:r>
          </a:p>
          <a:p>
            <a:pPr lvl="1"/>
            <a:r>
              <a:rPr lang="en-US" sz="36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The cost can be very great – </a:t>
            </a:r>
            <a:r>
              <a:rPr lang="en-US" sz="36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Acts 19:19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Luke 3:8-14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514600"/>
            <a:ext cx="9144000" cy="43434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EMOTIONAL</a:t>
            </a:r>
            <a:r>
              <a:rPr lang="en-US" sz="36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 dirty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Ezra 9-10</a:t>
            </a:r>
          </a:p>
          <a:p>
            <a:pPr lvl="1"/>
            <a:r>
              <a:rPr lang="en-US" sz="3200" dirty="0" smtClean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Painful for the teacher of truth,               </a:t>
            </a:r>
            <a:r>
              <a:rPr lang="en-US" sz="3200" i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9:1-3 ; 10:6 (cf. 2 Cor. 7:12)</a:t>
            </a:r>
          </a:p>
          <a:p>
            <a:pPr lvl="1"/>
            <a:r>
              <a:rPr lang="en-US" sz="3200" dirty="0" smtClean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Painful </a:t>
            </a:r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for those involved in sin                   – 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9:4; 10:1-4, 9-12, 19</a:t>
            </a:r>
          </a:p>
          <a:p>
            <a:pPr lvl="1"/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Painful for those effected by the sinner &amp; his repentance – 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10:44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Luke 3:8-14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514600"/>
            <a:ext cx="6477000" cy="8382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EMOTIONAL</a:t>
            </a:r>
            <a:r>
              <a:rPr lang="en-US" sz="36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Ezra 10:44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914400" y="3429000"/>
            <a:ext cx="8953500" cy="152041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50000"/>
              </a:spcBef>
              <a:buSzPct val="100000"/>
              <a:buFontTx/>
              <a:buChar char="–"/>
            </a:pPr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Does not change the </a:t>
            </a:r>
            <a:r>
              <a:rPr lang="en-US" sz="3200" u="sng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nature</a:t>
            </a:r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 or the </a:t>
            </a:r>
            <a:r>
              <a:rPr lang="en-US" sz="3200" u="sng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demands</a:t>
            </a:r>
            <a:r>
              <a:rPr lang="en-US" sz="32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 of repentance</a:t>
            </a:r>
          </a:p>
          <a:p>
            <a:pPr lvl="1">
              <a:lnSpc>
                <a:spcPct val="60000"/>
              </a:lnSpc>
              <a:spcBef>
                <a:spcPct val="50000"/>
              </a:spcBef>
              <a:buSzPct val="100000"/>
              <a:buFontTx/>
              <a:buChar char="–"/>
            </a:pPr>
            <a:r>
              <a:rPr lang="en-US" sz="32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Adulterer </a:t>
            </a:r>
            <a:r>
              <a:rPr lang="en-US" sz="3200" dirty="0">
                <a:solidFill>
                  <a:srgbClr val="FF99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</a:t>
            </a:r>
            <a:r>
              <a:rPr lang="en-US" sz="32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 1 Cor. 6:9-11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uiExpand="1" build="p" bldLvl="3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0"/>
            <a:ext cx="9144000" cy="1981200"/>
          </a:xfrm>
          <a:solidFill>
            <a:schemeClr val="bg1"/>
          </a:solidFill>
        </p:spPr>
        <p:txBody>
          <a:bodyPr/>
          <a:lstStyle/>
          <a:p>
            <a:r>
              <a:rPr lang="en-US" sz="48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Does Not Remove Temporal Consequences</a:t>
            </a:r>
            <a:r>
              <a:rPr lang="en-US" sz="4000"/>
              <a:t> 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" y="1981200"/>
            <a:ext cx="10096500" cy="4876800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/>
              <a:t>Convicted murderer does not escape death penalty. </a:t>
            </a:r>
            <a:r>
              <a:rPr lang="en-US" sz="4000" b="1">
                <a:solidFill>
                  <a:schemeClr val="accent1"/>
                </a:solidFill>
              </a:rPr>
              <a:t>Acts 25:11</a:t>
            </a:r>
          </a:p>
          <a:p>
            <a:pPr>
              <a:lnSpc>
                <a:spcPct val="90000"/>
              </a:lnSpc>
            </a:pPr>
            <a:r>
              <a:rPr lang="en-US" sz="4000"/>
              <a:t>Convicted thief does not escape “due reward.” </a:t>
            </a:r>
            <a:r>
              <a:rPr lang="en-US" sz="4000" b="1">
                <a:solidFill>
                  <a:schemeClr val="accent1"/>
                </a:solidFill>
              </a:rPr>
              <a:t>Lk. 23:40-43</a:t>
            </a:r>
          </a:p>
          <a:p>
            <a:pPr>
              <a:lnSpc>
                <a:spcPct val="90000"/>
              </a:lnSpc>
            </a:pPr>
            <a:r>
              <a:rPr lang="en-US" sz="4000"/>
              <a:t>Convicted prodigal does not regain wasted money. </a:t>
            </a:r>
            <a:r>
              <a:rPr lang="en-US" sz="4000" b="1">
                <a:solidFill>
                  <a:schemeClr val="accent1"/>
                </a:solidFill>
              </a:rPr>
              <a:t>Lk. 15:13</a:t>
            </a:r>
          </a:p>
          <a:p>
            <a:pPr>
              <a:lnSpc>
                <a:spcPct val="90000"/>
              </a:lnSpc>
            </a:pPr>
            <a:r>
              <a:rPr lang="en-US" sz="4000"/>
              <a:t>Convicted adulterer not free to “marry another” or continue adultery. </a:t>
            </a:r>
            <a:r>
              <a:rPr lang="en-US" sz="4000" b="1">
                <a:solidFill>
                  <a:schemeClr val="accent1"/>
                </a:solidFill>
              </a:rPr>
              <a:t>Mt. 19:9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287000" cy="19812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What Produces Repentance?</a:t>
            </a:r>
            <a:endParaRPr lang="en-US" b="0" i="1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2900" y="1981200"/>
            <a:ext cx="9677400" cy="48768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Bible preaching.  Cf. Jonah 3:1-2</a:t>
            </a:r>
          </a:p>
          <a:p>
            <a:pPr lvl="1"/>
            <a:r>
              <a:rPr lang="en-US" sz="36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“Preach the preaching that I bid thee.”     cf. Lk. 11:32</a:t>
            </a:r>
          </a:p>
          <a:p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The goodness of God. Rom. 2:4</a:t>
            </a:r>
          </a:p>
          <a:p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The Judgment to come. Acts 17:30-31</a:t>
            </a:r>
          </a:p>
          <a:p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Godly sorrow. 2 Cor. 7:10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20574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48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Fruits of Repentance-</a:t>
            </a:r>
            <a:br>
              <a:rPr lang="en-US" sz="48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sz="4800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“For behold…”</a:t>
            </a:r>
            <a:r>
              <a:rPr lang="en-US" sz="48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r>
              <a:rPr lang="en-US" sz="4000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2 Corinthians 7:11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2438400"/>
            <a:ext cx="9525000" cy="44196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Can see the effects of repentance!</a:t>
            </a:r>
          </a:p>
          <a:p>
            <a:pPr lvl="1"/>
            <a:r>
              <a:rPr lang="en-US" sz="32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Earnest care </a:t>
            </a:r>
            <a:r>
              <a:rPr lang="en-US" sz="32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– Haste (with care) to correct sin</a:t>
            </a:r>
          </a:p>
          <a:p>
            <a:pPr lvl="1"/>
            <a:r>
              <a:rPr lang="en-US" sz="32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Clearing</a:t>
            </a:r>
            <a:r>
              <a:rPr lang="en-US" sz="32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ahoma" pitchFamily="34" charset="0"/>
              </a:rPr>
              <a:t> – Diligent change answered critics</a:t>
            </a:r>
            <a:endParaRPr lang="en-US" sz="3200">
              <a:effectLst>
                <a:outerShdw blurRad="38100" dist="38100" dir="2700000" algn="tl">
                  <a:srgbClr val="969696"/>
                </a:outerShdw>
              </a:effectLst>
              <a:latin typeface="Calisto MT" pitchFamily="18" charset="0"/>
              <a:cs typeface="Times New Roman" pitchFamily="18" charset="0"/>
            </a:endParaRPr>
          </a:p>
          <a:p>
            <a:pPr lvl="1"/>
            <a:r>
              <a:rPr lang="en-US" sz="32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Indignation</a:t>
            </a:r>
            <a:r>
              <a:rPr lang="en-US" sz="32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ahoma" pitchFamily="34" charset="0"/>
              </a:rPr>
              <a:t> – Displeasure over previous sin</a:t>
            </a:r>
            <a:endParaRPr lang="en-US" sz="3200">
              <a:effectLst>
                <a:outerShdw blurRad="38100" dist="38100" dir="2700000" algn="tl">
                  <a:srgbClr val="969696"/>
                </a:outerShdw>
              </a:effectLst>
              <a:latin typeface="Calisto MT" pitchFamily="18" charset="0"/>
              <a:cs typeface="Times New Roman" pitchFamily="18" charset="0"/>
            </a:endParaRPr>
          </a:p>
          <a:p>
            <a:pPr lvl="1"/>
            <a:r>
              <a:rPr lang="en-US" sz="32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Fear</a:t>
            </a:r>
            <a:r>
              <a:rPr lang="en-US" sz="32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 – Dread of not pleasing God</a:t>
            </a:r>
          </a:p>
          <a:p>
            <a:pPr lvl="1"/>
            <a:r>
              <a:rPr lang="en-US" sz="32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Longing</a:t>
            </a:r>
            <a:r>
              <a:rPr lang="en-US" sz="32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 – Earnest desire to do &amp; be right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495300" y="0"/>
            <a:ext cx="8972550" cy="2536825"/>
          </a:xfrm>
          <a:solidFill>
            <a:schemeClr val="bg1"/>
          </a:solidFill>
        </p:spPr>
        <p:txBody>
          <a:bodyPr/>
          <a:lstStyle/>
          <a:p>
            <a:r>
              <a:rPr lang="en-US" sz="6000"/>
              <a:t>God Commands</a:t>
            </a:r>
            <a:br>
              <a:rPr lang="en-US" sz="6000"/>
            </a:br>
            <a:r>
              <a:rPr lang="en-US" sz="8000" b="0">
                <a:effectLst>
                  <a:outerShdw blurRad="38100" dist="38100" dir="2700000" algn="tl">
                    <a:srgbClr val="969696"/>
                  </a:outerShdw>
                </a:effectLst>
              </a:rPr>
              <a:t>Repentance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190500" y="2971800"/>
            <a:ext cx="9906000" cy="338137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400" b="1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Acts 17:30-31</a:t>
            </a:r>
            <a:r>
              <a:rPr lang="en-US" sz="4400" i="1"/>
              <a:t> “All men everywhere…”</a:t>
            </a:r>
          </a:p>
          <a:p>
            <a:r>
              <a:rPr lang="en-US" sz="4400" b="1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Rom 3:23</a:t>
            </a:r>
            <a:r>
              <a:rPr lang="en-US" sz="4400" i="1"/>
              <a:t> “for all have sinned…”</a:t>
            </a:r>
          </a:p>
          <a:p>
            <a:r>
              <a:rPr lang="en-US" sz="4400" b="1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Rom 4:15</a:t>
            </a:r>
            <a:r>
              <a:rPr lang="en-US" sz="4400" i="1"/>
              <a:t> “…where there is no law, neither is there transgression.”</a:t>
            </a:r>
          </a:p>
          <a:p>
            <a:endParaRPr lang="en-US" sz="4000"/>
          </a:p>
        </p:txBody>
      </p: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952500" y="5759450"/>
            <a:ext cx="9029700" cy="1098550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FF0000"/>
                </a:solidFill>
              </a:rPr>
              <a:t>Therefore, </a:t>
            </a:r>
            <a:r>
              <a:rPr lang="en-US" sz="66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</a:t>
            </a:r>
            <a:r>
              <a:rPr lang="en-US" b="1">
                <a:solidFill>
                  <a:srgbClr val="FF0000"/>
                </a:solidFill>
              </a:rPr>
              <a:t> are under law!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3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3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3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3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3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4" grpId="0" uiExpand="1" build="allAtOnce" animBg="1"/>
      <p:bldP spid="430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20574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48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Fruits of Repentance-</a:t>
            </a:r>
            <a:br>
              <a:rPr lang="en-US" sz="48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sz="4800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“For behold…”</a:t>
            </a:r>
            <a:r>
              <a:rPr lang="en-US" sz="48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 </a:t>
            </a:r>
            <a:r>
              <a:rPr lang="en-US" sz="4000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2 Corinthians 7:11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1500" y="2286000"/>
            <a:ext cx="9105900" cy="7620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Can see the effects of repentance!</a:t>
            </a:r>
            <a:endParaRPr lang="en-US" sz="2400">
              <a:effectLst>
                <a:outerShdw blurRad="38100" dist="38100" dir="2700000" algn="tl">
                  <a:srgbClr val="969696"/>
                </a:outerShdw>
              </a:effectLst>
              <a:latin typeface="Tahoma" pitchFamily="34" charset="0"/>
              <a:cs typeface="Times New Roman" pitchFamily="18" charset="0"/>
            </a:endParaRP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723900" y="2971800"/>
            <a:ext cx="9067800" cy="2333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1"/>
            </a:outerShdw>
          </a:effectLst>
        </p:spPr>
        <p:txBody>
          <a:bodyPr>
            <a:spAutoFit/>
          </a:bodyPr>
          <a:lstStyle/>
          <a:p>
            <a:pPr lvl="1">
              <a:lnSpc>
                <a:spcPct val="90000"/>
              </a:lnSpc>
              <a:spcBef>
                <a:spcPct val="50000"/>
              </a:spcBef>
              <a:buSzPct val="100000"/>
              <a:buFontTx/>
              <a:buChar char="–"/>
            </a:pPr>
            <a:r>
              <a:rPr lang="en-US" sz="32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Zeal</a:t>
            </a:r>
            <a:r>
              <a:rPr lang="en-US" sz="32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ahoma" pitchFamily="34" charset="0"/>
              </a:rPr>
              <a:t> – Fervent spirit, not apathetic neglect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SzPct val="100000"/>
              <a:buFontTx/>
              <a:buChar char="–"/>
            </a:pPr>
            <a:r>
              <a:rPr lang="en-US" sz="32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Avenging</a:t>
            </a:r>
            <a:r>
              <a:rPr lang="en-US" sz="32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ahoma" pitchFamily="34" charset="0"/>
              </a:rPr>
              <a:t> – Sin no longer tolerated</a:t>
            </a:r>
          </a:p>
          <a:p>
            <a:pPr lvl="1">
              <a:lnSpc>
                <a:spcPct val="90000"/>
              </a:lnSpc>
              <a:spcBef>
                <a:spcPct val="50000"/>
              </a:spcBef>
              <a:buSzPct val="100000"/>
              <a:buFontTx/>
              <a:buChar char="–"/>
            </a:pPr>
            <a:r>
              <a:rPr lang="en-US" sz="32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Approved yourselves to be pure</a:t>
            </a:r>
            <a:r>
              <a:rPr lang="en-US" sz="32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 – Pure in the matter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4900" y="0"/>
            <a:ext cx="7924800" cy="19812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4800" b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Efforts to Avoid Repentance</a:t>
            </a:r>
            <a:endParaRPr lang="en-US" sz="4000" b="0" i="1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1981200"/>
            <a:ext cx="9448800" cy="35052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36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Deny the existence of sin.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Deny personal guilt. </a:t>
            </a:r>
            <a:r>
              <a:rPr lang="en-US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1 Sam. 15:13,15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Transfer responsibility for sin. </a:t>
            </a:r>
            <a:r>
              <a:rPr lang="en-US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Ezek. 18:20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Cover up sin. </a:t>
            </a:r>
            <a:r>
              <a:rPr lang="en-US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2</a:t>
            </a:r>
            <a:r>
              <a:rPr lang="en-US" sz="3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Sam. 11</a:t>
            </a:r>
          </a:p>
          <a:p>
            <a:pPr>
              <a:lnSpc>
                <a:spcPct val="90000"/>
              </a:lnSpc>
            </a:pPr>
            <a:r>
              <a:rPr lang="en-US" sz="3600" dirty="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Times New Roman" pitchFamily="18" charset="0"/>
              </a:rPr>
              <a:t>Harm those who expose sin. </a:t>
            </a:r>
            <a:r>
              <a:rPr lang="en-US" sz="360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Mt. 14; Mk. 6; cf. Gal. 4:16</a:t>
            </a:r>
          </a:p>
          <a:p>
            <a:pPr>
              <a:lnSpc>
                <a:spcPct val="90000"/>
              </a:lnSpc>
            </a:pPr>
            <a:endParaRPr lang="en-US" sz="2000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8700" y="0"/>
            <a:ext cx="8077200" cy="19812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540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God’s Solution To Sin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" y="2438400"/>
            <a:ext cx="9448800" cy="4419600"/>
          </a:xfrm>
          <a:solidFill>
            <a:schemeClr val="tx1"/>
          </a:solidFill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sz="6000" b="1" i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Acts 2:38 “</a:t>
            </a:r>
            <a:r>
              <a:rPr lang="en-US" sz="6000" b="1" i="1" u="sng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Repent</a:t>
            </a:r>
            <a:r>
              <a:rPr lang="en-US" sz="6000" b="1" i="1" dirty="0" smtClean="0">
                <a:solidFill>
                  <a:srgbClr val="0066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ye, and be baptized every one of you in the name of Jesus Christ unto the remission of your sins…”</a:t>
            </a:r>
            <a:endParaRPr lang="en-US" sz="4400" dirty="0">
              <a:solidFill>
                <a:schemeClr val="accent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529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1" uiExpand="1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>
          <a:xfrm>
            <a:off x="723900" y="228600"/>
            <a:ext cx="8782050" cy="1524000"/>
          </a:xfrm>
          <a:noFill/>
          <a:ln/>
        </p:spPr>
        <p:txBody>
          <a:bodyPr/>
          <a:lstStyle/>
          <a:p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REPENTANCE</a:t>
            </a:r>
            <a:b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COMMANDED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266700" y="1981200"/>
            <a:ext cx="9486900" cy="45720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By John. Mt. 3:2</a:t>
            </a:r>
          </a:p>
          <a:p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By Jesus. Mt. 4:17; </a:t>
            </a:r>
            <a:r>
              <a:rPr lang="en-US" sz="4400" i="1" dirty="0" err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Lk</a:t>
            </a:r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. 13:3,5</a:t>
            </a:r>
          </a:p>
          <a:p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Great Commission. </a:t>
            </a:r>
            <a:r>
              <a:rPr lang="en-US" sz="4400" i="1" dirty="0" err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Lk</a:t>
            </a:r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. 24:47</a:t>
            </a:r>
          </a:p>
          <a:p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By Disciples. Mk. 6:12</a:t>
            </a:r>
          </a:p>
          <a:p>
            <a:r>
              <a:rPr lang="en-US" sz="4400" i="1" dirty="0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By Apostles. Acts 2:38; 11:18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381000"/>
            <a:ext cx="8743950" cy="1143000"/>
          </a:xfrm>
          <a:noFill/>
          <a:ln/>
        </p:spPr>
        <p:txBody>
          <a:bodyPr/>
          <a:lstStyle/>
          <a:p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REPENTANCE</a:t>
            </a:r>
            <a:b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Is Not…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6700" y="2362200"/>
            <a:ext cx="4800600" cy="41148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Fear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Confession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Being sorry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Simply a reformation of life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Being aware of sin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5410200" y="2438400"/>
            <a:ext cx="4876800" cy="4114800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Prayer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Coming forward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Doing penance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Remorse or regret</a:t>
            </a:r>
          </a:p>
          <a:p>
            <a:r>
              <a:rPr lang="en-US" sz="36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“If I have…”</a:t>
            </a:r>
          </a:p>
          <a:p>
            <a:pPr>
              <a:buFontTx/>
              <a:buNone/>
            </a:pPr>
            <a:endParaRPr lang="en-US" sz="3600" i="1">
              <a:solidFill>
                <a:schemeClr val="accent1"/>
              </a:solidFill>
              <a:latin typeface="Tahoma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304800"/>
            <a:ext cx="8743950" cy="1143000"/>
          </a:xfrm>
          <a:noFill/>
          <a:ln/>
        </p:spPr>
        <p:txBody>
          <a:bodyPr/>
          <a:lstStyle/>
          <a:p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REPENTANCE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28800"/>
            <a:ext cx="10287000" cy="50292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3600" i="1" dirty="0" err="1">
                <a:solidFill>
                  <a:srgbClr val="66FFFF"/>
                </a:solidFill>
                <a:latin typeface="Tahoma" pitchFamily="34" charset="0"/>
                <a:cs typeface="Times New Roman" pitchFamily="18" charset="0"/>
              </a:rPr>
              <a:t>metanoia</a:t>
            </a:r>
            <a:r>
              <a:rPr lang="en-US" sz="3600" dirty="0">
                <a:latin typeface="Tahoma" pitchFamily="34" charset="0"/>
                <a:cs typeface="Times New Roman" pitchFamily="18" charset="0"/>
              </a:rPr>
              <a:t> – “</a:t>
            </a:r>
            <a:r>
              <a:rPr lang="en-US" sz="3600" i="1" dirty="0">
                <a:latin typeface="Tahoma" pitchFamily="34" charset="0"/>
                <a:cs typeface="Times New Roman" pitchFamily="18" charset="0"/>
              </a:rPr>
              <a:t>a change of mind for the better, heartily to AMEND with abhorrence of one’s past sins.” </a:t>
            </a:r>
            <a:r>
              <a:rPr lang="en-US" sz="3600" dirty="0"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2800" dirty="0">
                <a:latin typeface="Tahoma" pitchFamily="34" charset="0"/>
                <a:cs typeface="Times New Roman" pitchFamily="18" charset="0"/>
              </a:rPr>
              <a:t>(</a:t>
            </a:r>
            <a:r>
              <a:rPr lang="en-US" sz="2800" u="sng" dirty="0">
                <a:latin typeface="Tahoma" pitchFamily="34" charset="0"/>
                <a:cs typeface="Times New Roman" pitchFamily="18" charset="0"/>
              </a:rPr>
              <a:t>Thayer</a:t>
            </a:r>
            <a:r>
              <a:rPr lang="en-US" sz="2800" dirty="0">
                <a:latin typeface="Tahoma" pitchFamily="34" charset="0"/>
                <a:cs typeface="Times New Roman" pitchFamily="18" charset="0"/>
              </a:rPr>
              <a:t>, 405)</a:t>
            </a:r>
          </a:p>
          <a:p>
            <a:r>
              <a:rPr lang="en-US" sz="3600" i="1" dirty="0">
                <a:latin typeface="Tahoma" pitchFamily="34" charset="0"/>
                <a:cs typeface="Arial" pitchFamily="34" charset="0"/>
              </a:rPr>
              <a:t>“This change of mind involves BOTH a turning from sin and a turning to God.”</a:t>
            </a:r>
            <a:r>
              <a:rPr lang="en-US" sz="3600" dirty="0">
                <a:latin typeface="Tahoma" pitchFamily="34" charset="0"/>
                <a:cs typeface="Arial" pitchFamily="34" charset="0"/>
              </a:rPr>
              <a:t> </a:t>
            </a:r>
            <a:r>
              <a:rPr lang="en-US" sz="2800" dirty="0">
                <a:latin typeface="Tahoma" pitchFamily="34" charset="0"/>
                <a:cs typeface="Arial" pitchFamily="34" charset="0"/>
              </a:rPr>
              <a:t>(W.E. Vine, Vol. 3, pg. 281)</a:t>
            </a:r>
          </a:p>
          <a:p>
            <a:r>
              <a:rPr lang="en-US" sz="3600" dirty="0">
                <a:latin typeface="Tahoma" pitchFamily="34" charset="0"/>
                <a:cs typeface="Arial" pitchFamily="34" charset="0"/>
              </a:rPr>
              <a:t>“John did not call on people to be sorry, but to change their mental attitudes AND CONDUCT.” </a:t>
            </a:r>
            <a:r>
              <a:rPr lang="en-US" sz="2800" dirty="0">
                <a:latin typeface="Tahoma" pitchFamily="34" charset="0"/>
                <a:cs typeface="Arial" pitchFamily="34" charset="0"/>
              </a:rPr>
              <a:t>(A.T. Robertson, </a:t>
            </a:r>
            <a:r>
              <a:rPr lang="en-US" sz="2800" u="sng" dirty="0">
                <a:latin typeface="Tahoma" pitchFamily="34" charset="0"/>
                <a:cs typeface="Arial" pitchFamily="34" charset="0"/>
              </a:rPr>
              <a:t>Word Pictures</a:t>
            </a:r>
            <a:r>
              <a:rPr lang="en-US" sz="2800" dirty="0">
                <a:latin typeface="Tahoma" pitchFamily="34" charset="0"/>
                <a:cs typeface="Arial" pitchFamily="34" charset="0"/>
              </a:rPr>
              <a:t>, Vol. 1, pg. 24)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287000" cy="19812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Examples of Repentance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81200"/>
            <a:ext cx="9867900" cy="3581400"/>
          </a:xfrm>
          <a:solidFill>
            <a:schemeClr val="accent2"/>
          </a:solidFill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Jews on Pentecost. Acts 2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Ninevites. Mt. 12:41; cf. Jonah 3:10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Rebellious son. Mt. 21:28-29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Prodigal son. Lk. 15:11-21</a:t>
            </a:r>
            <a:endParaRPr lang="en-US" i="1">
              <a:solidFill>
                <a:schemeClr val="accent1"/>
              </a:solidFill>
              <a:latin typeface="Tahoma" pitchFamily="34" charset="0"/>
              <a:cs typeface="Arial" pitchFamily="34" charset="0"/>
            </a:endParaRP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0" y="5546725"/>
            <a:ext cx="10287000" cy="1311275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These all brought forth fruit worthy of repentance!</a:t>
            </a:r>
          </a:p>
          <a:p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Cf. Lk. 3:8; Acts 26:19-20</a:t>
            </a:r>
            <a:r>
              <a:rPr lang="en-US" sz="4400"/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9" grpId="0" uiExpand="1" build="p" autoUpdateAnimBg="0"/>
      <p:bldP spid="34823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287000" cy="1295400"/>
          </a:xfrm>
          <a:solidFill>
            <a:schemeClr val="bg1"/>
          </a:solidFill>
          <a:ln/>
        </p:spPr>
        <p:txBody>
          <a:bodyPr/>
          <a:lstStyle/>
          <a:p>
            <a:r>
              <a:rPr lang="en-US" sz="72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Examples of Repentance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944100" cy="4114800"/>
          </a:xfrm>
          <a:solidFill>
            <a:schemeClr val="accent2"/>
          </a:solidFill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Thessalonians turned from idols.             1 Thess. 1:9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Ephesians burned their books. Acts 19:19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Jailor “washed their stripes.” Acts 16:33</a:t>
            </a:r>
          </a:p>
          <a:p>
            <a:r>
              <a:rPr lang="en-US" sz="4000" i="1">
                <a:solidFill>
                  <a:schemeClr val="accent1"/>
                </a:solidFill>
                <a:latin typeface="Tahoma" pitchFamily="34" charset="0"/>
                <a:cs typeface="Arial" pitchFamily="34" charset="0"/>
              </a:rPr>
              <a:t>Corinthians turned from former practices. 1 Cor. 6:9-11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0" y="5410200"/>
            <a:ext cx="10287000" cy="1431925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These </a:t>
            </a:r>
            <a:r>
              <a:rPr lang="en-US" sz="4400" b="1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</a:t>
            </a:r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brought forth fruit worthy of repentance!</a:t>
            </a:r>
          </a:p>
          <a:p>
            <a:r>
              <a:rPr lang="en-US" sz="3600" b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Cf. Lk. 3:8; Acts 26:19-20</a:t>
            </a:r>
            <a:r>
              <a:rPr lang="en-US" sz="4400"/>
              <a:t>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3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uiExpand="1" build="p" autoUpdateAnimBg="0"/>
      <p:bldP spid="53253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" y="381000"/>
            <a:ext cx="10096500" cy="1143000"/>
          </a:xfrm>
        </p:spPr>
        <p:txBody>
          <a:bodyPr/>
          <a:lstStyle/>
          <a:p>
            <a:r>
              <a:rPr lang="en-US" sz="66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How do you show repentance?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0500" y="2132013"/>
            <a:ext cx="9906000" cy="2897187"/>
          </a:xfrm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r>
              <a:rPr lang="en-US" sz="4000" dirty="0">
                <a:solidFill>
                  <a:schemeClr val="accent1"/>
                </a:solidFill>
              </a:rPr>
              <a:t>Steal a man’s watch… you give it back!</a:t>
            </a:r>
          </a:p>
          <a:p>
            <a:r>
              <a:rPr lang="en-US" sz="4000" dirty="0">
                <a:solidFill>
                  <a:schemeClr val="accent1"/>
                </a:solidFill>
              </a:rPr>
              <a:t>Steal a man’s car… you give it back!</a:t>
            </a:r>
          </a:p>
          <a:p>
            <a:r>
              <a:rPr lang="en-US" sz="4000" dirty="0">
                <a:solidFill>
                  <a:schemeClr val="accent1"/>
                </a:solidFill>
              </a:rPr>
              <a:t>Steal a man’s wife… you keep her???       (Cf. Mk. 6:17-18)</a:t>
            </a: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0" y="4937125"/>
            <a:ext cx="10287000" cy="1920875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4000" b="1">
                <a:solidFill>
                  <a:srgbClr val="FF0000"/>
                </a:solidFill>
              </a:rPr>
              <a:t>Offended party may concede a watch or a car (Acts 5:4), but can’t give his wife the right to marry another. (Mt. 5:32; 19:9)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71525" y="0"/>
            <a:ext cx="8743950" cy="1905000"/>
          </a:xfrm>
          <a:noFill/>
          <a:ln/>
        </p:spPr>
        <p:txBody>
          <a:bodyPr/>
          <a:lstStyle/>
          <a:p>
            <a: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Demands of Repentance</a:t>
            </a:r>
            <a:br>
              <a:rPr lang="en-US" sz="5400" b="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</a:br>
            <a:r>
              <a:rPr lang="en-US" b="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rPr>
              <a:t>Luke 3:8-14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6700" y="3048000"/>
            <a:ext cx="10020300" cy="3200400"/>
          </a:xfrm>
          <a:noFill/>
          <a:ln/>
          <a:effectLst>
            <a:outerShdw dist="35921" dir="2700000" algn="ctr" rotWithShape="0">
              <a:schemeClr val="bg1"/>
            </a:outerShdw>
          </a:effectLst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DESIRE TO REPENT</a:t>
            </a:r>
            <a:r>
              <a:rPr lang="en-US" sz="36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 </a:t>
            </a:r>
            <a:r>
              <a:rPr lang="en-US" sz="4000">
                <a:solidFill>
                  <a:srgbClr val="66FFFF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– </a:t>
            </a:r>
            <a:r>
              <a:rPr lang="en-US" sz="40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Times New Roman" pitchFamily="18" charset="0"/>
              </a:rPr>
              <a:t>Lk. 3:10</a:t>
            </a:r>
            <a:endParaRPr lang="en-US" sz="4000">
              <a:solidFill>
                <a:srgbClr val="66FFFF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36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Effect of gospel on the heart – </a:t>
            </a:r>
            <a:r>
              <a:rPr lang="en-US" sz="36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Acts 2: 37-38</a:t>
            </a:r>
          </a:p>
          <a:p>
            <a:pPr lvl="1">
              <a:lnSpc>
                <a:spcPct val="90000"/>
              </a:lnSpc>
            </a:pPr>
            <a:r>
              <a:rPr lang="en-US" sz="36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Godly sorrow for one’s sin – </a:t>
            </a:r>
            <a:r>
              <a:rPr lang="en-US" sz="36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2 Cor. 7:10; cf. Mt. 26:69-27:5</a:t>
            </a:r>
          </a:p>
          <a:p>
            <a:pPr lvl="1">
              <a:lnSpc>
                <a:spcPct val="90000"/>
              </a:lnSpc>
            </a:pPr>
            <a:r>
              <a:rPr lang="en-US" sz="3600">
                <a:effectLst>
                  <a:outerShdw blurRad="38100" dist="38100" dir="2700000" algn="tl">
                    <a:srgbClr val="969696"/>
                  </a:outerShdw>
                </a:effectLst>
                <a:latin typeface="Tahoma" pitchFamily="34" charset="0"/>
                <a:cs typeface="Arial" pitchFamily="34" charset="0"/>
              </a:rPr>
              <a:t>Cf. Simon -</a:t>
            </a:r>
            <a:r>
              <a:rPr lang="en-US" sz="3600" i="1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  <a:cs typeface="Arial" pitchFamily="34" charset="0"/>
              </a:rPr>
              <a:t> Acts 8:20-23, 24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Z">
  <a:themeElements>
    <a:clrScheme name="">
      <a:dk1>
        <a:srgbClr val="969696"/>
      </a:dk1>
      <a:lt1>
        <a:srgbClr val="FFFFFF"/>
      </a:lt1>
      <a:dk2>
        <a:srgbClr val="000000"/>
      </a:dk2>
      <a:lt2>
        <a:srgbClr val="FFFFFF"/>
      </a:lt2>
      <a:accent1>
        <a:srgbClr val="FFFF00"/>
      </a:accent1>
      <a:accent2>
        <a:srgbClr val="3333CC"/>
      </a:accent2>
      <a:accent3>
        <a:srgbClr val="AAAAAA"/>
      </a:accent3>
      <a:accent4>
        <a:srgbClr val="DADADA"/>
      </a:accent4>
      <a:accent5>
        <a:srgbClr val="FFFFA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UZ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Z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Z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Z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Z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Z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Z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Z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Designs\BLUZ.POT</Template>
  <TotalTime>2436</TotalTime>
  <Pages>8906380</Pages>
  <Words>972</Words>
  <Application>Microsoft Office PowerPoint</Application>
  <PresentationFormat>35mm Slides</PresentationFormat>
  <Paragraphs>152</Paragraphs>
  <Slides>22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BLUZ</vt:lpstr>
      <vt:lpstr>God Commands Repentance</vt:lpstr>
      <vt:lpstr>God Commands Repentance</vt:lpstr>
      <vt:lpstr>REPENTANCE COMMANDED</vt:lpstr>
      <vt:lpstr>REPENTANCE Is Not…</vt:lpstr>
      <vt:lpstr>REPENTANCE</vt:lpstr>
      <vt:lpstr>Examples of Repentance</vt:lpstr>
      <vt:lpstr>Examples of Repentance</vt:lpstr>
      <vt:lpstr>How do you show repentance?</vt:lpstr>
      <vt:lpstr>Demands of Repentance Luke 3:8-14</vt:lpstr>
      <vt:lpstr>Demands of Repentance Luke 3:8-14</vt:lpstr>
      <vt:lpstr>Demands of Repentance Luke 3:8-14</vt:lpstr>
      <vt:lpstr>Demands of Repentance Luke 3:8-14</vt:lpstr>
      <vt:lpstr>Demands of Repentance Luke 3:8-14</vt:lpstr>
      <vt:lpstr>Demands of Repentance Luke 3:8-14</vt:lpstr>
      <vt:lpstr>Demands of Repentance Luke 3:8-14</vt:lpstr>
      <vt:lpstr>Demands of Repentance Luke 3:8-14</vt:lpstr>
      <vt:lpstr>Does Not Remove Temporal Consequences </vt:lpstr>
      <vt:lpstr>What Produces Repentance?</vt:lpstr>
      <vt:lpstr>Fruits of Repentance- “For behold…” 2 Corinthians 7:11</vt:lpstr>
      <vt:lpstr>Fruits of Repentance- “For behold…” 2 Corinthians 7:11</vt:lpstr>
      <vt:lpstr>Efforts to Avoid Repentance</vt:lpstr>
      <vt:lpstr>God’s Solution To Sin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REPENTANCE</dc:title>
  <dc:creator>Micky Galloway</dc:creator>
  <cp:lastModifiedBy>Guest</cp:lastModifiedBy>
  <cp:revision>116</cp:revision>
  <dcterms:created xsi:type="dcterms:W3CDTF">2003-03-08T19:04:37Z</dcterms:created>
  <dcterms:modified xsi:type="dcterms:W3CDTF">2011-04-08T11:43:41Z</dcterms:modified>
</cp:coreProperties>
</file>