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0" r:id="rId2"/>
    <p:sldMasterId id="2147483672" r:id="rId3"/>
  </p:sldMasterIdLst>
  <p:handoutMasterIdLst>
    <p:handoutMasterId r:id="rId27"/>
  </p:handoutMasterIdLst>
  <p:sldIdLst>
    <p:sldId id="263" r:id="rId4"/>
    <p:sldId id="298" r:id="rId5"/>
    <p:sldId id="289" r:id="rId6"/>
    <p:sldId id="285" r:id="rId7"/>
    <p:sldId id="286" r:id="rId8"/>
    <p:sldId id="287" r:id="rId9"/>
    <p:sldId id="288" r:id="rId10"/>
    <p:sldId id="264" r:id="rId11"/>
    <p:sldId id="265" r:id="rId12"/>
    <p:sldId id="292" r:id="rId13"/>
    <p:sldId id="261" r:id="rId14"/>
    <p:sldId id="293" r:id="rId15"/>
    <p:sldId id="270" r:id="rId16"/>
    <p:sldId id="278" r:id="rId17"/>
    <p:sldId id="279" r:id="rId18"/>
    <p:sldId id="280" r:id="rId19"/>
    <p:sldId id="281" r:id="rId20"/>
    <p:sldId id="294" r:id="rId21"/>
    <p:sldId id="282" r:id="rId22"/>
    <p:sldId id="296" r:id="rId23"/>
    <p:sldId id="297" r:id="rId24"/>
    <p:sldId id="277" r:id="rId25"/>
    <p:sldId id="299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B2B2B2"/>
    <a:srgbClr val="FFFF99"/>
    <a:srgbClr val="CC6600"/>
    <a:srgbClr val="FFFFCC"/>
    <a:srgbClr val="3333FF"/>
    <a:srgbClr val="FFFFFF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188" autoAdjust="0"/>
    <p:restoredTop sz="94660"/>
  </p:normalViewPr>
  <p:slideViewPr>
    <p:cSldViewPr>
      <p:cViewPr varScale="1">
        <p:scale>
          <a:sx n="42" d="100"/>
          <a:sy n="42" d="100"/>
        </p:scale>
        <p:origin x="-7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5784C2-12DA-4343-8B88-3CDFB95B688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4015B6-7F28-404E-9645-F6AAA2E225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FF422E-08DC-4EE6-AB1A-31F43F1E55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CFE219-E212-4087-8197-DD4DB81E41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12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84015B6-7F28-404E-9645-F6AAA2E22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C7400F-EC37-4358-A668-1474815734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C8E6F8A-3399-4021-BDD6-D6BF411EDD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EE4665-AD9B-4C10-916F-02F70424EE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B042CD-949D-4CF5-985A-3F63B215E6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E408BA-072B-4149-B186-3A5F36C9A0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08F0C6-D8B3-4BD3-87DB-3C4EC0E613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A965979-C644-48D5-B902-A61E96EB39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7400F-EC37-4358-A668-1474815734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4CB97B-13BA-45EF-A473-7F868BF300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BFF422E-08DC-4EE6-AB1A-31F43F1E55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CFE219-E212-4087-8197-DD4DB81E41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12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84015B6-7F28-404E-9645-F6AAA2E22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C7400F-EC37-4358-A668-1474815734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C8E6F8A-3399-4021-BDD6-D6BF411EDD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EE4665-AD9B-4C10-916F-02F70424EE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B042CD-949D-4CF5-985A-3F63B215E6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E408BA-072B-4149-B186-3A5F36C9A0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08F0C6-D8B3-4BD3-87DB-3C4EC0E613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8E6F8A-3399-4021-BDD6-D6BF411EDD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A965979-C644-48D5-B902-A61E96EB39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4CB97B-13BA-45EF-A473-7F868BF300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BFF422E-08DC-4EE6-AB1A-31F43F1E55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CFE219-E212-4087-8197-DD4DB81E41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EE4665-AD9B-4C10-916F-02F70424EE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B042CD-949D-4CF5-985A-3F63B215E6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E408BA-072B-4149-B186-3A5F36C9A0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08F0C6-D8B3-4BD3-87DB-3C4EC0E613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65979-C644-48D5-B902-A61E96EB39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4CB97B-13BA-45EF-A473-7F868BF300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7B63529-C207-4AD8-BC65-A58C8278FD3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E7B63529-C207-4AD8-BC65-A58C8278FD3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E7B63529-C207-4AD8-BC65-A58C8278FD3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 descr="Water droplets"/>
          <p:cNvSpPr>
            <a:spLocks noChangeArrowheads="1"/>
          </p:cNvSpPr>
          <p:nvPr/>
        </p:nvSpPr>
        <p:spPr bwMode="auto">
          <a:xfrm>
            <a:off x="2667000" y="1676400"/>
            <a:ext cx="1295400" cy="6096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 descr="Water droplets"/>
          <p:cNvSpPr>
            <a:spLocks noChangeArrowheads="1"/>
          </p:cNvSpPr>
          <p:nvPr/>
        </p:nvSpPr>
        <p:spPr bwMode="auto">
          <a:xfrm>
            <a:off x="3124200" y="2286000"/>
            <a:ext cx="457200" cy="9144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152400" y="457200"/>
            <a:ext cx="8763000" cy="1470025"/>
          </a:xfrm>
          <a:ln w="28575"/>
        </p:spPr>
        <p:txBody>
          <a:bodyPr/>
          <a:lstStyle/>
          <a:p>
            <a:r>
              <a:rPr lang="en-US" u="sng" dirty="0"/>
              <a:t>“What Doth Hinder Me To Be Baptized?”</a:t>
            </a:r>
            <a:endParaRPr lang="en-US" sz="5400" u="sng" dirty="0"/>
          </a:p>
        </p:txBody>
      </p:sp>
      <p:sp>
        <p:nvSpPr>
          <p:cNvPr id="1026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657600"/>
            <a:ext cx="8610600" cy="2971800"/>
          </a:xfrm>
          <a:solidFill>
            <a:schemeClr val="hlink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/>
              <a:t>Acts 8:36</a:t>
            </a:r>
          </a:p>
          <a:p>
            <a:pPr>
              <a:lnSpc>
                <a:spcPct val="90000"/>
              </a:lnSpc>
            </a:pPr>
            <a:r>
              <a:rPr lang="en-US" sz="3600" dirty="0" smtClean="0"/>
              <a:t>“And </a:t>
            </a:r>
            <a:r>
              <a:rPr lang="en-US" sz="3600" dirty="0"/>
              <a:t>as they went on the way, they came unto a certain water; and the eunuch </a:t>
            </a:r>
            <a:r>
              <a:rPr lang="en-US" sz="3600" dirty="0" err="1"/>
              <a:t>saith</a:t>
            </a:r>
            <a:r>
              <a:rPr lang="en-US" sz="3600" dirty="0"/>
              <a:t>, Behold, (here is) water; what doth hinder me to be baptized?”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dirty="0" smtClean="0"/>
              <a:t>Are You Ready?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sz="4000" dirty="0" smtClean="0"/>
              <a:t>Some ARE NOT ready…</a:t>
            </a:r>
            <a:endParaRPr lang="en-US" sz="40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304800" y="3581400"/>
            <a:ext cx="0" cy="3276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3276600" y="304800"/>
            <a:ext cx="5867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AutoShape 10"/>
          <p:cNvSpPr>
            <a:spLocks noChangeArrowheads="1"/>
          </p:cNvSpPr>
          <p:nvPr/>
        </p:nvSpPr>
        <p:spPr bwMode="auto">
          <a:xfrm>
            <a:off x="3352800" y="533400"/>
            <a:ext cx="5486400" cy="15240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n-US" sz="2800" b="1" dirty="0">
                <a:solidFill>
                  <a:schemeClr val="accent2"/>
                </a:solidFill>
                <a:latin typeface="Arial" charset="0"/>
              </a:rPr>
              <a:t>Waiting Until Have A Good</a:t>
            </a:r>
          </a:p>
          <a:p>
            <a:pPr algn="ctr">
              <a:lnSpc>
                <a:spcPct val="80000"/>
              </a:lnSpc>
            </a:pPr>
            <a:r>
              <a:rPr lang="en-US" sz="2800" b="1" dirty="0">
                <a:solidFill>
                  <a:schemeClr val="accent2"/>
                </a:solidFill>
                <a:latin typeface="Arial" charset="0"/>
              </a:rPr>
              <a:t>Knowledge of </a:t>
            </a:r>
            <a:r>
              <a:rPr lang="en-US" sz="2800" b="1" dirty="0" smtClean="0">
                <a:solidFill>
                  <a:schemeClr val="accent2"/>
                </a:solidFill>
                <a:latin typeface="Arial" charset="0"/>
              </a:rPr>
              <a:t>Bible (1 Pet. 2:2</a:t>
            </a:r>
          </a:p>
          <a:p>
            <a:pPr algn="ctr">
              <a:lnSpc>
                <a:spcPct val="80000"/>
              </a:lnSpc>
            </a:pPr>
            <a:r>
              <a:rPr lang="en-US" sz="2800" b="1" dirty="0" smtClean="0">
                <a:solidFill>
                  <a:schemeClr val="accent2"/>
                </a:solidFill>
                <a:latin typeface="Arial" charset="0"/>
              </a:rPr>
              <a:t>2 Tim. 2:15)</a:t>
            </a:r>
            <a:r>
              <a:rPr lang="en-US" sz="4000" b="1" dirty="0" smtClean="0">
                <a:solidFill>
                  <a:schemeClr val="accent2"/>
                </a:solidFill>
                <a:latin typeface="Arial" charset="0"/>
              </a:rPr>
              <a:t> </a:t>
            </a:r>
            <a:endParaRPr lang="en-US" sz="4000" b="1" dirty="0">
              <a:solidFill>
                <a:schemeClr val="accent2"/>
              </a:solidFill>
              <a:latin typeface="Arial" charset="0"/>
            </a:endParaRPr>
          </a:p>
        </p:txBody>
      </p:sp>
      <p:grpSp>
        <p:nvGrpSpPr>
          <p:cNvPr id="8205" name="Group 13"/>
          <p:cNvGrpSpPr>
            <a:grpSpLocks/>
          </p:cNvGrpSpPr>
          <p:nvPr/>
        </p:nvGrpSpPr>
        <p:grpSpPr bwMode="auto">
          <a:xfrm>
            <a:off x="609600" y="-152400"/>
            <a:ext cx="2411413" cy="3970338"/>
            <a:chOff x="2544" y="2256"/>
            <a:chExt cx="1519" cy="2501"/>
          </a:xfrm>
        </p:grpSpPr>
        <p:sp>
          <p:nvSpPr>
            <p:cNvPr id="8204" name="Text Box 12"/>
            <p:cNvSpPr txBox="1">
              <a:spLocks noChangeArrowheads="1"/>
            </p:cNvSpPr>
            <p:nvPr/>
          </p:nvSpPr>
          <p:spPr bwMode="auto">
            <a:xfrm>
              <a:off x="2544" y="2256"/>
              <a:ext cx="116" cy="25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5200" b="1" dirty="0">
                <a:solidFill>
                  <a:srgbClr val="CC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8198" name="Text Box 6"/>
            <p:cNvSpPr txBox="1">
              <a:spLocks noChangeArrowheads="1"/>
            </p:cNvSpPr>
            <p:nvPr/>
          </p:nvSpPr>
          <p:spPr bwMode="auto">
            <a:xfrm>
              <a:off x="2544" y="2688"/>
              <a:ext cx="1519" cy="1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6000" b="1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Not</a:t>
              </a:r>
            </a:p>
            <a:p>
              <a:pPr algn="ctr"/>
              <a:r>
                <a:rPr lang="en-US" sz="6000" b="1" dirty="0" smtClean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Ready</a:t>
              </a:r>
              <a:endParaRPr lang="en-US" sz="6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endParaRPr>
            </a:p>
          </p:txBody>
        </p:sp>
      </p:grpSp>
      <p:sp>
        <p:nvSpPr>
          <p:cNvPr id="8207" name="AutoShape 15"/>
          <p:cNvSpPr>
            <a:spLocks noChangeArrowheads="1"/>
          </p:cNvSpPr>
          <p:nvPr/>
        </p:nvSpPr>
        <p:spPr bwMode="auto">
          <a:xfrm>
            <a:off x="2895600" y="2590800"/>
            <a:ext cx="6248400" cy="9906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accent2"/>
                </a:solidFill>
                <a:latin typeface="Arial" charset="0"/>
              </a:rPr>
              <a:t>Waiting Till Gets Easier (Acts 14:22)</a:t>
            </a:r>
            <a:r>
              <a:rPr lang="en-US" sz="4000" b="1">
                <a:solidFill>
                  <a:schemeClr val="accent2"/>
                </a:solidFill>
                <a:latin typeface="Arial" charset="0"/>
              </a:rPr>
              <a:t> </a:t>
            </a:r>
          </a:p>
        </p:txBody>
      </p:sp>
      <p:sp>
        <p:nvSpPr>
          <p:cNvPr id="8208" name="AutoShape 16"/>
          <p:cNvSpPr>
            <a:spLocks noChangeArrowheads="1"/>
          </p:cNvSpPr>
          <p:nvPr/>
        </p:nvSpPr>
        <p:spPr bwMode="auto">
          <a:xfrm>
            <a:off x="152400" y="3886200"/>
            <a:ext cx="8991600" cy="6858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accent2"/>
                </a:solidFill>
                <a:latin typeface="Arial" charset="0"/>
              </a:rPr>
              <a:t>Waiting Until When It Will Not Cost Me (cf. Lk. 14:25)</a:t>
            </a:r>
            <a:r>
              <a:rPr lang="en-US" sz="4000" b="1">
                <a:solidFill>
                  <a:schemeClr val="accent2"/>
                </a:solidFill>
                <a:latin typeface="Arial" charset="0"/>
              </a:rPr>
              <a:t> </a:t>
            </a:r>
          </a:p>
        </p:txBody>
      </p:sp>
      <p:sp>
        <p:nvSpPr>
          <p:cNvPr id="8210" name="AutoShape 18"/>
          <p:cNvSpPr>
            <a:spLocks noChangeArrowheads="1"/>
          </p:cNvSpPr>
          <p:nvPr/>
        </p:nvSpPr>
        <p:spPr bwMode="auto">
          <a:xfrm>
            <a:off x="381000" y="4800600"/>
            <a:ext cx="8458200" cy="10668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chemeClr val="accent2"/>
                </a:solidFill>
                <a:latin typeface="Arial" charset="0"/>
              </a:rPr>
              <a:t>Waiting Until Can Live Christian Life w/o </a:t>
            </a:r>
            <a:r>
              <a:rPr lang="en-US" sz="2800" b="1" dirty="0" smtClean="0">
                <a:solidFill>
                  <a:schemeClr val="accent2"/>
                </a:solidFill>
                <a:latin typeface="Arial" charset="0"/>
              </a:rPr>
              <a:t>Falter</a:t>
            </a:r>
          </a:p>
          <a:p>
            <a:pPr algn="ctr"/>
            <a:r>
              <a:rPr lang="en-US" sz="2800" b="1" dirty="0" smtClean="0">
                <a:solidFill>
                  <a:schemeClr val="accent2"/>
                </a:solidFill>
                <a:latin typeface="Arial" charset="0"/>
              </a:rPr>
              <a:t> (Acts 8:13ff; cf. Gal. 2:11-12)</a:t>
            </a:r>
            <a:r>
              <a:rPr lang="en-US" sz="4000" b="1" dirty="0" smtClean="0">
                <a:solidFill>
                  <a:schemeClr val="accent2"/>
                </a:solidFill>
                <a:latin typeface="Arial" charset="0"/>
              </a:rPr>
              <a:t> </a:t>
            </a:r>
            <a:endParaRPr lang="en-US" sz="4000" b="1" dirty="0">
              <a:solidFill>
                <a:schemeClr val="accent2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 animBg="1" autoUpdateAnimBg="0"/>
      <p:bldP spid="8207" grpId="0" animBg="1" autoUpdateAnimBg="0"/>
      <p:bldP spid="8208" grpId="0" animBg="1" autoUpdateAnimBg="0"/>
      <p:bldP spid="8210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dirty="0" smtClean="0"/>
              <a:t>Are You Ready?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sz="4000" dirty="0" smtClean="0"/>
              <a:t>Some </a:t>
            </a:r>
            <a:r>
              <a:rPr lang="en-US" sz="4000" u="sng" dirty="0" smtClean="0"/>
              <a:t>ARE</a:t>
            </a:r>
            <a:r>
              <a:rPr lang="en-US" sz="4000" dirty="0" smtClean="0"/>
              <a:t> ready…</a:t>
            </a:r>
            <a:endParaRPr lang="en-US" sz="40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457200" y="533400"/>
            <a:ext cx="2570163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I’m</a:t>
            </a:r>
            <a:endParaRPr lang="en-US" sz="6000" b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/>
            <a:r>
              <a:rPr lang="en-US" sz="6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Ready</a:t>
            </a:r>
          </a:p>
          <a:p>
            <a:pPr algn="ctr"/>
            <a:r>
              <a:rPr lang="en-US" sz="6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When:</a:t>
            </a:r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304800" y="3581400"/>
            <a:ext cx="0" cy="3276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3276600" y="304800"/>
            <a:ext cx="5867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3581400" y="685800"/>
            <a:ext cx="5257800" cy="6096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I know I am </a:t>
            </a:r>
            <a:r>
              <a:rPr lang="en-US" sz="3600" b="1" dirty="0">
                <a:latin typeface="Arial" charset="0"/>
              </a:rPr>
              <a:t>in sin 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3733800" y="1524000"/>
            <a:ext cx="49911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 i="1" u="sng" dirty="0">
                <a:solidFill>
                  <a:srgbClr val="FFFF99"/>
                </a:solidFill>
                <a:latin typeface="Arial" charset="0"/>
              </a:rPr>
              <a:t>Baptism is to wash away sin</a:t>
            </a:r>
            <a:endParaRPr lang="en-US" sz="2800" b="1" i="1" dirty="0">
              <a:solidFill>
                <a:srgbClr val="FFFF99"/>
              </a:solidFill>
              <a:latin typeface="Arial" charset="0"/>
            </a:endParaRPr>
          </a:p>
          <a:p>
            <a:pPr algn="ctr"/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Acts 2:38; </a:t>
            </a:r>
            <a:r>
              <a:rPr lang="en-US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22:16; 1 Pet. 3:21</a:t>
            </a:r>
            <a:endParaRPr lang="en-US" sz="28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3657600" y="2667000"/>
            <a:ext cx="5249863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i="1" u="sng" dirty="0">
                <a:solidFill>
                  <a:srgbClr val="FFFF99"/>
                </a:solidFill>
                <a:latin typeface="Arial" charset="0"/>
              </a:rPr>
              <a:t>Need: sin separates from God</a:t>
            </a:r>
          </a:p>
          <a:p>
            <a:pPr>
              <a:buFontTx/>
              <a:buChar char="•"/>
            </a:pPr>
            <a:r>
              <a:rPr lang="en-US" sz="2800" b="1" i="1" dirty="0">
                <a:solidFill>
                  <a:srgbClr val="FFFF99"/>
                </a:solidFill>
                <a:latin typeface="Arial" charset="0"/>
              </a:rPr>
              <a:t> </a:t>
            </a:r>
            <a:r>
              <a:rPr lang="en-US" sz="2800" b="1" i="1" dirty="0">
                <a:solidFill>
                  <a:srgbClr val="FFFFFF"/>
                </a:solidFill>
                <a:latin typeface="Arial" charset="0"/>
              </a:rPr>
              <a:t>Now</a:t>
            </a:r>
            <a:r>
              <a:rPr lang="en-US" sz="2800" b="1" i="1" dirty="0">
                <a:solidFill>
                  <a:srgbClr val="FFFF99"/>
                </a:solidFill>
                <a:latin typeface="Arial" charset="0"/>
              </a:rPr>
              <a:t> - 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Isa. </a:t>
            </a:r>
            <a:r>
              <a:rPr lang="en-US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59:1-2</a:t>
            </a:r>
            <a:endParaRPr lang="en-US" sz="28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buFontTx/>
              <a:buChar char="•"/>
            </a:pPr>
            <a:r>
              <a:rPr lang="en-US" sz="2800" b="1" i="1" dirty="0">
                <a:solidFill>
                  <a:srgbClr val="FFFF99"/>
                </a:solidFill>
                <a:latin typeface="Arial" charset="0"/>
              </a:rPr>
              <a:t> </a:t>
            </a:r>
            <a:r>
              <a:rPr lang="en-US" sz="2800" b="1" i="1" dirty="0">
                <a:solidFill>
                  <a:srgbClr val="FFFFFF"/>
                </a:solidFill>
                <a:latin typeface="Arial" charset="0"/>
              </a:rPr>
              <a:t>Eternally</a:t>
            </a:r>
            <a:r>
              <a:rPr lang="en-US" sz="2800" b="1" i="1" dirty="0">
                <a:solidFill>
                  <a:srgbClr val="FFFF99"/>
                </a:solidFill>
                <a:latin typeface="Arial" charset="0"/>
              </a:rPr>
              <a:t> - 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Rom. 6:23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263525" y="4267200"/>
            <a:ext cx="8840788" cy="241776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 u="sng" dirty="0">
                <a:solidFill>
                  <a:schemeClr val="bg1"/>
                </a:solidFill>
                <a:latin typeface="Arial" charset="0"/>
              </a:rPr>
              <a:t>Is There Sin In Your Life?</a:t>
            </a:r>
          </a:p>
          <a:p>
            <a:pPr algn="ctr"/>
            <a:endParaRPr lang="en-US" sz="3200" b="1" dirty="0">
              <a:solidFill>
                <a:schemeClr val="bg1"/>
              </a:solidFill>
              <a:latin typeface="Arial" charset="0"/>
            </a:endParaRPr>
          </a:p>
          <a:p>
            <a:pPr algn="ctr">
              <a:buFontTx/>
              <a:buChar char="•"/>
            </a:pPr>
            <a:r>
              <a:rPr lang="en-US" sz="32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Arial" charset="0"/>
              </a:rPr>
              <a:t>Old enough to know temptation? </a:t>
            </a:r>
            <a:r>
              <a:rPr lang="en-US" sz="2800" dirty="0" err="1">
                <a:solidFill>
                  <a:srgbClr val="FFFF00"/>
                </a:solidFill>
                <a:latin typeface="Arial" charset="0"/>
              </a:rPr>
              <a:t>Jms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. 1:12-15</a:t>
            </a:r>
          </a:p>
          <a:p>
            <a:pPr algn="ctr">
              <a:buFontTx/>
              <a:buChar char="•"/>
            </a:pPr>
            <a:r>
              <a:rPr lang="en-US" sz="2800" b="1" i="1" dirty="0">
                <a:solidFill>
                  <a:srgbClr val="FFFF00"/>
                </a:solidFill>
                <a:latin typeface="Arial" charset="0"/>
              </a:rPr>
              <a:t>Old enough to violate - word of God? </a:t>
            </a:r>
            <a:r>
              <a:rPr lang="en-US" sz="2800" i="1" dirty="0">
                <a:solidFill>
                  <a:srgbClr val="FFFF00"/>
                </a:solidFill>
                <a:latin typeface="Arial" charset="0"/>
              </a:rPr>
              <a:t>Rom. 6:16-17</a:t>
            </a:r>
          </a:p>
          <a:p>
            <a:pPr algn="ctr">
              <a:buFontTx/>
              <a:buChar char="•"/>
            </a:pPr>
            <a:r>
              <a:rPr lang="en-US" sz="2800" b="1" i="1" dirty="0">
                <a:solidFill>
                  <a:srgbClr val="FFFF00"/>
                </a:solidFill>
                <a:latin typeface="Arial" charset="0"/>
              </a:rPr>
              <a:t> Know of sin in your life? </a:t>
            </a:r>
            <a:r>
              <a:rPr lang="en-US" sz="2800" i="1" dirty="0">
                <a:solidFill>
                  <a:srgbClr val="FFFF00"/>
                </a:solidFill>
                <a:latin typeface="Arial" charset="0"/>
              </a:rPr>
              <a:t>1 </a:t>
            </a:r>
            <a:r>
              <a:rPr lang="en-US" sz="2800" i="1" dirty="0" err="1">
                <a:solidFill>
                  <a:srgbClr val="FFFF00"/>
                </a:solidFill>
                <a:latin typeface="Arial" charset="0"/>
              </a:rPr>
              <a:t>Jno</a:t>
            </a:r>
            <a:r>
              <a:rPr lang="en-US" sz="2800" i="1" dirty="0">
                <a:solidFill>
                  <a:srgbClr val="FFFF00"/>
                </a:solidFill>
                <a:latin typeface="Arial" charset="0"/>
              </a:rPr>
              <a:t>. 3:4; </a:t>
            </a:r>
            <a:r>
              <a:rPr lang="en-US" sz="2800" i="1" dirty="0" err="1">
                <a:solidFill>
                  <a:srgbClr val="FFFF00"/>
                </a:solidFill>
                <a:latin typeface="Arial" charset="0"/>
              </a:rPr>
              <a:t>Jms</a:t>
            </a:r>
            <a:r>
              <a:rPr lang="en-US" sz="2800" i="1" dirty="0">
                <a:solidFill>
                  <a:srgbClr val="FFFF00"/>
                </a:solidFill>
                <a:latin typeface="Arial" charset="0"/>
              </a:rPr>
              <a:t>. 4:17</a:t>
            </a:r>
            <a:endParaRPr lang="en-US" sz="3200" dirty="0">
              <a:solidFill>
                <a:srgbClr val="FFFF00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" grpId="0" animBg="1" autoUpdateAnimBg="0"/>
      <p:bldP spid="17422" grpId="0" autoUpdateAnimBg="0"/>
      <p:bldP spid="17423" grpId="0" autoUpdateAnimBg="0"/>
      <p:bldP spid="17425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33400" y="457200"/>
            <a:ext cx="2570163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6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I’m</a:t>
            </a:r>
          </a:p>
          <a:p>
            <a:pPr algn="ctr"/>
            <a:r>
              <a:rPr lang="en-US" sz="6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Ready</a:t>
            </a:r>
          </a:p>
          <a:p>
            <a:pPr algn="ctr"/>
            <a:r>
              <a:rPr lang="en-US" sz="6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When:</a:t>
            </a: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304800" y="3581400"/>
            <a:ext cx="0" cy="3276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3276600" y="304800"/>
            <a:ext cx="5867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AutoShape 7"/>
          <p:cNvSpPr>
            <a:spLocks noChangeArrowheads="1"/>
          </p:cNvSpPr>
          <p:nvPr/>
        </p:nvSpPr>
        <p:spPr bwMode="auto">
          <a:xfrm>
            <a:off x="3581400" y="685800"/>
            <a:ext cx="5257800" cy="6096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I know I am </a:t>
            </a:r>
            <a:r>
              <a:rPr lang="en-US" sz="3600" b="1" dirty="0">
                <a:latin typeface="Arial" charset="0"/>
              </a:rPr>
              <a:t>in sin </a:t>
            </a:r>
          </a:p>
        </p:txBody>
      </p:sp>
      <p:sp>
        <p:nvSpPr>
          <p:cNvPr id="25608" name="AutoShape 8"/>
          <p:cNvSpPr>
            <a:spLocks noChangeArrowheads="1"/>
          </p:cNvSpPr>
          <p:nvPr/>
        </p:nvSpPr>
        <p:spPr bwMode="auto">
          <a:xfrm>
            <a:off x="3581400" y="1600200"/>
            <a:ext cx="5257800" cy="6096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I understand - </a:t>
            </a:r>
            <a:r>
              <a:rPr lang="en-US" sz="3600" b="1" dirty="0">
                <a:latin typeface="Arial" charset="0"/>
              </a:rPr>
              <a:t>Jesus 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505097" y="3657600"/>
            <a:ext cx="8638903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  <a:buFont typeface="BD International" pitchFamily="2" charset="2"/>
              <a:buChar char="B"/>
            </a:pPr>
            <a:r>
              <a:rPr lang="en-US" sz="3200" i="1" dirty="0">
                <a:solidFill>
                  <a:srgbClr val="FFFF99"/>
                </a:solidFill>
                <a:latin typeface="Arial" charset="0"/>
              </a:rPr>
              <a:t> </a:t>
            </a:r>
            <a:r>
              <a:rPr lang="en-US" sz="3200" i="1" u="sng" dirty="0">
                <a:solidFill>
                  <a:srgbClr val="FFFF99"/>
                </a:solidFill>
                <a:latin typeface="Arial" charset="0"/>
              </a:rPr>
              <a:t>Born of a virgin</a:t>
            </a:r>
            <a:r>
              <a:rPr lang="en-US" sz="3200" i="1" dirty="0">
                <a:solidFill>
                  <a:srgbClr val="FFFF99"/>
                </a:solidFill>
                <a:latin typeface="Arial" charset="0"/>
              </a:rPr>
              <a:t> </a:t>
            </a:r>
            <a:r>
              <a:rPr lang="en-US" sz="32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(Mt. 1:23)</a:t>
            </a:r>
          </a:p>
          <a:p>
            <a:pPr>
              <a:lnSpc>
                <a:spcPct val="110000"/>
              </a:lnSpc>
              <a:buFont typeface="BD International" pitchFamily="2" charset="2"/>
              <a:buChar char="B"/>
            </a:pPr>
            <a:r>
              <a:rPr lang="en-US" sz="3200" i="1" dirty="0">
                <a:solidFill>
                  <a:srgbClr val="FFFF99"/>
                </a:solidFill>
                <a:latin typeface="Arial" charset="0"/>
              </a:rPr>
              <a:t> </a:t>
            </a:r>
            <a:r>
              <a:rPr lang="en-US" sz="3200" i="1" u="sng" dirty="0">
                <a:solidFill>
                  <a:srgbClr val="FFFF99"/>
                </a:solidFill>
                <a:latin typeface="Arial" charset="0"/>
              </a:rPr>
              <a:t>Lived sinless</a:t>
            </a:r>
            <a:r>
              <a:rPr lang="en-US" sz="3200" i="1" dirty="0">
                <a:solidFill>
                  <a:srgbClr val="FFFF99"/>
                </a:solidFill>
                <a:latin typeface="Arial" charset="0"/>
              </a:rPr>
              <a:t> </a:t>
            </a:r>
            <a:r>
              <a:rPr lang="en-US" sz="32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(Heb. 4:15)</a:t>
            </a:r>
          </a:p>
          <a:p>
            <a:pPr>
              <a:lnSpc>
                <a:spcPct val="110000"/>
              </a:lnSpc>
              <a:buFont typeface="BD International" pitchFamily="2" charset="2"/>
              <a:buChar char="B"/>
            </a:pPr>
            <a:r>
              <a:rPr lang="en-US" sz="3200" i="1" dirty="0">
                <a:solidFill>
                  <a:srgbClr val="FFFF99"/>
                </a:solidFill>
                <a:latin typeface="Arial" charset="0"/>
              </a:rPr>
              <a:t> </a:t>
            </a:r>
            <a:r>
              <a:rPr lang="en-US" sz="3200" i="1" u="sng" dirty="0">
                <a:solidFill>
                  <a:srgbClr val="FFFF99"/>
                </a:solidFill>
                <a:latin typeface="Arial" charset="0"/>
              </a:rPr>
              <a:t>Son of God</a:t>
            </a:r>
            <a:r>
              <a:rPr lang="en-US" sz="3200" i="1" dirty="0">
                <a:solidFill>
                  <a:srgbClr val="FFFF99"/>
                </a:solidFill>
                <a:latin typeface="Arial" charset="0"/>
              </a:rPr>
              <a:t> </a:t>
            </a:r>
            <a:r>
              <a:rPr lang="en-US" sz="32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</a:t>
            </a:r>
            <a:r>
              <a:rPr lang="en-US" sz="3200" i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Jno</a:t>
            </a:r>
            <a:r>
              <a:rPr lang="en-US" sz="32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 </a:t>
            </a:r>
            <a:r>
              <a:rPr lang="en-US" sz="32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20:30-31)</a:t>
            </a:r>
            <a:endParaRPr lang="en-US" sz="320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lnSpc>
                <a:spcPct val="110000"/>
              </a:lnSpc>
              <a:buFont typeface="BD International" pitchFamily="2" charset="2"/>
              <a:buChar char="B"/>
            </a:pPr>
            <a:r>
              <a:rPr lang="en-US" sz="3200" i="1" dirty="0">
                <a:solidFill>
                  <a:srgbClr val="FFFF99"/>
                </a:solidFill>
                <a:latin typeface="Arial" charset="0"/>
              </a:rPr>
              <a:t> </a:t>
            </a:r>
            <a:r>
              <a:rPr lang="en-US" sz="3200" i="1" u="sng" dirty="0">
                <a:solidFill>
                  <a:srgbClr val="FFFF99"/>
                </a:solidFill>
                <a:latin typeface="Arial" charset="0"/>
              </a:rPr>
              <a:t>Died for our sins</a:t>
            </a:r>
            <a:r>
              <a:rPr lang="en-US" sz="3200" i="1" dirty="0">
                <a:solidFill>
                  <a:srgbClr val="FFFF99"/>
                </a:solidFill>
                <a:latin typeface="Arial" charset="0"/>
              </a:rPr>
              <a:t> </a:t>
            </a:r>
            <a:r>
              <a:rPr lang="en-US" sz="32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(1 Cor. 15:1-4)</a:t>
            </a:r>
          </a:p>
          <a:p>
            <a:pPr>
              <a:lnSpc>
                <a:spcPct val="110000"/>
              </a:lnSpc>
              <a:buFont typeface="BD International" pitchFamily="2" charset="2"/>
              <a:buChar char="B"/>
            </a:pPr>
            <a:r>
              <a:rPr lang="en-US" sz="3200" i="1" dirty="0">
                <a:solidFill>
                  <a:srgbClr val="FFFF99"/>
                </a:solidFill>
                <a:latin typeface="Arial" charset="0"/>
              </a:rPr>
              <a:t> </a:t>
            </a:r>
            <a:r>
              <a:rPr lang="en-US" sz="3200" i="1" u="sng" dirty="0">
                <a:solidFill>
                  <a:srgbClr val="FFFF99"/>
                </a:solidFill>
                <a:latin typeface="Arial" charset="0"/>
              </a:rPr>
              <a:t>Raised from dead</a:t>
            </a:r>
            <a:r>
              <a:rPr lang="en-US" sz="3200" i="1" dirty="0">
                <a:solidFill>
                  <a:srgbClr val="FFFF99"/>
                </a:solidFill>
                <a:latin typeface="Arial" charset="0"/>
              </a:rPr>
              <a:t> </a:t>
            </a:r>
            <a:r>
              <a:rPr lang="en-US" sz="32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(Acts 2:24, </a:t>
            </a:r>
            <a:r>
              <a:rPr lang="en-US" sz="32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32 ; Rom. 1:4)</a:t>
            </a:r>
            <a:endParaRPr lang="en-US" sz="320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5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56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5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56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5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8" grpId="0" animBg="1" autoUpdateAnimBg="0"/>
      <p:bldP spid="25613" grpId="0" uiExpand="1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685800" y="457200"/>
            <a:ext cx="2051157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6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I’m</a:t>
            </a:r>
          </a:p>
          <a:p>
            <a:pPr algn="ctr"/>
            <a:r>
              <a:rPr lang="en-US" sz="6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Ready</a:t>
            </a:r>
          </a:p>
          <a:p>
            <a:pPr algn="ctr"/>
            <a:r>
              <a:rPr lang="en-US" sz="6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When:</a:t>
            </a:r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304800" y="3581400"/>
            <a:ext cx="0" cy="3276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3276600" y="304800"/>
            <a:ext cx="5867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1" name="AutoShape 7"/>
          <p:cNvSpPr>
            <a:spLocks noChangeArrowheads="1"/>
          </p:cNvSpPr>
          <p:nvPr/>
        </p:nvSpPr>
        <p:spPr bwMode="auto">
          <a:xfrm>
            <a:off x="3581400" y="685800"/>
            <a:ext cx="5257800" cy="6096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I know I am </a:t>
            </a:r>
            <a:r>
              <a:rPr lang="en-US" sz="3600" b="1" dirty="0">
                <a:latin typeface="Arial" charset="0"/>
              </a:rPr>
              <a:t>in sin </a:t>
            </a:r>
          </a:p>
        </p:txBody>
      </p:sp>
      <p:sp>
        <p:nvSpPr>
          <p:cNvPr id="26632" name="AutoShape 8"/>
          <p:cNvSpPr>
            <a:spLocks noChangeArrowheads="1"/>
          </p:cNvSpPr>
          <p:nvPr/>
        </p:nvSpPr>
        <p:spPr bwMode="auto">
          <a:xfrm>
            <a:off x="3581400" y="1600200"/>
            <a:ext cx="5257800" cy="6096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I understand - </a:t>
            </a:r>
            <a:r>
              <a:rPr lang="en-US" sz="3600" b="1" dirty="0">
                <a:latin typeface="Arial" charset="0"/>
              </a:rPr>
              <a:t>Jesus </a:t>
            </a:r>
          </a:p>
        </p:txBody>
      </p:sp>
      <p:sp>
        <p:nvSpPr>
          <p:cNvPr id="26633" name="AutoShape 9"/>
          <p:cNvSpPr>
            <a:spLocks noChangeArrowheads="1"/>
          </p:cNvSpPr>
          <p:nvPr/>
        </p:nvSpPr>
        <p:spPr bwMode="auto">
          <a:xfrm>
            <a:off x="3581400" y="2514600"/>
            <a:ext cx="5257800" cy="10668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I understand</a:t>
            </a:r>
          </a:p>
          <a:p>
            <a:pPr algn="ctr"/>
            <a:r>
              <a:rPr lang="en-US" sz="3600" b="1" dirty="0">
                <a:latin typeface="Arial" charset="0"/>
              </a:rPr>
              <a:t>what</a:t>
            </a:r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 I need to do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609600" y="3968750"/>
            <a:ext cx="810577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buFontTx/>
              <a:buChar char="•"/>
            </a:pPr>
            <a:r>
              <a:rPr lang="en-US" sz="2800">
                <a:solidFill>
                  <a:srgbClr val="FFFF99"/>
                </a:solidFill>
                <a:latin typeface="Arial" charset="0"/>
              </a:rPr>
              <a:t> </a:t>
            </a:r>
            <a:r>
              <a:rPr lang="en-US" sz="2800" b="1" u="sng">
                <a:solidFill>
                  <a:srgbClr val="FFFF99"/>
                </a:solidFill>
                <a:latin typeface="Arial" charset="0"/>
              </a:rPr>
              <a:t>Believe</a:t>
            </a:r>
            <a:r>
              <a:rPr lang="en-US" sz="2800" b="1">
                <a:solidFill>
                  <a:srgbClr val="FFFF99"/>
                </a:solidFill>
                <a:latin typeface="Arial" charset="0"/>
              </a:rPr>
              <a:t> </a:t>
            </a:r>
            <a:r>
              <a:rPr lang="en-US" sz="2800" i="1">
                <a:solidFill>
                  <a:srgbClr val="FFFF99"/>
                </a:solidFill>
                <a:latin typeface="Arial" charset="0"/>
              </a:rPr>
              <a:t>in Christ </a:t>
            </a: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(John 8:24)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sz="2800">
                <a:solidFill>
                  <a:srgbClr val="FFFF99"/>
                </a:solidFill>
                <a:latin typeface="Arial" charset="0"/>
              </a:rPr>
              <a:t> </a:t>
            </a:r>
            <a:r>
              <a:rPr lang="en-US" sz="2800" b="1" u="sng">
                <a:solidFill>
                  <a:srgbClr val="FFFF99"/>
                </a:solidFill>
                <a:latin typeface="Arial" charset="0"/>
              </a:rPr>
              <a:t>Repent</a:t>
            </a:r>
            <a:r>
              <a:rPr lang="en-US" sz="2800">
                <a:solidFill>
                  <a:srgbClr val="FFFF99"/>
                </a:solidFill>
                <a:latin typeface="Arial" charset="0"/>
              </a:rPr>
              <a:t> </a:t>
            </a:r>
            <a:r>
              <a:rPr lang="en-US" sz="2800" i="1">
                <a:solidFill>
                  <a:srgbClr val="FFFF99"/>
                </a:solidFill>
                <a:latin typeface="Arial" charset="0"/>
              </a:rPr>
              <a:t>of past sin </a:t>
            </a: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(Acts 2:38; 17:30-31)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sz="2800">
                <a:solidFill>
                  <a:srgbClr val="FFFF99"/>
                </a:solidFill>
                <a:latin typeface="Arial" charset="0"/>
              </a:rPr>
              <a:t> </a:t>
            </a:r>
            <a:r>
              <a:rPr lang="en-US" sz="2800" b="1" u="sng">
                <a:solidFill>
                  <a:srgbClr val="FFFF99"/>
                </a:solidFill>
                <a:latin typeface="Arial" charset="0"/>
              </a:rPr>
              <a:t>Confess</a:t>
            </a:r>
            <a:r>
              <a:rPr lang="en-US" sz="2800">
                <a:solidFill>
                  <a:srgbClr val="FFFF99"/>
                </a:solidFill>
                <a:latin typeface="Arial" charset="0"/>
              </a:rPr>
              <a:t> </a:t>
            </a:r>
            <a:r>
              <a:rPr lang="en-US" sz="2800" i="1">
                <a:solidFill>
                  <a:srgbClr val="FFFF99"/>
                </a:solidFill>
                <a:latin typeface="Arial" charset="0"/>
              </a:rPr>
              <a:t>that I believe </a:t>
            </a: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(Rom. 10:9-10; Acts 8:37)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sz="2800">
                <a:solidFill>
                  <a:srgbClr val="FFFF99"/>
                </a:solidFill>
                <a:latin typeface="Arial" charset="0"/>
              </a:rPr>
              <a:t> </a:t>
            </a:r>
            <a:r>
              <a:rPr lang="en-US" sz="2800" b="1" u="sng">
                <a:solidFill>
                  <a:srgbClr val="FFFF99"/>
                </a:solidFill>
                <a:latin typeface="Arial" charset="0"/>
              </a:rPr>
              <a:t>Be Baptized</a:t>
            </a:r>
            <a:r>
              <a:rPr lang="en-US" sz="2800">
                <a:solidFill>
                  <a:srgbClr val="FFFF99"/>
                </a:solidFill>
                <a:latin typeface="Arial" charset="0"/>
              </a:rPr>
              <a:t> </a:t>
            </a:r>
            <a:r>
              <a:rPr lang="en-US" sz="2800" i="1">
                <a:solidFill>
                  <a:srgbClr val="FFFF99"/>
                </a:solidFill>
                <a:latin typeface="Arial" charset="0"/>
              </a:rPr>
              <a:t>in water </a:t>
            </a: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(Mark 16:16; Acts 2:38)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3" grpId="0" animBg="1" autoUpdateAnimBg="0"/>
      <p:bldP spid="2663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457200" y="533400"/>
            <a:ext cx="2570163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6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I’m</a:t>
            </a:r>
          </a:p>
          <a:p>
            <a:pPr algn="ctr"/>
            <a:r>
              <a:rPr lang="en-US" sz="6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Ready</a:t>
            </a:r>
          </a:p>
          <a:p>
            <a:pPr algn="ctr"/>
            <a:r>
              <a:rPr lang="en-US" sz="6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When:</a:t>
            </a:r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304800" y="3581400"/>
            <a:ext cx="0" cy="3276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3276600" y="304800"/>
            <a:ext cx="5867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3581400" y="685800"/>
            <a:ext cx="5257800" cy="6096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I know I am </a:t>
            </a:r>
            <a:r>
              <a:rPr lang="en-US" sz="3600" b="1" dirty="0">
                <a:latin typeface="Arial" charset="0"/>
              </a:rPr>
              <a:t>in sin </a:t>
            </a:r>
          </a:p>
        </p:txBody>
      </p:sp>
      <p:sp>
        <p:nvSpPr>
          <p:cNvPr id="27656" name="AutoShape 8"/>
          <p:cNvSpPr>
            <a:spLocks noChangeArrowheads="1"/>
          </p:cNvSpPr>
          <p:nvPr/>
        </p:nvSpPr>
        <p:spPr bwMode="auto">
          <a:xfrm>
            <a:off x="3581400" y="1600200"/>
            <a:ext cx="5257800" cy="6096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I understand - </a:t>
            </a:r>
            <a:r>
              <a:rPr lang="en-US" sz="3600" b="1" dirty="0">
                <a:latin typeface="Arial" charset="0"/>
              </a:rPr>
              <a:t>Jesus</a:t>
            </a:r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 </a:t>
            </a:r>
          </a:p>
        </p:txBody>
      </p:sp>
      <p:sp>
        <p:nvSpPr>
          <p:cNvPr id="27657" name="AutoShape 9"/>
          <p:cNvSpPr>
            <a:spLocks noChangeArrowheads="1"/>
          </p:cNvSpPr>
          <p:nvPr/>
        </p:nvSpPr>
        <p:spPr bwMode="auto">
          <a:xfrm>
            <a:off x="3581400" y="2514600"/>
            <a:ext cx="5257800" cy="10668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I understand</a:t>
            </a:r>
          </a:p>
          <a:p>
            <a:pPr algn="ctr"/>
            <a:r>
              <a:rPr lang="en-US" sz="3600" b="1" dirty="0">
                <a:latin typeface="Arial" charset="0"/>
              </a:rPr>
              <a:t>what</a:t>
            </a:r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 I need to do</a:t>
            </a:r>
          </a:p>
        </p:txBody>
      </p:sp>
      <p:sp>
        <p:nvSpPr>
          <p:cNvPr id="27658" name="AutoShape 10"/>
          <p:cNvSpPr>
            <a:spLocks noChangeArrowheads="1"/>
          </p:cNvSpPr>
          <p:nvPr/>
        </p:nvSpPr>
        <p:spPr bwMode="auto">
          <a:xfrm>
            <a:off x="533400" y="3810000"/>
            <a:ext cx="8229600" cy="6096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I understand </a:t>
            </a:r>
            <a:r>
              <a:rPr lang="en-US" sz="3600" b="1" dirty="0">
                <a:latin typeface="Arial" charset="0"/>
              </a:rPr>
              <a:t>why</a:t>
            </a:r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 I need to do . . .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1295400" y="4648200"/>
            <a:ext cx="6775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i="1" u="sng">
                <a:solidFill>
                  <a:srgbClr val="FFFF99"/>
                </a:solidFill>
                <a:latin typeface="Comic Sans MS" pitchFamily="66" charset="0"/>
              </a:rPr>
              <a:t>Lost - Now &amp; Will Be Eternally</a:t>
            </a:r>
            <a:r>
              <a:rPr lang="en-US" sz="3600" i="1">
                <a:solidFill>
                  <a:srgbClr val="FFFF99"/>
                </a:solidFill>
                <a:latin typeface="Comic Sans MS" pitchFamily="66" charset="0"/>
              </a:rPr>
              <a:t>!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990600" y="5410200"/>
            <a:ext cx="632480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 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Cor. 6:9-11</a:t>
            </a:r>
            <a:r>
              <a:rPr lang="en-US" sz="2800" b="1" dirty="0">
                <a:solidFill>
                  <a:srgbClr val="FFFF99"/>
                </a:solidFill>
                <a:latin typeface="Arial" charset="0"/>
              </a:rPr>
              <a:t> - Can’t go to heaven</a:t>
            </a:r>
          </a:p>
          <a:p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Rev. 21:8; Rom. 6:23</a:t>
            </a:r>
            <a:r>
              <a:rPr lang="en-US" sz="2800" b="1" dirty="0">
                <a:solidFill>
                  <a:srgbClr val="FFFF99"/>
                </a:solidFill>
                <a:latin typeface="Arial" charset="0"/>
              </a:rPr>
              <a:t> - Will go to hell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6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6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8" grpId="0" animBg="1" autoUpdateAnimBg="0"/>
      <p:bldP spid="27661" grpId="0" autoUpdateAnimBg="0"/>
      <p:bldP spid="27662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457200" y="457200"/>
            <a:ext cx="2570163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6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I’m</a:t>
            </a:r>
          </a:p>
          <a:p>
            <a:pPr algn="ctr"/>
            <a:r>
              <a:rPr lang="en-US" sz="6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Ready</a:t>
            </a:r>
          </a:p>
          <a:p>
            <a:pPr algn="ctr"/>
            <a:r>
              <a:rPr lang="en-US" sz="6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When:</a:t>
            </a:r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>
            <a:off x="304800" y="3581400"/>
            <a:ext cx="0" cy="3276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3276600" y="304800"/>
            <a:ext cx="5867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3581400" y="685800"/>
            <a:ext cx="5257800" cy="6096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I know I am </a:t>
            </a:r>
            <a:r>
              <a:rPr lang="en-US" sz="3600" b="1" dirty="0">
                <a:latin typeface="Arial" charset="0"/>
              </a:rPr>
              <a:t>in sin </a:t>
            </a:r>
          </a:p>
        </p:txBody>
      </p:sp>
      <p:sp>
        <p:nvSpPr>
          <p:cNvPr id="28680" name="AutoShape 8"/>
          <p:cNvSpPr>
            <a:spLocks noChangeArrowheads="1"/>
          </p:cNvSpPr>
          <p:nvPr/>
        </p:nvSpPr>
        <p:spPr bwMode="auto">
          <a:xfrm>
            <a:off x="3581400" y="1600200"/>
            <a:ext cx="5257800" cy="6096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I understand - </a:t>
            </a:r>
            <a:r>
              <a:rPr lang="en-US" sz="3600" b="1" dirty="0">
                <a:latin typeface="Arial" charset="0"/>
              </a:rPr>
              <a:t>Jesus</a:t>
            </a:r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 </a:t>
            </a:r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3581400" y="2514600"/>
            <a:ext cx="5257800" cy="10668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I understand</a:t>
            </a:r>
          </a:p>
          <a:p>
            <a:pPr algn="ctr"/>
            <a:r>
              <a:rPr lang="en-US" sz="3600" b="1" dirty="0">
                <a:latin typeface="Arial" charset="0"/>
              </a:rPr>
              <a:t>what</a:t>
            </a:r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 I need to do</a:t>
            </a:r>
          </a:p>
        </p:txBody>
      </p:sp>
      <p:sp>
        <p:nvSpPr>
          <p:cNvPr id="28682" name="AutoShape 10"/>
          <p:cNvSpPr>
            <a:spLocks noChangeArrowheads="1"/>
          </p:cNvSpPr>
          <p:nvPr/>
        </p:nvSpPr>
        <p:spPr bwMode="auto">
          <a:xfrm>
            <a:off x="533400" y="3810000"/>
            <a:ext cx="8229600" cy="6096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I understand </a:t>
            </a:r>
            <a:r>
              <a:rPr lang="en-US" sz="3600" b="1" dirty="0">
                <a:latin typeface="Arial" charset="0"/>
              </a:rPr>
              <a:t>why</a:t>
            </a:r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 I need to do . . .</a:t>
            </a:r>
          </a:p>
        </p:txBody>
      </p:sp>
      <p:sp>
        <p:nvSpPr>
          <p:cNvPr id="28683" name="AutoShape 11"/>
          <p:cNvSpPr>
            <a:spLocks noChangeArrowheads="1"/>
          </p:cNvSpPr>
          <p:nvPr/>
        </p:nvSpPr>
        <p:spPr bwMode="auto">
          <a:xfrm>
            <a:off x="533400" y="4724400"/>
            <a:ext cx="8229600" cy="6096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I know I am in </a:t>
            </a:r>
            <a:r>
              <a:rPr lang="en-US" sz="3600" b="1" dirty="0">
                <a:latin typeface="Arial" charset="0"/>
              </a:rPr>
              <a:t>danger if delay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3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dirty="0" smtClean="0"/>
              <a:t>Danger– Why Do You Wait…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40000"/>
              </a:lnSpc>
            </a:pPr>
            <a:r>
              <a:rPr lang="en-US" sz="4000" b="1" dirty="0" smtClean="0">
                <a:latin typeface="Arial" charset="0"/>
              </a:rPr>
              <a:t> </a:t>
            </a:r>
            <a:r>
              <a:rPr lang="en-US" sz="4000" b="1" u="sng" dirty="0" smtClean="0">
                <a:latin typeface="Arial" charset="0"/>
              </a:rPr>
              <a:t>Christ could return</a:t>
            </a:r>
            <a:r>
              <a:rPr lang="en-US" sz="4000" b="1" dirty="0" smtClean="0">
                <a:latin typeface="Arial" charset="0"/>
              </a:rPr>
              <a:t> .</a:t>
            </a:r>
            <a:br>
              <a:rPr lang="en-US" sz="4000" b="1" dirty="0" smtClean="0">
                <a:latin typeface="Arial" charset="0"/>
              </a:rPr>
            </a:br>
            <a:r>
              <a:rPr lang="en-US" sz="4000" b="1" i="1" dirty="0" smtClean="0">
                <a:latin typeface="Arial" charset="0"/>
              </a:rPr>
              <a:t>(Mt. 24:34ff; 1 Thess. 5:1-2)</a:t>
            </a:r>
          </a:p>
          <a:p>
            <a:pPr>
              <a:lnSpc>
                <a:spcPct val="140000"/>
              </a:lnSpc>
            </a:pPr>
            <a:r>
              <a:rPr lang="en-US" sz="4000" b="1" dirty="0" smtClean="0">
                <a:latin typeface="Arial" charset="0"/>
              </a:rPr>
              <a:t> </a:t>
            </a:r>
            <a:r>
              <a:rPr lang="en-US" sz="4000" b="1" u="sng" dirty="0" smtClean="0">
                <a:latin typeface="Arial" charset="0"/>
              </a:rPr>
              <a:t>You could die</a:t>
            </a:r>
            <a:r>
              <a:rPr lang="en-US" sz="4000" b="1" dirty="0" smtClean="0">
                <a:latin typeface="Arial" charset="0"/>
              </a:rPr>
              <a:t> .</a:t>
            </a:r>
            <a:r>
              <a:rPr lang="en-US" sz="4000" b="1" i="1" dirty="0" smtClean="0">
                <a:latin typeface="Arial" charset="0"/>
              </a:rPr>
              <a:t>(Heb. 9:27)</a:t>
            </a:r>
          </a:p>
          <a:p>
            <a:endParaRPr lang="en-US" sz="40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533400" y="533400"/>
            <a:ext cx="2570163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6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I’m</a:t>
            </a:r>
          </a:p>
          <a:p>
            <a:pPr algn="ctr"/>
            <a:r>
              <a:rPr lang="en-US" sz="6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Ready</a:t>
            </a:r>
          </a:p>
          <a:p>
            <a:pPr algn="ctr"/>
            <a:r>
              <a:rPr lang="en-US" sz="6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When:</a:t>
            </a:r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>
            <a:off x="304800" y="3581400"/>
            <a:ext cx="0" cy="3276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>
            <a:off x="3276600" y="304800"/>
            <a:ext cx="5867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AutoShape 7"/>
          <p:cNvSpPr>
            <a:spLocks noChangeArrowheads="1"/>
          </p:cNvSpPr>
          <p:nvPr/>
        </p:nvSpPr>
        <p:spPr bwMode="auto">
          <a:xfrm>
            <a:off x="3581400" y="685800"/>
            <a:ext cx="5257800" cy="6096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I know I am </a:t>
            </a:r>
            <a:r>
              <a:rPr lang="en-US" sz="3600" b="1" dirty="0">
                <a:latin typeface="Arial" charset="0"/>
              </a:rPr>
              <a:t>in sin </a:t>
            </a:r>
          </a:p>
        </p:txBody>
      </p:sp>
      <p:sp>
        <p:nvSpPr>
          <p:cNvPr id="29704" name="AutoShape 8"/>
          <p:cNvSpPr>
            <a:spLocks noChangeArrowheads="1"/>
          </p:cNvSpPr>
          <p:nvPr/>
        </p:nvSpPr>
        <p:spPr bwMode="auto">
          <a:xfrm>
            <a:off x="3581400" y="1600200"/>
            <a:ext cx="5257800" cy="6096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I understand - </a:t>
            </a:r>
            <a:r>
              <a:rPr lang="en-US" sz="3600" b="1" dirty="0">
                <a:latin typeface="Arial" charset="0"/>
              </a:rPr>
              <a:t>Jesus</a:t>
            </a:r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 </a:t>
            </a:r>
          </a:p>
        </p:txBody>
      </p:sp>
      <p:sp>
        <p:nvSpPr>
          <p:cNvPr id="29705" name="AutoShape 9"/>
          <p:cNvSpPr>
            <a:spLocks noChangeArrowheads="1"/>
          </p:cNvSpPr>
          <p:nvPr/>
        </p:nvSpPr>
        <p:spPr bwMode="auto">
          <a:xfrm>
            <a:off x="3581400" y="2514600"/>
            <a:ext cx="5257800" cy="10668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I understand</a:t>
            </a:r>
          </a:p>
          <a:p>
            <a:pPr algn="ctr"/>
            <a:r>
              <a:rPr lang="en-US" sz="3600" b="1" dirty="0">
                <a:latin typeface="Arial" charset="0"/>
              </a:rPr>
              <a:t>what </a:t>
            </a:r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I need to do</a:t>
            </a:r>
          </a:p>
        </p:txBody>
      </p:sp>
      <p:sp>
        <p:nvSpPr>
          <p:cNvPr id="29706" name="AutoShape 10"/>
          <p:cNvSpPr>
            <a:spLocks noChangeArrowheads="1"/>
          </p:cNvSpPr>
          <p:nvPr/>
        </p:nvSpPr>
        <p:spPr bwMode="auto">
          <a:xfrm>
            <a:off x="533400" y="3810000"/>
            <a:ext cx="8229600" cy="6096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I understand </a:t>
            </a:r>
            <a:r>
              <a:rPr lang="en-US" sz="3600" b="1" dirty="0">
                <a:latin typeface="Arial" charset="0"/>
              </a:rPr>
              <a:t>why</a:t>
            </a:r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 I need to do . . .</a:t>
            </a:r>
          </a:p>
        </p:txBody>
      </p:sp>
      <p:sp>
        <p:nvSpPr>
          <p:cNvPr id="29707" name="AutoShape 11"/>
          <p:cNvSpPr>
            <a:spLocks noChangeArrowheads="1"/>
          </p:cNvSpPr>
          <p:nvPr/>
        </p:nvSpPr>
        <p:spPr bwMode="auto">
          <a:xfrm>
            <a:off x="533400" y="4724400"/>
            <a:ext cx="8229600" cy="6096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I know I am in </a:t>
            </a:r>
            <a:r>
              <a:rPr lang="en-US" sz="3600" b="1" dirty="0">
                <a:latin typeface="Arial" charset="0"/>
              </a:rPr>
              <a:t>danger if delay</a:t>
            </a:r>
          </a:p>
        </p:txBody>
      </p:sp>
      <p:sp>
        <p:nvSpPr>
          <p:cNvPr id="29708" name="AutoShape 12"/>
          <p:cNvSpPr>
            <a:spLocks noChangeArrowheads="1"/>
          </p:cNvSpPr>
          <p:nvPr/>
        </p:nvSpPr>
        <p:spPr bwMode="auto">
          <a:xfrm>
            <a:off x="533400" y="5715000"/>
            <a:ext cx="8229600" cy="609600"/>
          </a:xfrm>
          <a:prstGeom prst="roundRect">
            <a:avLst>
              <a:gd name="adj" fmla="val 2354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I </a:t>
            </a:r>
            <a:r>
              <a:rPr lang="en-US" sz="3600" b="1" dirty="0">
                <a:latin typeface="Arial" charset="0"/>
              </a:rPr>
              <a:t>can’t</a:t>
            </a:r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 be </a:t>
            </a:r>
            <a:r>
              <a:rPr lang="en-US" sz="3600" b="1" dirty="0">
                <a:latin typeface="Arial" charset="0"/>
              </a:rPr>
              <a:t>talked out </a:t>
            </a:r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of it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“What Doth Hinder Me To Be Baptized?”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876800"/>
          </a:xfrm>
        </p:spPr>
        <p:txBody>
          <a:bodyPr/>
          <a:lstStyle/>
          <a:p>
            <a:r>
              <a:rPr lang="en-US" dirty="0" smtClean="0"/>
              <a:t>Unbelief.  Acts 8:37</a:t>
            </a:r>
          </a:p>
          <a:p>
            <a:r>
              <a:rPr lang="en-US" dirty="0" smtClean="0"/>
              <a:t>Lack of teaching.  Mt. 28:19</a:t>
            </a:r>
          </a:p>
          <a:p>
            <a:r>
              <a:rPr lang="en-US" dirty="0" smtClean="0"/>
              <a:t>Lack of repentance.  Acts 2:38; 17:30-31</a:t>
            </a:r>
          </a:p>
          <a:p>
            <a:r>
              <a:rPr lang="en-US" dirty="0" smtClean="0"/>
              <a:t>Substitution of a human act for the divine act.  </a:t>
            </a:r>
            <a:r>
              <a:rPr lang="en-US" dirty="0" err="1" smtClean="0"/>
              <a:t>Jno</a:t>
            </a:r>
            <a:r>
              <a:rPr lang="en-US" dirty="0" smtClean="0"/>
              <a:t>. 3:23; Acts 8:36; Rom. 6:3-4</a:t>
            </a:r>
          </a:p>
          <a:p>
            <a:r>
              <a:rPr lang="en-US" dirty="0" smtClean="0"/>
              <a:t>Infant baptism. Mt. 28:19; Mk. 16:16; Acts 2:38</a:t>
            </a:r>
          </a:p>
          <a:p>
            <a:r>
              <a:rPr lang="en-US" dirty="0" smtClean="0"/>
              <a:t>Procrastination. Acts 24:25</a:t>
            </a:r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1143000" y="304800"/>
            <a:ext cx="6934200" cy="1066800"/>
          </a:xfrm>
          <a:prstGeom prst="rect">
            <a:avLst/>
          </a:prstGeom>
          <a:solidFill>
            <a:schemeClr val="accent2"/>
          </a:solidFill>
          <a:ln w="57150" cmpd="thickThin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Why Not Now?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5181600" y="1905000"/>
            <a:ext cx="3657600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Acts 16:33 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“And he took them the same hour of the night, and washed their stripes; and was baptized, he and all his, immediately.”</a:t>
            </a:r>
          </a:p>
          <a:p>
            <a:pPr algn="ctr"/>
            <a:endParaRPr lang="en-US" sz="40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solidFill>
                  <a:schemeClr val="bg1"/>
                </a:solidFill>
              </a:rPr>
              <a:t>Acts 8:36 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</a:rPr>
              <a:t>“Behold, (here is) water; what doth hinder me to be baptized?”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1143000" y="304800"/>
            <a:ext cx="6934200" cy="1066800"/>
          </a:xfrm>
          <a:prstGeom prst="rect">
            <a:avLst/>
          </a:prstGeom>
          <a:solidFill>
            <a:schemeClr val="accent2"/>
          </a:solidFill>
          <a:ln w="57150" cmpd="thickThin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Why Not Now?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5181600" y="1905000"/>
            <a:ext cx="3657600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Acts 9:18</a:t>
            </a:r>
          </a:p>
          <a:p>
            <a:endParaRPr lang="en-US" sz="2800" dirty="0" smtClean="0">
              <a:solidFill>
                <a:schemeClr val="bg1"/>
              </a:solidFill>
            </a:endParaRPr>
          </a:p>
          <a:p>
            <a:r>
              <a:rPr lang="en-US" sz="2800" dirty="0" smtClean="0">
                <a:solidFill>
                  <a:schemeClr val="bg1"/>
                </a:solidFill>
              </a:rPr>
              <a:t>“And straightway there fell from his eyes as it were scales, and he received his sight; </a:t>
            </a:r>
            <a:r>
              <a:rPr lang="en-US" sz="3600" u="sng" dirty="0" smtClean="0">
                <a:solidFill>
                  <a:schemeClr val="bg1"/>
                </a:solidFill>
              </a:rPr>
              <a:t>and he arose and was baptized</a:t>
            </a:r>
            <a:r>
              <a:rPr lang="en-US" sz="2800" dirty="0" smtClean="0">
                <a:solidFill>
                  <a:schemeClr val="bg1"/>
                </a:solidFill>
              </a:rPr>
              <a:t>”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 </a:t>
            </a:r>
          </a:p>
          <a:p>
            <a:pPr algn="ctr"/>
            <a:endParaRPr lang="en-US" sz="40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Acts 22:16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“</a:t>
            </a:r>
            <a:r>
              <a:rPr lang="en-US" sz="3600" u="sng" dirty="0" smtClean="0">
                <a:solidFill>
                  <a:schemeClr val="bg1"/>
                </a:solidFill>
              </a:rPr>
              <a:t>And now why </a:t>
            </a:r>
            <a:r>
              <a:rPr lang="en-US" sz="3600" u="sng" dirty="0" err="1" smtClean="0">
                <a:solidFill>
                  <a:schemeClr val="bg1"/>
                </a:solidFill>
              </a:rPr>
              <a:t>tarriest</a:t>
            </a:r>
            <a:r>
              <a:rPr lang="en-US" sz="3600" u="sng" dirty="0" smtClean="0">
                <a:solidFill>
                  <a:schemeClr val="bg1"/>
                </a:solidFill>
              </a:rPr>
              <a:t> thou</a:t>
            </a:r>
            <a:r>
              <a:rPr lang="en-US" dirty="0" smtClean="0">
                <a:solidFill>
                  <a:schemeClr val="bg1"/>
                </a:solidFill>
              </a:rPr>
              <a:t>? arise, and be baptized, and wash away thy sins, calling on his name.”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62000" y="1752600"/>
            <a:ext cx="7620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5400" dirty="0">
              <a:solidFill>
                <a:schemeClr val="bg1"/>
              </a:solidFill>
            </a:endParaRPr>
          </a:p>
          <a:p>
            <a:pPr algn="ctr"/>
            <a:r>
              <a:rPr lang="en-US" sz="7200" dirty="0" smtClean="0">
                <a:solidFill>
                  <a:schemeClr val="bg1"/>
                </a:solidFill>
              </a:rPr>
              <a:t>Are YOU ready?</a:t>
            </a:r>
            <a:endParaRPr lang="en-US" sz="7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0" y="152400"/>
            <a:ext cx="9144000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accent2"/>
                </a:solidFill>
                <a:latin typeface="Comic Sans MS" pitchFamily="66" charset="0"/>
              </a:rPr>
              <a:t>Baptism Is Necessary To </a:t>
            </a:r>
          </a:p>
          <a:p>
            <a:pPr algn="ctr"/>
            <a:r>
              <a:rPr lang="en-US" sz="3600" b="1">
                <a:solidFill>
                  <a:schemeClr val="accent2"/>
                </a:solidFill>
                <a:latin typeface="Comic Sans MS" pitchFamily="66" charset="0"/>
              </a:rPr>
              <a:t>Becoming A Christian</a:t>
            </a:r>
            <a:endParaRPr lang="en-US" sz="3600" b="1">
              <a:latin typeface="Comic Sans MS" pitchFamily="66" charset="0"/>
            </a:endParaRPr>
          </a:p>
        </p:txBody>
      </p:sp>
      <p:sp>
        <p:nvSpPr>
          <p:cNvPr id="38916" name="Rectangle 4" descr="Water droplets"/>
          <p:cNvSpPr>
            <a:spLocks noChangeArrowheads="1"/>
          </p:cNvSpPr>
          <p:nvPr/>
        </p:nvSpPr>
        <p:spPr bwMode="auto">
          <a:xfrm>
            <a:off x="2667000" y="1676400"/>
            <a:ext cx="1295400" cy="6096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Rectangle 5" descr="Water droplets"/>
          <p:cNvSpPr>
            <a:spLocks noChangeArrowheads="1"/>
          </p:cNvSpPr>
          <p:nvPr/>
        </p:nvSpPr>
        <p:spPr bwMode="auto">
          <a:xfrm>
            <a:off x="3124200" y="2286000"/>
            <a:ext cx="457200" cy="9144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18" name="AutoShape 6"/>
          <p:cNvSpPr>
            <a:spLocks noChangeArrowheads="1"/>
          </p:cNvSpPr>
          <p:nvPr/>
        </p:nvSpPr>
        <p:spPr bwMode="auto">
          <a:xfrm flipH="1">
            <a:off x="533400" y="1752600"/>
            <a:ext cx="2438400" cy="1143000"/>
          </a:xfrm>
          <a:prstGeom prst="flowChartDisplay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Essential</a:t>
            </a:r>
          </a:p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to Sal.</a:t>
            </a:r>
          </a:p>
        </p:txBody>
      </p: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685800" y="5029200"/>
            <a:ext cx="7962900" cy="954107"/>
          </a:xfrm>
          <a:prstGeom prst="rect">
            <a:avLst/>
          </a:prstGeom>
          <a:solidFill>
            <a:srgbClr val="FFFFCC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/>
              <a:t>“He that believeth and is baptized shall be saved; but he that believeth not shall be damned.” (Mk. 16:16)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0" y="1752600"/>
            <a:ext cx="1524000" cy="26776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B</a:t>
            </a:r>
          </a:p>
          <a:p>
            <a:pPr algn="ctr"/>
            <a:r>
              <a:rPr lang="en-US" b="1" dirty="0" smtClean="0"/>
              <a:t>A</a:t>
            </a:r>
          </a:p>
          <a:p>
            <a:pPr algn="ctr"/>
            <a:r>
              <a:rPr lang="en-US" b="1" dirty="0" smtClean="0"/>
              <a:t>P</a:t>
            </a:r>
          </a:p>
          <a:p>
            <a:pPr algn="ctr"/>
            <a:r>
              <a:rPr lang="en-US" b="1" dirty="0" smtClean="0"/>
              <a:t>T</a:t>
            </a:r>
          </a:p>
          <a:p>
            <a:pPr algn="ctr"/>
            <a:r>
              <a:rPr lang="en-US" b="1" dirty="0" smtClean="0"/>
              <a:t>I</a:t>
            </a:r>
          </a:p>
          <a:p>
            <a:pPr algn="ctr"/>
            <a:r>
              <a:rPr lang="en-US" b="1" dirty="0" smtClean="0"/>
              <a:t>S</a:t>
            </a:r>
          </a:p>
          <a:p>
            <a:pPr algn="ctr"/>
            <a:r>
              <a:rPr lang="en-US" b="1" dirty="0"/>
              <a:t>M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8" grpId="0" animBg="1" autoUpdateAnimBg="0"/>
      <p:bldP spid="38919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0" y="152400"/>
            <a:ext cx="9144000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accent2"/>
                </a:solidFill>
                <a:latin typeface="Comic Sans MS" pitchFamily="66" charset="0"/>
              </a:rPr>
              <a:t>Baptism Is Necessary To </a:t>
            </a:r>
          </a:p>
          <a:p>
            <a:pPr algn="ctr"/>
            <a:r>
              <a:rPr lang="en-US" sz="3600" b="1">
                <a:solidFill>
                  <a:schemeClr val="accent2"/>
                </a:solidFill>
                <a:latin typeface="Comic Sans MS" pitchFamily="66" charset="0"/>
              </a:rPr>
              <a:t>Becoming A Christian</a:t>
            </a:r>
            <a:endParaRPr lang="en-US" sz="3600" b="1">
              <a:latin typeface="Comic Sans MS" pitchFamily="66" charset="0"/>
            </a:endParaRPr>
          </a:p>
        </p:txBody>
      </p:sp>
      <p:sp>
        <p:nvSpPr>
          <p:cNvPr id="34820" name="Rectangle 4" descr="Water droplets"/>
          <p:cNvSpPr>
            <a:spLocks noChangeArrowheads="1"/>
          </p:cNvSpPr>
          <p:nvPr/>
        </p:nvSpPr>
        <p:spPr bwMode="auto">
          <a:xfrm>
            <a:off x="2667000" y="1676400"/>
            <a:ext cx="1295400" cy="6096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Rectangle 5" descr="Water droplets"/>
          <p:cNvSpPr>
            <a:spLocks noChangeArrowheads="1"/>
          </p:cNvSpPr>
          <p:nvPr/>
        </p:nvSpPr>
        <p:spPr bwMode="auto">
          <a:xfrm>
            <a:off x="3124200" y="2286000"/>
            <a:ext cx="457200" cy="9144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22" name="AutoShape 6"/>
          <p:cNvSpPr>
            <a:spLocks noChangeArrowheads="1"/>
          </p:cNvSpPr>
          <p:nvPr/>
        </p:nvSpPr>
        <p:spPr bwMode="auto">
          <a:xfrm flipH="1">
            <a:off x="533400" y="1752600"/>
            <a:ext cx="2438400" cy="1143000"/>
          </a:xfrm>
          <a:prstGeom prst="flowChartDisplay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Essential</a:t>
            </a:r>
          </a:p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to Sal.</a:t>
            </a: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0" y="5661025"/>
            <a:ext cx="9144000" cy="1196975"/>
          </a:xfrm>
          <a:prstGeom prst="rect">
            <a:avLst/>
          </a:prstGeom>
          <a:solidFill>
            <a:srgbClr val="FFFFCC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1 Cor 12:13 “For in one Spirit were we all baptized into one body, whether Jews or Greeks, whether bond or free; and were all made to drink of one Spirit.”</a:t>
            </a:r>
          </a:p>
        </p:txBody>
      </p:sp>
      <p:sp>
        <p:nvSpPr>
          <p:cNvPr id="34824" name="AutoShape 8"/>
          <p:cNvSpPr>
            <a:spLocks noChangeArrowheads="1"/>
          </p:cNvSpPr>
          <p:nvPr/>
        </p:nvSpPr>
        <p:spPr bwMode="auto">
          <a:xfrm flipH="1">
            <a:off x="533400" y="3200400"/>
            <a:ext cx="2438400" cy="1143000"/>
          </a:xfrm>
          <a:prstGeom prst="flowChartDisplay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Essential</a:t>
            </a:r>
          </a:p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to church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33800" y="1752600"/>
            <a:ext cx="1371600" cy="26776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B</a:t>
            </a:r>
          </a:p>
          <a:p>
            <a:pPr algn="ctr"/>
            <a:r>
              <a:rPr lang="en-US" b="1" dirty="0" smtClean="0"/>
              <a:t>A</a:t>
            </a:r>
          </a:p>
          <a:p>
            <a:pPr algn="ctr"/>
            <a:r>
              <a:rPr lang="en-US" b="1" dirty="0" smtClean="0"/>
              <a:t>P</a:t>
            </a:r>
          </a:p>
          <a:p>
            <a:pPr algn="ctr"/>
            <a:r>
              <a:rPr lang="en-US" b="1" dirty="0" smtClean="0"/>
              <a:t>T</a:t>
            </a:r>
          </a:p>
          <a:p>
            <a:pPr algn="ctr"/>
            <a:r>
              <a:rPr lang="en-US" b="1" dirty="0" smtClean="0"/>
              <a:t>I</a:t>
            </a:r>
          </a:p>
          <a:p>
            <a:pPr algn="ctr"/>
            <a:r>
              <a:rPr lang="en-US" b="1" dirty="0" smtClean="0"/>
              <a:t>S</a:t>
            </a:r>
          </a:p>
          <a:p>
            <a:pPr algn="ctr"/>
            <a:r>
              <a:rPr lang="en-US" b="1" dirty="0"/>
              <a:t>M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3" grpId="0" animBg="1" autoUpdateAnimBg="0"/>
      <p:bldP spid="34824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0" y="152400"/>
            <a:ext cx="9144000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accent2"/>
                </a:solidFill>
                <a:latin typeface="Comic Sans MS" pitchFamily="66" charset="0"/>
              </a:rPr>
              <a:t>Baptism Is Necessary To </a:t>
            </a:r>
          </a:p>
          <a:p>
            <a:pPr algn="ctr"/>
            <a:r>
              <a:rPr lang="en-US" sz="3600" b="1">
                <a:solidFill>
                  <a:schemeClr val="accent2"/>
                </a:solidFill>
                <a:latin typeface="Comic Sans MS" pitchFamily="66" charset="0"/>
              </a:rPr>
              <a:t>Becoming A Christian</a:t>
            </a:r>
            <a:endParaRPr lang="en-US" sz="3600" b="1">
              <a:latin typeface="Comic Sans MS" pitchFamily="66" charset="0"/>
            </a:endParaRPr>
          </a:p>
        </p:txBody>
      </p:sp>
      <p:sp>
        <p:nvSpPr>
          <p:cNvPr id="35844" name="Rectangle 4" descr="Water droplets"/>
          <p:cNvSpPr>
            <a:spLocks noChangeArrowheads="1"/>
          </p:cNvSpPr>
          <p:nvPr/>
        </p:nvSpPr>
        <p:spPr bwMode="auto">
          <a:xfrm>
            <a:off x="2667000" y="1676400"/>
            <a:ext cx="1295400" cy="6096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Rectangle 5" descr="Water droplets"/>
          <p:cNvSpPr>
            <a:spLocks noChangeArrowheads="1"/>
          </p:cNvSpPr>
          <p:nvPr/>
        </p:nvSpPr>
        <p:spPr bwMode="auto">
          <a:xfrm>
            <a:off x="3124200" y="2286000"/>
            <a:ext cx="457200" cy="9144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AutoShape 6"/>
          <p:cNvSpPr>
            <a:spLocks noChangeArrowheads="1"/>
          </p:cNvSpPr>
          <p:nvPr/>
        </p:nvSpPr>
        <p:spPr bwMode="auto">
          <a:xfrm flipH="1">
            <a:off x="304800" y="1524000"/>
            <a:ext cx="2438400" cy="1143000"/>
          </a:xfrm>
          <a:prstGeom prst="flowChartDisplay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Essential</a:t>
            </a:r>
          </a:p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to Sal.</a:t>
            </a:r>
          </a:p>
        </p:txBody>
      </p:sp>
      <p:sp>
        <p:nvSpPr>
          <p:cNvPr id="35848" name="AutoShape 8"/>
          <p:cNvSpPr>
            <a:spLocks noChangeArrowheads="1"/>
          </p:cNvSpPr>
          <p:nvPr/>
        </p:nvSpPr>
        <p:spPr bwMode="auto">
          <a:xfrm flipH="1">
            <a:off x="381000" y="2819400"/>
            <a:ext cx="2438400" cy="1143000"/>
          </a:xfrm>
          <a:prstGeom prst="flowChartDisplay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Essential</a:t>
            </a:r>
          </a:p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to church</a:t>
            </a:r>
          </a:p>
        </p:txBody>
      </p:sp>
      <p:sp>
        <p:nvSpPr>
          <p:cNvPr id="35849" name="AutoShape 9"/>
          <p:cNvSpPr>
            <a:spLocks noChangeArrowheads="1"/>
          </p:cNvSpPr>
          <p:nvPr/>
        </p:nvSpPr>
        <p:spPr bwMode="auto">
          <a:xfrm>
            <a:off x="609600" y="4114800"/>
            <a:ext cx="8153400" cy="762000"/>
          </a:xfrm>
          <a:prstGeom prst="roundRect">
            <a:avLst>
              <a:gd name="adj" fmla="val 36606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Parallel to Christ Death, Burial &amp; Resurrection</a:t>
            </a:r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228600" y="4930775"/>
            <a:ext cx="8686800" cy="1927225"/>
          </a:xfrm>
          <a:prstGeom prst="rect">
            <a:avLst/>
          </a:prstGeom>
          <a:solidFill>
            <a:srgbClr val="FFFFFF"/>
          </a:solidFill>
          <a:ln w="952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 smtClean="0"/>
              <a:t>Rom. 6:3-4 “Or are ye ignorant that all we who were </a:t>
            </a:r>
            <a:r>
              <a:rPr lang="en-US" u="sng" dirty="0" smtClean="0"/>
              <a:t>baptized into Christ Jesus</a:t>
            </a:r>
            <a:r>
              <a:rPr lang="en-US" dirty="0" smtClean="0"/>
              <a:t> </a:t>
            </a:r>
            <a:r>
              <a:rPr lang="en-US" u="sng" dirty="0" smtClean="0"/>
              <a:t>were baptized into his death</a:t>
            </a:r>
            <a:r>
              <a:rPr lang="en-US" dirty="0" smtClean="0"/>
              <a:t>? We were </a:t>
            </a:r>
            <a:r>
              <a:rPr lang="en-US" u="sng" dirty="0" smtClean="0"/>
              <a:t>buried therefore with him</a:t>
            </a:r>
            <a:r>
              <a:rPr lang="en-US" dirty="0" smtClean="0"/>
              <a:t> through baptism into death: that </a:t>
            </a:r>
            <a:r>
              <a:rPr lang="en-US" u="sng" dirty="0" smtClean="0"/>
              <a:t>like as Christ was raised</a:t>
            </a:r>
            <a:r>
              <a:rPr lang="en-US" dirty="0" smtClean="0"/>
              <a:t> from the dead through the glory of the Father, so we also might walk in </a:t>
            </a:r>
            <a:r>
              <a:rPr lang="en-US" u="sng" dirty="0" smtClean="0"/>
              <a:t>newness of life</a:t>
            </a:r>
            <a:r>
              <a:rPr lang="en-US" dirty="0" smtClean="0"/>
              <a:t>.”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733800" y="1371600"/>
            <a:ext cx="1295400" cy="26776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B</a:t>
            </a:r>
          </a:p>
          <a:p>
            <a:pPr algn="ctr"/>
            <a:r>
              <a:rPr lang="en-US" b="1" dirty="0" smtClean="0"/>
              <a:t>A</a:t>
            </a:r>
          </a:p>
          <a:p>
            <a:pPr algn="ctr"/>
            <a:r>
              <a:rPr lang="en-US" b="1" dirty="0" smtClean="0"/>
              <a:t>P</a:t>
            </a:r>
          </a:p>
          <a:p>
            <a:pPr algn="ctr"/>
            <a:r>
              <a:rPr lang="en-US" b="1" dirty="0" smtClean="0"/>
              <a:t>T</a:t>
            </a:r>
          </a:p>
          <a:p>
            <a:pPr algn="ctr"/>
            <a:r>
              <a:rPr lang="en-US" b="1" dirty="0" smtClean="0"/>
              <a:t>I</a:t>
            </a:r>
          </a:p>
          <a:p>
            <a:pPr algn="ctr"/>
            <a:r>
              <a:rPr lang="en-US" b="1" dirty="0" smtClean="0"/>
              <a:t>S</a:t>
            </a:r>
          </a:p>
          <a:p>
            <a:pPr algn="ctr"/>
            <a:r>
              <a:rPr lang="en-US" b="1" dirty="0"/>
              <a:t>M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9" grpId="0" animBg="1" autoUpdateAnimBg="0"/>
      <p:bldP spid="3585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0" y="152400"/>
            <a:ext cx="9144000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accent2"/>
                </a:solidFill>
                <a:latin typeface="Comic Sans MS" pitchFamily="66" charset="0"/>
              </a:rPr>
              <a:t>Baptism Is Necessary To </a:t>
            </a:r>
          </a:p>
          <a:p>
            <a:pPr algn="ctr"/>
            <a:r>
              <a:rPr lang="en-US" sz="3600" b="1">
                <a:solidFill>
                  <a:schemeClr val="accent2"/>
                </a:solidFill>
                <a:latin typeface="Comic Sans MS" pitchFamily="66" charset="0"/>
              </a:rPr>
              <a:t>Becoming A Christian</a:t>
            </a:r>
            <a:endParaRPr lang="en-US" sz="3600" b="1">
              <a:latin typeface="Comic Sans MS" pitchFamily="66" charset="0"/>
            </a:endParaRPr>
          </a:p>
        </p:txBody>
      </p:sp>
      <p:sp>
        <p:nvSpPr>
          <p:cNvPr id="36868" name="Rectangle 4" descr="Water droplets"/>
          <p:cNvSpPr>
            <a:spLocks noChangeArrowheads="1"/>
          </p:cNvSpPr>
          <p:nvPr/>
        </p:nvSpPr>
        <p:spPr bwMode="auto">
          <a:xfrm>
            <a:off x="2667000" y="1676400"/>
            <a:ext cx="1295400" cy="6096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Rectangle 5" descr="Water droplets"/>
          <p:cNvSpPr>
            <a:spLocks noChangeArrowheads="1"/>
          </p:cNvSpPr>
          <p:nvPr/>
        </p:nvSpPr>
        <p:spPr bwMode="auto">
          <a:xfrm>
            <a:off x="3124200" y="2286000"/>
            <a:ext cx="457200" cy="9144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 flipH="1">
            <a:off x="533400" y="1752600"/>
            <a:ext cx="2438400" cy="1143000"/>
          </a:xfrm>
          <a:prstGeom prst="flowChartDisplay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Essential</a:t>
            </a:r>
          </a:p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to Sal.</a:t>
            </a:r>
          </a:p>
        </p:txBody>
      </p:sp>
      <p:sp>
        <p:nvSpPr>
          <p:cNvPr id="36872" name="AutoShape 8"/>
          <p:cNvSpPr>
            <a:spLocks noChangeArrowheads="1"/>
          </p:cNvSpPr>
          <p:nvPr/>
        </p:nvSpPr>
        <p:spPr bwMode="auto">
          <a:xfrm flipH="1">
            <a:off x="533400" y="3200400"/>
            <a:ext cx="2438400" cy="1143000"/>
          </a:xfrm>
          <a:prstGeom prst="flowChartDisplay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Essential</a:t>
            </a:r>
          </a:p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to church</a:t>
            </a:r>
          </a:p>
        </p:txBody>
      </p:sp>
      <p:sp>
        <p:nvSpPr>
          <p:cNvPr id="36873" name="AutoShape 9"/>
          <p:cNvSpPr>
            <a:spLocks noChangeArrowheads="1"/>
          </p:cNvSpPr>
          <p:nvPr/>
        </p:nvSpPr>
        <p:spPr bwMode="auto">
          <a:xfrm>
            <a:off x="762000" y="4648200"/>
            <a:ext cx="7848600" cy="685800"/>
          </a:xfrm>
          <a:prstGeom prst="roundRect">
            <a:avLst>
              <a:gd name="adj" fmla="val 36606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Parallel to Christ Death, Burial &amp; Resurrection</a:t>
            </a:r>
          </a:p>
        </p:txBody>
      </p:sp>
      <p:sp>
        <p:nvSpPr>
          <p:cNvPr id="36875" name="AutoShape 11"/>
          <p:cNvSpPr>
            <a:spLocks noChangeArrowheads="1"/>
          </p:cNvSpPr>
          <p:nvPr/>
        </p:nvSpPr>
        <p:spPr bwMode="auto">
          <a:xfrm>
            <a:off x="6096000" y="3048000"/>
            <a:ext cx="2438400" cy="1143000"/>
          </a:xfrm>
          <a:prstGeom prst="flowChartDisplay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Essential </a:t>
            </a:r>
          </a:p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to Rem.</a:t>
            </a: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304800" y="5486400"/>
            <a:ext cx="8686800" cy="1196975"/>
          </a:xfrm>
          <a:prstGeom prst="rect">
            <a:avLst/>
          </a:prstGeom>
          <a:solidFill>
            <a:srgbClr val="FFFFFF"/>
          </a:solidFill>
          <a:ln w="952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Acts 2:38 “And Peter (said) unto them, Repent ye, and be baptized every one of you in the name of Jesus Christ unto the remission of your sins; and ye shall receive the gift of the Holy Spirit.”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10000" y="1752600"/>
            <a:ext cx="1295400" cy="26776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B</a:t>
            </a:r>
          </a:p>
          <a:p>
            <a:pPr algn="ctr"/>
            <a:r>
              <a:rPr lang="en-US" b="1" dirty="0" smtClean="0"/>
              <a:t>A</a:t>
            </a:r>
          </a:p>
          <a:p>
            <a:pPr algn="ctr"/>
            <a:r>
              <a:rPr lang="en-US" b="1" dirty="0" smtClean="0"/>
              <a:t>P</a:t>
            </a:r>
          </a:p>
          <a:p>
            <a:pPr algn="ctr"/>
            <a:r>
              <a:rPr lang="en-US" b="1" dirty="0" smtClean="0"/>
              <a:t>T</a:t>
            </a:r>
          </a:p>
          <a:p>
            <a:pPr algn="ctr"/>
            <a:r>
              <a:rPr lang="en-US" b="1" dirty="0" smtClean="0"/>
              <a:t>I</a:t>
            </a:r>
          </a:p>
          <a:p>
            <a:pPr algn="ctr"/>
            <a:r>
              <a:rPr lang="en-US" b="1" dirty="0" smtClean="0"/>
              <a:t>S</a:t>
            </a:r>
          </a:p>
          <a:p>
            <a:pPr algn="ctr"/>
            <a:r>
              <a:rPr lang="en-US" b="1" dirty="0"/>
              <a:t>M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5" grpId="0" animBg="1" autoUpdateAnimBg="0"/>
      <p:bldP spid="3687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0" y="152400"/>
            <a:ext cx="9144000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accent2"/>
                </a:solidFill>
                <a:latin typeface="Comic Sans MS" pitchFamily="66" charset="0"/>
              </a:rPr>
              <a:t>Baptism Is Necessary To </a:t>
            </a:r>
          </a:p>
          <a:p>
            <a:pPr algn="ctr"/>
            <a:r>
              <a:rPr lang="en-US" sz="3600" b="1">
                <a:solidFill>
                  <a:schemeClr val="accent2"/>
                </a:solidFill>
                <a:latin typeface="Comic Sans MS" pitchFamily="66" charset="0"/>
              </a:rPr>
              <a:t>Becoming A Christian</a:t>
            </a:r>
            <a:endParaRPr lang="en-US" sz="3600" b="1">
              <a:latin typeface="Comic Sans MS" pitchFamily="66" charset="0"/>
            </a:endParaRPr>
          </a:p>
        </p:txBody>
      </p:sp>
      <p:sp>
        <p:nvSpPr>
          <p:cNvPr id="37892" name="Rectangle 4" descr="Water droplets"/>
          <p:cNvSpPr>
            <a:spLocks noChangeArrowheads="1"/>
          </p:cNvSpPr>
          <p:nvPr/>
        </p:nvSpPr>
        <p:spPr bwMode="auto">
          <a:xfrm>
            <a:off x="2667000" y="1676400"/>
            <a:ext cx="1295400" cy="6096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Rectangle 5" descr="Water droplets"/>
          <p:cNvSpPr>
            <a:spLocks noChangeArrowheads="1"/>
          </p:cNvSpPr>
          <p:nvPr/>
        </p:nvSpPr>
        <p:spPr bwMode="auto">
          <a:xfrm>
            <a:off x="3124200" y="2286000"/>
            <a:ext cx="457200" cy="9144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 flipH="1">
            <a:off x="533400" y="1752600"/>
            <a:ext cx="2438400" cy="1143000"/>
          </a:xfrm>
          <a:prstGeom prst="flowChartDisplay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Essential</a:t>
            </a:r>
          </a:p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to Sal.</a:t>
            </a:r>
          </a:p>
        </p:txBody>
      </p:sp>
      <p:sp>
        <p:nvSpPr>
          <p:cNvPr id="37895" name="AutoShape 7"/>
          <p:cNvSpPr>
            <a:spLocks noChangeArrowheads="1"/>
          </p:cNvSpPr>
          <p:nvPr/>
        </p:nvSpPr>
        <p:spPr bwMode="auto">
          <a:xfrm flipH="1">
            <a:off x="533400" y="3200400"/>
            <a:ext cx="2438400" cy="1143000"/>
          </a:xfrm>
          <a:prstGeom prst="flowChartDisplay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Essential</a:t>
            </a:r>
          </a:p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to church</a:t>
            </a:r>
          </a:p>
        </p:txBody>
      </p:sp>
      <p:sp>
        <p:nvSpPr>
          <p:cNvPr id="37896" name="AutoShape 8"/>
          <p:cNvSpPr>
            <a:spLocks noChangeArrowheads="1"/>
          </p:cNvSpPr>
          <p:nvPr/>
        </p:nvSpPr>
        <p:spPr bwMode="auto">
          <a:xfrm>
            <a:off x="762000" y="4648200"/>
            <a:ext cx="7848600" cy="685800"/>
          </a:xfrm>
          <a:prstGeom prst="roundRect">
            <a:avLst>
              <a:gd name="adj" fmla="val 36606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Parallel to Christ Death, Burial &amp; Resurrection</a:t>
            </a:r>
          </a:p>
        </p:txBody>
      </p:sp>
      <p:sp>
        <p:nvSpPr>
          <p:cNvPr id="37897" name="AutoShape 9"/>
          <p:cNvSpPr>
            <a:spLocks noChangeArrowheads="1"/>
          </p:cNvSpPr>
          <p:nvPr/>
        </p:nvSpPr>
        <p:spPr bwMode="auto">
          <a:xfrm>
            <a:off x="6096000" y="3048000"/>
            <a:ext cx="2438400" cy="1143000"/>
          </a:xfrm>
          <a:prstGeom prst="flowChartDisplay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Essential </a:t>
            </a:r>
          </a:p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to Rem.</a:t>
            </a: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304800" y="5486400"/>
            <a:ext cx="8686800" cy="1196975"/>
          </a:xfrm>
          <a:prstGeom prst="rect">
            <a:avLst/>
          </a:prstGeom>
          <a:solidFill>
            <a:srgbClr val="FFFFFF"/>
          </a:solidFill>
          <a:ln w="952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2 Cor. 5:17 “Wherefore if any man is in Christ, (he is) a new creature: the old things are passed away; behold, they are become new.”  cf. Gal. 3:26-27</a:t>
            </a:r>
          </a:p>
        </p:txBody>
      </p:sp>
      <p:sp>
        <p:nvSpPr>
          <p:cNvPr id="37899" name="AutoShape 11"/>
          <p:cNvSpPr>
            <a:spLocks noChangeArrowheads="1"/>
          </p:cNvSpPr>
          <p:nvPr/>
        </p:nvSpPr>
        <p:spPr bwMode="auto">
          <a:xfrm>
            <a:off x="6019800" y="1676400"/>
            <a:ext cx="2438400" cy="1143000"/>
          </a:xfrm>
          <a:prstGeom prst="flowChartDisplay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Essential </a:t>
            </a:r>
          </a:p>
          <a:p>
            <a:pPr algn="ctr"/>
            <a:r>
              <a:rPr lang="en-US" sz="2800" b="1">
                <a:solidFill>
                  <a:srgbClr val="FFFFFF"/>
                </a:solidFill>
                <a:latin typeface="Arial" charset="0"/>
              </a:rPr>
              <a:t>to change.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33800" y="1752600"/>
            <a:ext cx="1219200" cy="26776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B</a:t>
            </a:r>
          </a:p>
          <a:p>
            <a:pPr algn="ctr"/>
            <a:r>
              <a:rPr lang="en-US" b="1" dirty="0" smtClean="0"/>
              <a:t>A</a:t>
            </a:r>
          </a:p>
          <a:p>
            <a:pPr algn="ctr"/>
            <a:r>
              <a:rPr lang="en-US" b="1" dirty="0" smtClean="0"/>
              <a:t>P</a:t>
            </a:r>
          </a:p>
          <a:p>
            <a:pPr algn="ctr"/>
            <a:r>
              <a:rPr lang="en-US" b="1" dirty="0" smtClean="0"/>
              <a:t>T</a:t>
            </a:r>
          </a:p>
          <a:p>
            <a:pPr algn="ctr"/>
            <a:r>
              <a:rPr lang="en-US" b="1" dirty="0" smtClean="0"/>
              <a:t>I</a:t>
            </a:r>
          </a:p>
          <a:p>
            <a:pPr algn="ctr"/>
            <a:r>
              <a:rPr lang="en-US" b="1" dirty="0" smtClean="0"/>
              <a:t>S</a:t>
            </a:r>
          </a:p>
          <a:p>
            <a:pPr algn="ctr"/>
            <a:r>
              <a:rPr lang="en-US" b="1" dirty="0"/>
              <a:t>M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8" grpId="0" animBg="1"/>
      <p:bldP spid="37899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5" name="AutoShape 11"/>
          <p:cNvSpPr>
            <a:spLocks noChangeArrowheads="1"/>
          </p:cNvSpPr>
          <p:nvPr/>
        </p:nvSpPr>
        <p:spPr bwMode="auto">
          <a:xfrm>
            <a:off x="4876800" y="4343400"/>
            <a:ext cx="3429000" cy="2514600"/>
          </a:xfrm>
          <a:prstGeom prst="flowChartDecision">
            <a:avLst/>
          </a:pr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latin typeface="Arial" charset="0"/>
              </a:rPr>
              <a:t>Sinner</a:t>
            </a:r>
          </a:p>
          <a:p>
            <a:pPr algn="ctr"/>
            <a:r>
              <a:rPr lang="en-US" sz="2800" b="1">
                <a:latin typeface="Arial" charset="0"/>
              </a:rPr>
              <a:t>Not Repent</a:t>
            </a:r>
          </a:p>
          <a:p>
            <a:pPr algn="ctr"/>
            <a:r>
              <a:rPr lang="en-US" sz="2800" b="1">
                <a:latin typeface="Arial" charset="0"/>
              </a:rPr>
              <a:t>Acts 2:38</a:t>
            </a:r>
          </a:p>
          <a:p>
            <a:pPr algn="ctr"/>
            <a:r>
              <a:rPr lang="en-US" sz="2800" b="1">
                <a:latin typeface="Arial" charset="0"/>
              </a:rPr>
              <a:t>Cf. Lk. 3:7ff</a:t>
            </a:r>
          </a:p>
        </p:txBody>
      </p:sp>
      <p:sp>
        <p:nvSpPr>
          <p:cNvPr id="11274" name="AutoShape 10"/>
          <p:cNvSpPr>
            <a:spLocks noChangeArrowheads="1"/>
          </p:cNvSpPr>
          <p:nvPr/>
        </p:nvSpPr>
        <p:spPr bwMode="auto">
          <a:xfrm>
            <a:off x="4876800" y="2590800"/>
            <a:ext cx="3429000" cy="2209800"/>
          </a:xfrm>
          <a:prstGeom prst="flowChartDecision">
            <a:avLst/>
          </a:pr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latin typeface="Arial" charset="0"/>
              </a:rPr>
              <a:t>Sinner</a:t>
            </a:r>
          </a:p>
          <a:p>
            <a:pPr algn="ctr"/>
            <a:r>
              <a:rPr lang="en-US" sz="2800" b="1">
                <a:latin typeface="Arial" charset="0"/>
              </a:rPr>
              <a:t>Not Believe</a:t>
            </a:r>
          </a:p>
          <a:p>
            <a:pPr algn="ctr"/>
            <a:r>
              <a:rPr lang="en-US" sz="2800" b="1">
                <a:latin typeface="Arial" charset="0"/>
              </a:rPr>
              <a:t>Mk. 16:16</a:t>
            </a:r>
          </a:p>
        </p:txBody>
      </p:sp>
      <p:sp>
        <p:nvSpPr>
          <p:cNvPr id="11273" name="AutoShape 9"/>
          <p:cNvSpPr>
            <a:spLocks noChangeArrowheads="1"/>
          </p:cNvSpPr>
          <p:nvPr/>
        </p:nvSpPr>
        <p:spPr bwMode="auto">
          <a:xfrm>
            <a:off x="4953000" y="1295400"/>
            <a:ext cx="3429000" cy="1828800"/>
          </a:xfrm>
          <a:prstGeom prst="flowChartDecision">
            <a:avLst/>
          </a:pr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latin typeface="Arial" charset="0"/>
              </a:rPr>
              <a:t>Children</a:t>
            </a:r>
          </a:p>
          <a:p>
            <a:pPr algn="ctr"/>
            <a:r>
              <a:rPr lang="en-US" sz="2800" b="1">
                <a:latin typeface="Arial" charset="0"/>
              </a:rPr>
              <a:t>Not Acc.</a:t>
            </a:r>
          </a:p>
          <a:p>
            <a:pPr algn="ctr"/>
            <a:r>
              <a:rPr lang="en-US" sz="2800" b="1">
                <a:latin typeface="Arial" charset="0"/>
              </a:rPr>
              <a:t>Mt. 18:1-4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3810000" cy="3438525"/>
          </a:xfrm>
          <a:prstGeom prst="rect">
            <a:avLst/>
          </a:prstGeom>
          <a:solidFill>
            <a:schemeClr val="tx2"/>
          </a:solidFill>
          <a:ln w="57150">
            <a:solidFill>
              <a:srgbClr val="FFFF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solidFill>
                  <a:srgbClr val="FFFFCC"/>
                </a:solidFill>
                <a:latin typeface="Comic Sans MS" pitchFamily="66" charset="0"/>
              </a:rPr>
              <a:t>Baptism</a:t>
            </a:r>
          </a:p>
          <a:p>
            <a:pPr algn="ctr"/>
            <a:r>
              <a:rPr lang="en-US" sz="5400" b="1">
                <a:solidFill>
                  <a:srgbClr val="FFFFCC"/>
                </a:solidFill>
                <a:latin typeface="Comic Sans MS" pitchFamily="66" charset="0"/>
              </a:rPr>
              <a:t>Is Not</a:t>
            </a:r>
          </a:p>
          <a:p>
            <a:pPr algn="ctr"/>
            <a:r>
              <a:rPr lang="en-US" sz="5400" b="1">
                <a:solidFill>
                  <a:srgbClr val="FFFFCC"/>
                </a:solidFill>
                <a:latin typeface="Comic Sans MS" pitchFamily="66" charset="0"/>
              </a:rPr>
              <a:t>For</a:t>
            </a:r>
          </a:p>
          <a:p>
            <a:pPr algn="ctr"/>
            <a:r>
              <a:rPr lang="en-US" sz="5400" b="1">
                <a:solidFill>
                  <a:srgbClr val="FFFFCC"/>
                </a:solidFill>
                <a:latin typeface="Comic Sans MS" pitchFamily="66" charset="0"/>
              </a:rPr>
              <a:t>Everyone</a:t>
            </a:r>
            <a:endParaRPr lang="en-US" sz="5400">
              <a:solidFill>
                <a:srgbClr val="FFFFCC"/>
              </a:solidFill>
              <a:latin typeface="Comic Sans MS" pitchFamily="66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solidFill>
            <a:srgbClr val="FFFFCC"/>
          </a:solidFill>
          <a:ln w="9525">
            <a:solidFill>
              <a:srgbClr val="FFFF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rgbClr val="FFFFCC"/>
          </a:solidFill>
          <a:ln w="9525">
            <a:solidFill>
              <a:srgbClr val="FFFF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AutoShape 7"/>
          <p:cNvSpPr>
            <a:spLocks noChangeArrowheads="1"/>
          </p:cNvSpPr>
          <p:nvPr/>
        </p:nvSpPr>
        <p:spPr bwMode="auto">
          <a:xfrm>
            <a:off x="4953000" y="0"/>
            <a:ext cx="3429000" cy="1600200"/>
          </a:xfrm>
          <a:prstGeom prst="flowChartDecision">
            <a:avLst/>
          </a:pr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latin typeface="Arial" charset="0"/>
              </a:rPr>
              <a:t>Babies </a:t>
            </a:r>
          </a:p>
          <a:p>
            <a:pPr algn="ctr"/>
            <a:r>
              <a:rPr lang="en-US" sz="2800" b="1">
                <a:latin typeface="Arial" charset="0"/>
              </a:rPr>
              <a:t>Ezek. 18:20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5" grpId="0" animBg="1" autoUpdateAnimBg="0"/>
      <p:bldP spid="11274" grpId="0" animBg="1" autoUpdateAnimBg="0"/>
      <p:bldP spid="11273" grpId="0" animBg="1" autoUpdateAnimBg="0"/>
      <p:bldP spid="11271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5105400" y="304800"/>
            <a:ext cx="2981325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latin typeface="Arial" charset="0"/>
              </a:rPr>
              <a:t>When People</a:t>
            </a:r>
          </a:p>
          <a:p>
            <a:pPr algn="ctr"/>
            <a:r>
              <a:rPr lang="en-US" sz="3200" b="1" dirty="0">
                <a:latin typeface="Arial" charset="0"/>
              </a:rPr>
              <a:t>Are Not Ready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5181600" y="1600200"/>
            <a:ext cx="28956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 dirty="0">
                <a:latin typeface="Arial" charset="0"/>
              </a:rPr>
              <a:t>When People</a:t>
            </a:r>
          </a:p>
          <a:p>
            <a:pPr algn="ctr"/>
            <a:r>
              <a:rPr lang="en-US" sz="3200" b="1" dirty="0">
                <a:latin typeface="Arial" charset="0"/>
              </a:rPr>
              <a:t>Are Ready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038600" y="-152400"/>
            <a:ext cx="1231900" cy="271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7200">
                <a:solidFill>
                  <a:schemeClr val="accent2"/>
                </a:solidFill>
              </a:rPr>
              <a:t>{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234950" y="3417888"/>
            <a:ext cx="8613775" cy="2078037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6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Acts 2:41</a:t>
            </a:r>
            <a:r>
              <a:rPr lang="en-US" sz="3600" b="1" dirty="0"/>
              <a:t> - Gladly receive word &amp; baptized</a:t>
            </a:r>
          </a:p>
          <a:p>
            <a:pPr>
              <a:lnSpc>
                <a:spcPct val="120000"/>
              </a:lnSpc>
            </a:pPr>
            <a:r>
              <a:rPr lang="en-US" sz="36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Acts 8:36</a:t>
            </a:r>
            <a:r>
              <a:rPr lang="en-US" sz="3600" b="1" dirty="0"/>
              <a:t> - What hinders me?</a:t>
            </a:r>
          </a:p>
          <a:p>
            <a:pPr>
              <a:lnSpc>
                <a:spcPct val="120000"/>
              </a:lnSpc>
            </a:pPr>
            <a:r>
              <a:rPr lang="en-US" sz="36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Acts 16:33</a:t>
            </a:r>
            <a:r>
              <a:rPr lang="en-US" sz="3600" b="1" dirty="0"/>
              <a:t> - In same hour of night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00200" y="762000"/>
            <a:ext cx="2202270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7200" dirty="0" smtClean="0">
                <a:latin typeface="Arial" pitchFamily="34" charset="0"/>
                <a:cs typeface="Arial" pitchFamily="34" charset="0"/>
              </a:rPr>
              <a:t>Time</a:t>
            </a:r>
            <a:endParaRPr lang="en-US" sz="7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2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2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7" grpId="0" uiExpand="1" build="p" animBg="1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eme1-O.T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heme1-O.T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Theme1-O.T</Template>
  <TotalTime>2295</TotalTime>
  <Words>1094</Words>
  <Application>Microsoft Office PowerPoint</Application>
  <PresentationFormat>On-screen Show (4:3)</PresentationFormat>
  <Paragraphs>207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Default Design</vt:lpstr>
      <vt:lpstr>Theme1-O.T</vt:lpstr>
      <vt:lpstr>1_Theme1-O.T</vt:lpstr>
      <vt:lpstr>“What Doth Hinder Me To Be Baptized?”</vt:lpstr>
      <vt:lpstr>“What Doth Hinder Me To Be Baptized?”</vt:lpstr>
      <vt:lpstr>Slide 3</vt:lpstr>
      <vt:lpstr>Slide 4</vt:lpstr>
      <vt:lpstr>Slide 5</vt:lpstr>
      <vt:lpstr>Slide 6</vt:lpstr>
      <vt:lpstr>Slide 7</vt:lpstr>
      <vt:lpstr>Slide 8</vt:lpstr>
      <vt:lpstr>Slide 9</vt:lpstr>
      <vt:lpstr>Are You Ready?</vt:lpstr>
      <vt:lpstr>Slide 11</vt:lpstr>
      <vt:lpstr>Are You Ready?</vt:lpstr>
      <vt:lpstr>Slide 13</vt:lpstr>
      <vt:lpstr>Slide 14</vt:lpstr>
      <vt:lpstr>Slide 15</vt:lpstr>
      <vt:lpstr>Slide 16</vt:lpstr>
      <vt:lpstr>Slide 17</vt:lpstr>
      <vt:lpstr>Danger– Why Do You Wait…</vt:lpstr>
      <vt:lpstr>Slide 19</vt:lpstr>
      <vt:lpstr>Slide 20</vt:lpstr>
      <vt:lpstr>Slide 21</vt:lpstr>
      <vt:lpstr>Slide 22</vt:lpstr>
      <vt:lpstr>Slide 23</vt:lpstr>
    </vt:vector>
  </TitlesOfParts>
  <Company>El Bethel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Ready to be baptized</dc:title>
  <dc:creator>Micky Galloway</dc:creator>
  <cp:lastModifiedBy>Guest</cp:lastModifiedBy>
  <cp:revision>53</cp:revision>
  <dcterms:created xsi:type="dcterms:W3CDTF">2002-08-09T17:26:16Z</dcterms:created>
  <dcterms:modified xsi:type="dcterms:W3CDTF">2011-04-05T20:01:16Z</dcterms:modified>
</cp:coreProperties>
</file>