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FFF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6850" autoAdjust="0"/>
  </p:normalViewPr>
  <p:slideViewPr>
    <p:cSldViewPr>
      <p:cViewPr varScale="1">
        <p:scale>
          <a:sx n="41" d="100"/>
          <a:sy n="41" d="100"/>
        </p:scale>
        <p:origin x="-835" y="-86"/>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550" y="-5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9826D-F071-41E6-BCF9-B6D508414567}" type="doc">
      <dgm:prSet loTypeId="urn:microsoft.com/office/officeart/2005/8/layout/cycle8" loCatId="cycle" qsTypeId="urn:microsoft.com/office/officeart/2005/8/quickstyle/3d3" qsCatId="3D" csTypeId="urn:microsoft.com/office/officeart/2005/8/colors/accent0_1" csCatId="mainScheme" phldr="1"/>
      <dgm:spPr/>
    </dgm:pt>
    <dgm:pt modelId="{F1812759-BA2A-4B5E-8FC6-DCC31C6D5583}">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smtClean="0">
              <a:ln w="11430"/>
              <a:effectLst>
                <a:outerShdw blurRad="50800" dist="39000" dir="5460000" algn="tl">
                  <a:srgbClr val="000000">
                    <a:alpha val="38000"/>
                  </a:srgbClr>
                </a:outerShdw>
              </a:effectLst>
              <a:latin typeface="Arial" pitchFamily="34" charset="0"/>
              <a:cs typeface="Arial" pitchFamily="34" charset="0"/>
            </a:rPr>
            <a:t>Work</a:t>
          </a:r>
          <a:endParaRPr lang="en-US" b="1" cap="none" spc="0" dirty="0">
            <a:ln w="11430"/>
            <a:effectLst>
              <a:outerShdw blurRad="50800" dist="39000" dir="5460000" algn="tl">
                <a:srgbClr val="000000">
                  <a:alpha val="38000"/>
                </a:srgbClr>
              </a:outerShdw>
            </a:effectLst>
            <a:latin typeface="Arial" pitchFamily="34" charset="0"/>
            <a:cs typeface="Arial" pitchFamily="34" charset="0"/>
          </a:endParaRPr>
        </a:p>
      </dgm:t>
    </dgm:pt>
    <dgm:pt modelId="{A6ABB4F2-9524-43D7-9B37-48E766C601E1}" type="parTrans" cxnId="{158FC324-0647-4086-9C03-7DA5ABD593F7}">
      <dgm:prSet/>
      <dgm:spPr/>
      <dgm:t>
        <a:bodyPr/>
        <a:lstStyle/>
        <a:p>
          <a:endParaRPr lang="en-US"/>
        </a:p>
      </dgm:t>
    </dgm:pt>
    <dgm:pt modelId="{CA12AFC1-D706-4D09-BA97-DC14127C80AD}" type="sibTrans" cxnId="{158FC324-0647-4086-9C03-7DA5ABD593F7}">
      <dgm:prSet/>
      <dgm:spPr/>
      <dgm:t>
        <a:bodyPr/>
        <a:lstStyle/>
        <a:p>
          <a:endParaRPr lang="en-US"/>
        </a:p>
      </dgm:t>
    </dgm:pt>
    <dgm:pt modelId="{AE4C2E86-6E3D-4772-9FC2-B62AF42FB52C}">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smtClean="0">
              <a:ln w="11430"/>
              <a:effectLst/>
              <a:latin typeface="Arial" pitchFamily="34" charset="0"/>
              <a:cs typeface="Arial" pitchFamily="34" charset="0"/>
            </a:rPr>
            <a:t>Family</a:t>
          </a:r>
          <a:endParaRPr lang="en-US" b="1" cap="none" spc="0" dirty="0">
            <a:ln w="11430"/>
            <a:effectLst/>
            <a:latin typeface="Arial" pitchFamily="34" charset="0"/>
            <a:cs typeface="Arial" pitchFamily="34" charset="0"/>
          </a:endParaRPr>
        </a:p>
      </dgm:t>
    </dgm:pt>
    <dgm:pt modelId="{593EFD91-6736-4F59-85D6-1B570A27501F}" type="parTrans" cxnId="{908D11B5-B906-4B35-B302-1C2DA6D9AC6F}">
      <dgm:prSet/>
      <dgm:spPr/>
      <dgm:t>
        <a:bodyPr/>
        <a:lstStyle/>
        <a:p>
          <a:endParaRPr lang="en-US"/>
        </a:p>
      </dgm:t>
    </dgm:pt>
    <dgm:pt modelId="{DAD85DD6-F0F3-437D-8EB4-962150746CC8}" type="sibTrans" cxnId="{908D11B5-B906-4B35-B302-1C2DA6D9AC6F}">
      <dgm:prSet/>
      <dgm:spPr/>
      <dgm:t>
        <a:bodyPr/>
        <a:lstStyle/>
        <a:p>
          <a:endParaRPr lang="en-US"/>
        </a:p>
      </dgm:t>
    </dgm:pt>
    <dgm:pt modelId="{9F6ACA0B-3D35-4989-9976-DB791C078022}">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smtClean="0">
              <a:ln w="11430"/>
              <a:effectLst/>
              <a:latin typeface="Arial" pitchFamily="34" charset="0"/>
              <a:cs typeface="Arial" pitchFamily="34" charset="0"/>
            </a:rPr>
            <a:t>Friends</a:t>
          </a:r>
          <a:endParaRPr lang="en-US" b="1" cap="none" spc="0" dirty="0">
            <a:ln w="11430"/>
            <a:effectLst/>
            <a:latin typeface="Arial" pitchFamily="34" charset="0"/>
            <a:cs typeface="Arial" pitchFamily="34" charset="0"/>
          </a:endParaRPr>
        </a:p>
      </dgm:t>
    </dgm:pt>
    <dgm:pt modelId="{C5974D94-B2F6-45EF-A89E-DAEECC9BABEA}" type="parTrans" cxnId="{EA38EF55-7CC7-41A1-BC36-5689E2DE8835}">
      <dgm:prSet/>
      <dgm:spPr/>
      <dgm:t>
        <a:bodyPr/>
        <a:lstStyle/>
        <a:p>
          <a:endParaRPr lang="en-US"/>
        </a:p>
      </dgm:t>
    </dgm:pt>
    <dgm:pt modelId="{68BD0E49-8B8D-447A-831C-B3D456999A87}" type="sibTrans" cxnId="{EA38EF55-7CC7-41A1-BC36-5689E2DE8835}">
      <dgm:prSet/>
      <dgm:spPr/>
      <dgm:t>
        <a:bodyPr/>
        <a:lstStyle/>
        <a:p>
          <a:endParaRPr lang="en-US"/>
        </a:p>
      </dgm:t>
    </dgm:pt>
    <dgm:pt modelId="{18372647-0921-4AA4-9FD8-85640ED3784D}">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effectLst/>
              <a:latin typeface="Arial" pitchFamily="34" charset="0"/>
              <a:cs typeface="Arial" pitchFamily="34" charset="0"/>
            </a:rPr>
            <a:t>Church</a:t>
          </a:r>
          <a:endParaRPr lang="en-US" b="1" cap="none" spc="0" dirty="0">
            <a:ln w="11430"/>
            <a:effectLst/>
            <a:latin typeface="Arial" pitchFamily="34" charset="0"/>
            <a:cs typeface="Arial" pitchFamily="34" charset="0"/>
          </a:endParaRPr>
        </a:p>
      </dgm:t>
    </dgm:pt>
    <dgm:pt modelId="{AF78E6A7-6702-4399-9EA5-70B8AE04A0CC}" type="parTrans" cxnId="{93F38142-CCA1-4D89-B83D-49E36EEED13E}">
      <dgm:prSet/>
      <dgm:spPr/>
      <dgm:t>
        <a:bodyPr/>
        <a:lstStyle/>
        <a:p>
          <a:endParaRPr lang="en-US"/>
        </a:p>
      </dgm:t>
    </dgm:pt>
    <dgm:pt modelId="{E7060F0A-37AF-4A00-946D-E73E4B3E6E91}" type="sibTrans" cxnId="{93F38142-CCA1-4D89-B83D-49E36EEED13E}">
      <dgm:prSet/>
      <dgm:spPr/>
      <dgm:t>
        <a:bodyPr/>
        <a:lstStyle/>
        <a:p>
          <a:endParaRPr lang="en-US"/>
        </a:p>
      </dgm:t>
    </dgm:pt>
    <dgm:pt modelId="{D82F2A1C-1A1A-4D9F-AE43-3E9CC3B9AFA5}">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smtClean="0">
              <a:ln w="11430"/>
              <a:effectLst/>
              <a:latin typeface="Arial" pitchFamily="34" charset="0"/>
              <a:cs typeface="Arial" pitchFamily="34" charset="0"/>
            </a:rPr>
            <a:t>Leisure</a:t>
          </a:r>
          <a:endParaRPr lang="en-US" b="1" cap="none" spc="0" dirty="0">
            <a:ln w="11430"/>
            <a:effectLst/>
            <a:latin typeface="Arial" pitchFamily="34" charset="0"/>
            <a:cs typeface="Arial" pitchFamily="34" charset="0"/>
          </a:endParaRPr>
        </a:p>
      </dgm:t>
    </dgm:pt>
    <dgm:pt modelId="{F4857008-8F49-40B0-AD09-6EA41A5AA6A4}" type="parTrans" cxnId="{EFA8A77B-9C13-496F-ACB3-D78E86F4370A}">
      <dgm:prSet/>
      <dgm:spPr/>
      <dgm:t>
        <a:bodyPr/>
        <a:lstStyle/>
        <a:p>
          <a:endParaRPr lang="en-US"/>
        </a:p>
      </dgm:t>
    </dgm:pt>
    <dgm:pt modelId="{B81F789B-43C7-4716-8B62-6206BF1521C0}" type="sibTrans" cxnId="{EFA8A77B-9C13-496F-ACB3-D78E86F4370A}">
      <dgm:prSet/>
      <dgm:spPr/>
      <dgm:t>
        <a:bodyPr/>
        <a:lstStyle/>
        <a:p>
          <a:endParaRPr lang="en-US"/>
        </a:p>
      </dgm:t>
    </dgm:pt>
    <dgm:pt modelId="{106DE71D-EB22-4E5A-8168-B8DAD87A1ECD}" type="pres">
      <dgm:prSet presAssocID="{3BE9826D-F071-41E6-BCF9-B6D508414567}" presName="compositeShape" presStyleCnt="0">
        <dgm:presLayoutVars>
          <dgm:chMax val="7"/>
          <dgm:dir/>
          <dgm:resizeHandles val="exact"/>
        </dgm:presLayoutVars>
      </dgm:prSet>
      <dgm:spPr/>
    </dgm:pt>
    <dgm:pt modelId="{B645E4B5-6182-4BE8-8A4F-214CFB8C96DF}" type="pres">
      <dgm:prSet presAssocID="{3BE9826D-F071-41E6-BCF9-B6D508414567}" presName="wedge1" presStyleLbl="node1" presStyleIdx="0" presStyleCnt="5"/>
      <dgm:spPr/>
      <dgm:t>
        <a:bodyPr/>
        <a:lstStyle/>
        <a:p>
          <a:endParaRPr lang="en-US"/>
        </a:p>
      </dgm:t>
    </dgm:pt>
    <dgm:pt modelId="{0A79D509-C8DD-4508-B957-6BD1A8E2B610}" type="pres">
      <dgm:prSet presAssocID="{3BE9826D-F071-41E6-BCF9-B6D508414567}" presName="dummy1a" presStyleCnt="0"/>
      <dgm:spPr/>
    </dgm:pt>
    <dgm:pt modelId="{7DEBC467-AE1F-460A-A53B-57C3FFFBB1CE}" type="pres">
      <dgm:prSet presAssocID="{3BE9826D-F071-41E6-BCF9-B6D508414567}" presName="dummy1b" presStyleCnt="0"/>
      <dgm:spPr/>
    </dgm:pt>
    <dgm:pt modelId="{B336A796-0237-4715-86E8-E59D88210E9D}" type="pres">
      <dgm:prSet presAssocID="{3BE9826D-F071-41E6-BCF9-B6D508414567}" presName="wedge1Tx" presStyleLbl="node1" presStyleIdx="0" presStyleCnt="5">
        <dgm:presLayoutVars>
          <dgm:chMax val="0"/>
          <dgm:chPref val="0"/>
          <dgm:bulletEnabled val="1"/>
        </dgm:presLayoutVars>
      </dgm:prSet>
      <dgm:spPr/>
      <dgm:t>
        <a:bodyPr/>
        <a:lstStyle/>
        <a:p>
          <a:endParaRPr lang="en-US"/>
        </a:p>
      </dgm:t>
    </dgm:pt>
    <dgm:pt modelId="{C0214F2C-ED53-4596-91DE-476E52720BB4}" type="pres">
      <dgm:prSet presAssocID="{3BE9826D-F071-41E6-BCF9-B6D508414567}" presName="wedge2" presStyleLbl="node1" presStyleIdx="1" presStyleCnt="5"/>
      <dgm:spPr/>
      <dgm:t>
        <a:bodyPr/>
        <a:lstStyle/>
        <a:p>
          <a:endParaRPr lang="en-US"/>
        </a:p>
      </dgm:t>
    </dgm:pt>
    <dgm:pt modelId="{2CDD963F-C45E-4875-9A5C-A0579FFBC13F}" type="pres">
      <dgm:prSet presAssocID="{3BE9826D-F071-41E6-BCF9-B6D508414567}" presName="dummy2a" presStyleCnt="0"/>
      <dgm:spPr/>
    </dgm:pt>
    <dgm:pt modelId="{5D6E6191-EE31-4F10-BD03-6A0BE0C28745}" type="pres">
      <dgm:prSet presAssocID="{3BE9826D-F071-41E6-BCF9-B6D508414567}" presName="dummy2b" presStyleCnt="0"/>
      <dgm:spPr/>
    </dgm:pt>
    <dgm:pt modelId="{CD9EEDCA-C8E1-49E7-83C4-A63744E53A37}" type="pres">
      <dgm:prSet presAssocID="{3BE9826D-F071-41E6-BCF9-B6D508414567}" presName="wedge2Tx" presStyleLbl="node1" presStyleIdx="1" presStyleCnt="5">
        <dgm:presLayoutVars>
          <dgm:chMax val="0"/>
          <dgm:chPref val="0"/>
          <dgm:bulletEnabled val="1"/>
        </dgm:presLayoutVars>
      </dgm:prSet>
      <dgm:spPr/>
      <dgm:t>
        <a:bodyPr/>
        <a:lstStyle/>
        <a:p>
          <a:endParaRPr lang="en-US"/>
        </a:p>
      </dgm:t>
    </dgm:pt>
    <dgm:pt modelId="{342CF12B-B6F7-4E0D-964F-38384BC3B93B}" type="pres">
      <dgm:prSet presAssocID="{3BE9826D-F071-41E6-BCF9-B6D508414567}" presName="wedge3" presStyleLbl="node1" presStyleIdx="2" presStyleCnt="5" custLinFactNeighborX="3095" custLinFactNeighborY="1714"/>
      <dgm:spPr/>
      <dgm:t>
        <a:bodyPr/>
        <a:lstStyle/>
        <a:p>
          <a:endParaRPr lang="en-US"/>
        </a:p>
      </dgm:t>
    </dgm:pt>
    <dgm:pt modelId="{A7D3BDD8-453D-40E7-AE31-8906E91391B3}" type="pres">
      <dgm:prSet presAssocID="{3BE9826D-F071-41E6-BCF9-B6D508414567}" presName="dummy3a" presStyleCnt="0"/>
      <dgm:spPr/>
    </dgm:pt>
    <dgm:pt modelId="{0DFCA6B4-5A76-4FD6-8E48-CDB5837D7C88}" type="pres">
      <dgm:prSet presAssocID="{3BE9826D-F071-41E6-BCF9-B6D508414567}" presName="dummy3b" presStyleCnt="0"/>
      <dgm:spPr/>
    </dgm:pt>
    <dgm:pt modelId="{5E026535-196C-4654-8F7C-A41C207A7FCA}" type="pres">
      <dgm:prSet presAssocID="{3BE9826D-F071-41E6-BCF9-B6D508414567}" presName="wedge3Tx" presStyleLbl="node1" presStyleIdx="2" presStyleCnt="5">
        <dgm:presLayoutVars>
          <dgm:chMax val="0"/>
          <dgm:chPref val="0"/>
          <dgm:bulletEnabled val="1"/>
        </dgm:presLayoutVars>
      </dgm:prSet>
      <dgm:spPr/>
      <dgm:t>
        <a:bodyPr/>
        <a:lstStyle/>
        <a:p>
          <a:endParaRPr lang="en-US"/>
        </a:p>
      </dgm:t>
    </dgm:pt>
    <dgm:pt modelId="{2E9E7BA8-4596-4AE9-9A11-FC66B0B969A2}" type="pres">
      <dgm:prSet presAssocID="{3BE9826D-F071-41E6-BCF9-B6D508414567}" presName="wedge4" presStyleLbl="node1" presStyleIdx="3" presStyleCnt="5" custScaleX="114285" custLinFactNeighborX="5059" custLinFactNeighborY="1869"/>
      <dgm:spPr/>
      <dgm:t>
        <a:bodyPr/>
        <a:lstStyle/>
        <a:p>
          <a:endParaRPr lang="en-US"/>
        </a:p>
      </dgm:t>
    </dgm:pt>
    <dgm:pt modelId="{A87B6A67-C635-4BF8-AB74-769F9B49A097}" type="pres">
      <dgm:prSet presAssocID="{3BE9826D-F071-41E6-BCF9-B6D508414567}" presName="dummy4a" presStyleCnt="0"/>
      <dgm:spPr/>
    </dgm:pt>
    <dgm:pt modelId="{314B8206-E433-4174-B99B-7B839240614D}" type="pres">
      <dgm:prSet presAssocID="{3BE9826D-F071-41E6-BCF9-B6D508414567}" presName="dummy4b" presStyleCnt="0"/>
      <dgm:spPr/>
    </dgm:pt>
    <dgm:pt modelId="{310C7B60-ADB9-49CB-85B6-1D4EC7FF433C}" type="pres">
      <dgm:prSet presAssocID="{3BE9826D-F071-41E6-BCF9-B6D508414567}" presName="wedge4Tx" presStyleLbl="node1" presStyleIdx="3" presStyleCnt="5">
        <dgm:presLayoutVars>
          <dgm:chMax val="0"/>
          <dgm:chPref val="0"/>
          <dgm:bulletEnabled val="1"/>
        </dgm:presLayoutVars>
      </dgm:prSet>
      <dgm:spPr/>
      <dgm:t>
        <a:bodyPr/>
        <a:lstStyle/>
        <a:p>
          <a:endParaRPr lang="en-US"/>
        </a:p>
      </dgm:t>
    </dgm:pt>
    <dgm:pt modelId="{31F2C277-5D06-4B3B-B72F-CC0F0B90E141}" type="pres">
      <dgm:prSet presAssocID="{3BE9826D-F071-41E6-BCF9-B6D508414567}" presName="wedge5" presStyleLbl="node1" presStyleIdx="4" presStyleCnt="5"/>
      <dgm:spPr/>
      <dgm:t>
        <a:bodyPr/>
        <a:lstStyle/>
        <a:p>
          <a:endParaRPr lang="en-US"/>
        </a:p>
      </dgm:t>
    </dgm:pt>
    <dgm:pt modelId="{E84D7E45-B6DB-45B2-9196-399DB94C8B5D}" type="pres">
      <dgm:prSet presAssocID="{3BE9826D-F071-41E6-BCF9-B6D508414567}" presName="dummy5a" presStyleCnt="0"/>
      <dgm:spPr/>
    </dgm:pt>
    <dgm:pt modelId="{7862AAD1-72FA-4B2D-B2B2-1C3DF2ACD58F}" type="pres">
      <dgm:prSet presAssocID="{3BE9826D-F071-41E6-BCF9-B6D508414567}" presName="dummy5b" presStyleCnt="0"/>
      <dgm:spPr/>
    </dgm:pt>
    <dgm:pt modelId="{948BA7AE-935E-4428-8E03-6D9C9CF19A11}" type="pres">
      <dgm:prSet presAssocID="{3BE9826D-F071-41E6-BCF9-B6D508414567}" presName="wedge5Tx" presStyleLbl="node1" presStyleIdx="4" presStyleCnt="5">
        <dgm:presLayoutVars>
          <dgm:chMax val="0"/>
          <dgm:chPref val="0"/>
          <dgm:bulletEnabled val="1"/>
        </dgm:presLayoutVars>
      </dgm:prSet>
      <dgm:spPr/>
      <dgm:t>
        <a:bodyPr/>
        <a:lstStyle/>
        <a:p>
          <a:endParaRPr lang="en-US"/>
        </a:p>
      </dgm:t>
    </dgm:pt>
    <dgm:pt modelId="{5C005E85-86B8-4DF1-9740-6747B505C028}" type="pres">
      <dgm:prSet presAssocID="{CA12AFC1-D706-4D09-BA97-DC14127C80AD}" presName="arrowWedge1" presStyleLbl="fgSibTrans2D1" presStyleIdx="0" presStyleCnt="5"/>
      <dgm:spPr/>
    </dgm:pt>
    <dgm:pt modelId="{3149B127-BC76-4FCF-B71E-5AB2600091CA}" type="pres">
      <dgm:prSet presAssocID="{DAD85DD6-F0F3-437D-8EB4-962150746CC8}" presName="arrowWedge2" presStyleLbl="fgSibTrans2D1" presStyleIdx="1" presStyleCnt="5"/>
      <dgm:spPr/>
    </dgm:pt>
    <dgm:pt modelId="{C71E1206-5E4C-4325-97ED-E53DD7D3FF74}" type="pres">
      <dgm:prSet presAssocID="{68BD0E49-8B8D-447A-831C-B3D456999A87}" presName="arrowWedge3" presStyleLbl="fgSibTrans2D1" presStyleIdx="2" presStyleCnt="5" custLinFactNeighborX="2966" custLinFactNeighborY="-2239"/>
      <dgm:spPr/>
    </dgm:pt>
    <dgm:pt modelId="{F46C3121-3952-4F46-BA19-9E342176B034}" type="pres">
      <dgm:prSet presAssocID="{B81F789B-43C7-4716-8B62-6206BF1521C0}" presName="arrowWedge4" presStyleLbl="fgSibTrans2D1" presStyleIdx="3" presStyleCnt="5" custLinFactNeighborX="-3444" custLinFactNeighborY="-3760"/>
      <dgm:spPr/>
    </dgm:pt>
    <dgm:pt modelId="{3CF0BAB3-B885-470B-B9BC-67AA7F962F43}" type="pres">
      <dgm:prSet presAssocID="{E7060F0A-37AF-4A00-946D-E73E4B3E6E91}" presName="arrowWedge5" presStyleLbl="fgSibTrans2D1" presStyleIdx="4" presStyleCnt="5"/>
      <dgm:spPr/>
      <dgm:t>
        <a:bodyPr/>
        <a:lstStyle/>
        <a:p>
          <a:endParaRPr lang="en-US"/>
        </a:p>
      </dgm:t>
    </dgm:pt>
  </dgm:ptLst>
  <dgm:cxnLst>
    <dgm:cxn modelId="{0D66BAEF-3C48-4F48-959B-B7188E49CC16}" type="presOf" srcId="{9F6ACA0B-3D35-4989-9976-DB791C078022}" destId="{342CF12B-B6F7-4E0D-964F-38384BC3B93B}" srcOrd="0" destOrd="0" presId="urn:microsoft.com/office/officeart/2005/8/layout/cycle8"/>
    <dgm:cxn modelId="{05F1FB56-44B2-46DF-B579-C892E8BD7ACA}" type="presOf" srcId="{F1812759-BA2A-4B5E-8FC6-DCC31C6D5583}" destId="{B336A796-0237-4715-86E8-E59D88210E9D}" srcOrd="1" destOrd="0" presId="urn:microsoft.com/office/officeart/2005/8/layout/cycle8"/>
    <dgm:cxn modelId="{93F38142-CCA1-4D89-B83D-49E36EEED13E}" srcId="{3BE9826D-F071-41E6-BCF9-B6D508414567}" destId="{18372647-0921-4AA4-9FD8-85640ED3784D}" srcOrd="4" destOrd="0" parTransId="{AF78E6A7-6702-4399-9EA5-70B8AE04A0CC}" sibTransId="{E7060F0A-37AF-4A00-946D-E73E4B3E6E91}"/>
    <dgm:cxn modelId="{EA38EF55-7CC7-41A1-BC36-5689E2DE8835}" srcId="{3BE9826D-F071-41E6-BCF9-B6D508414567}" destId="{9F6ACA0B-3D35-4989-9976-DB791C078022}" srcOrd="2" destOrd="0" parTransId="{C5974D94-B2F6-45EF-A89E-DAEECC9BABEA}" sibTransId="{68BD0E49-8B8D-447A-831C-B3D456999A87}"/>
    <dgm:cxn modelId="{2E0AEF95-CF02-4D40-9931-8FB88A6336E0}" type="presOf" srcId="{D82F2A1C-1A1A-4D9F-AE43-3E9CC3B9AFA5}" destId="{2E9E7BA8-4596-4AE9-9A11-FC66B0B969A2}" srcOrd="0" destOrd="0" presId="urn:microsoft.com/office/officeart/2005/8/layout/cycle8"/>
    <dgm:cxn modelId="{C989E6E7-4444-425D-A994-FFF657F65EC3}" type="presOf" srcId="{AE4C2E86-6E3D-4772-9FC2-B62AF42FB52C}" destId="{C0214F2C-ED53-4596-91DE-476E52720BB4}" srcOrd="0" destOrd="0" presId="urn:microsoft.com/office/officeart/2005/8/layout/cycle8"/>
    <dgm:cxn modelId="{22930B76-6AB2-4187-80DB-FA56A25476D8}" type="presOf" srcId="{AE4C2E86-6E3D-4772-9FC2-B62AF42FB52C}" destId="{CD9EEDCA-C8E1-49E7-83C4-A63744E53A37}" srcOrd="1" destOrd="0" presId="urn:microsoft.com/office/officeart/2005/8/layout/cycle8"/>
    <dgm:cxn modelId="{14B1056C-6D72-4B17-934A-7365BFD35072}" type="presOf" srcId="{9F6ACA0B-3D35-4989-9976-DB791C078022}" destId="{5E026535-196C-4654-8F7C-A41C207A7FCA}" srcOrd="1" destOrd="0" presId="urn:microsoft.com/office/officeart/2005/8/layout/cycle8"/>
    <dgm:cxn modelId="{158FC324-0647-4086-9C03-7DA5ABD593F7}" srcId="{3BE9826D-F071-41E6-BCF9-B6D508414567}" destId="{F1812759-BA2A-4B5E-8FC6-DCC31C6D5583}" srcOrd="0" destOrd="0" parTransId="{A6ABB4F2-9524-43D7-9B37-48E766C601E1}" sibTransId="{CA12AFC1-D706-4D09-BA97-DC14127C80AD}"/>
    <dgm:cxn modelId="{D47C1CE0-2707-465C-B031-0FBF2D0B9E72}" type="presOf" srcId="{F1812759-BA2A-4B5E-8FC6-DCC31C6D5583}" destId="{B645E4B5-6182-4BE8-8A4F-214CFB8C96DF}" srcOrd="0" destOrd="0" presId="urn:microsoft.com/office/officeart/2005/8/layout/cycle8"/>
    <dgm:cxn modelId="{E0DE48A6-6B18-4C5C-9508-87CD38384760}" type="presOf" srcId="{D82F2A1C-1A1A-4D9F-AE43-3E9CC3B9AFA5}" destId="{310C7B60-ADB9-49CB-85B6-1D4EC7FF433C}" srcOrd="1" destOrd="0" presId="urn:microsoft.com/office/officeart/2005/8/layout/cycle8"/>
    <dgm:cxn modelId="{808FB7FC-C2BD-44FE-BF1A-1806831D571D}" type="presOf" srcId="{18372647-0921-4AA4-9FD8-85640ED3784D}" destId="{948BA7AE-935E-4428-8E03-6D9C9CF19A11}" srcOrd="1" destOrd="0" presId="urn:microsoft.com/office/officeart/2005/8/layout/cycle8"/>
    <dgm:cxn modelId="{908D11B5-B906-4B35-B302-1C2DA6D9AC6F}" srcId="{3BE9826D-F071-41E6-BCF9-B6D508414567}" destId="{AE4C2E86-6E3D-4772-9FC2-B62AF42FB52C}" srcOrd="1" destOrd="0" parTransId="{593EFD91-6736-4F59-85D6-1B570A27501F}" sibTransId="{DAD85DD6-F0F3-437D-8EB4-962150746CC8}"/>
    <dgm:cxn modelId="{EFA8A77B-9C13-496F-ACB3-D78E86F4370A}" srcId="{3BE9826D-F071-41E6-BCF9-B6D508414567}" destId="{D82F2A1C-1A1A-4D9F-AE43-3E9CC3B9AFA5}" srcOrd="3" destOrd="0" parTransId="{F4857008-8F49-40B0-AD09-6EA41A5AA6A4}" sibTransId="{B81F789B-43C7-4716-8B62-6206BF1521C0}"/>
    <dgm:cxn modelId="{0B20C2FD-6143-408B-B871-3E0C57C1C664}" type="presOf" srcId="{18372647-0921-4AA4-9FD8-85640ED3784D}" destId="{31F2C277-5D06-4B3B-B72F-CC0F0B90E141}" srcOrd="0" destOrd="0" presId="urn:microsoft.com/office/officeart/2005/8/layout/cycle8"/>
    <dgm:cxn modelId="{3685B204-8718-4545-9A12-BE1CBA95E8DA}" type="presOf" srcId="{3BE9826D-F071-41E6-BCF9-B6D508414567}" destId="{106DE71D-EB22-4E5A-8168-B8DAD87A1ECD}" srcOrd="0" destOrd="0" presId="urn:microsoft.com/office/officeart/2005/8/layout/cycle8"/>
    <dgm:cxn modelId="{708C2E09-8347-4943-A7D0-884D3D7D0D1A}" type="presParOf" srcId="{106DE71D-EB22-4E5A-8168-B8DAD87A1ECD}" destId="{B645E4B5-6182-4BE8-8A4F-214CFB8C96DF}" srcOrd="0" destOrd="0" presId="urn:microsoft.com/office/officeart/2005/8/layout/cycle8"/>
    <dgm:cxn modelId="{36F42057-EC9F-47F8-8B54-8788AFC7EE1D}" type="presParOf" srcId="{106DE71D-EB22-4E5A-8168-B8DAD87A1ECD}" destId="{0A79D509-C8DD-4508-B957-6BD1A8E2B610}" srcOrd="1" destOrd="0" presId="urn:microsoft.com/office/officeart/2005/8/layout/cycle8"/>
    <dgm:cxn modelId="{AD516B23-3F1B-4911-92E3-716D3CFA2EBB}" type="presParOf" srcId="{106DE71D-EB22-4E5A-8168-B8DAD87A1ECD}" destId="{7DEBC467-AE1F-460A-A53B-57C3FFFBB1CE}" srcOrd="2" destOrd="0" presId="urn:microsoft.com/office/officeart/2005/8/layout/cycle8"/>
    <dgm:cxn modelId="{EDE757DE-A5E1-4A45-8B45-273439E81431}" type="presParOf" srcId="{106DE71D-EB22-4E5A-8168-B8DAD87A1ECD}" destId="{B336A796-0237-4715-86E8-E59D88210E9D}" srcOrd="3" destOrd="0" presId="urn:microsoft.com/office/officeart/2005/8/layout/cycle8"/>
    <dgm:cxn modelId="{F847D94C-C3C9-4D9E-A337-D09BA8DCC9EC}" type="presParOf" srcId="{106DE71D-EB22-4E5A-8168-B8DAD87A1ECD}" destId="{C0214F2C-ED53-4596-91DE-476E52720BB4}" srcOrd="4" destOrd="0" presId="urn:microsoft.com/office/officeart/2005/8/layout/cycle8"/>
    <dgm:cxn modelId="{FFF55BDC-8678-4077-97DA-073C0A11A357}" type="presParOf" srcId="{106DE71D-EB22-4E5A-8168-B8DAD87A1ECD}" destId="{2CDD963F-C45E-4875-9A5C-A0579FFBC13F}" srcOrd="5" destOrd="0" presId="urn:microsoft.com/office/officeart/2005/8/layout/cycle8"/>
    <dgm:cxn modelId="{6CC35753-2CA0-4C72-84B1-1D387FCC6D3D}" type="presParOf" srcId="{106DE71D-EB22-4E5A-8168-B8DAD87A1ECD}" destId="{5D6E6191-EE31-4F10-BD03-6A0BE0C28745}" srcOrd="6" destOrd="0" presId="urn:microsoft.com/office/officeart/2005/8/layout/cycle8"/>
    <dgm:cxn modelId="{B8F7251C-2F02-4F67-9996-0B0C1F15E04A}" type="presParOf" srcId="{106DE71D-EB22-4E5A-8168-B8DAD87A1ECD}" destId="{CD9EEDCA-C8E1-49E7-83C4-A63744E53A37}" srcOrd="7" destOrd="0" presId="urn:microsoft.com/office/officeart/2005/8/layout/cycle8"/>
    <dgm:cxn modelId="{26E962EB-CF8C-4212-B0E8-0EC30BB28DD3}" type="presParOf" srcId="{106DE71D-EB22-4E5A-8168-B8DAD87A1ECD}" destId="{342CF12B-B6F7-4E0D-964F-38384BC3B93B}" srcOrd="8" destOrd="0" presId="urn:microsoft.com/office/officeart/2005/8/layout/cycle8"/>
    <dgm:cxn modelId="{399D3521-0244-446F-9EC2-FEE06D42D081}" type="presParOf" srcId="{106DE71D-EB22-4E5A-8168-B8DAD87A1ECD}" destId="{A7D3BDD8-453D-40E7-AE31-8906E91391B3}" srcOrd="9" destOrd="0" presId="urn:microsoft.com/office/officeart/2005/8/layout/cycle8"/>
    <dgm:cxn modelId="{B479E6A1-03B6-4616-9F28-C6D10B663981}" type="presParOf" srcId="{106DE71D-EB22-4E5A-8168-B8DAD87A1ECD}" destId="{0DFCA6B4-5A76-4FD6-8E48-CDB5837D7C88}" srcOrd="10" destOrd="0" presId="urn:microsoft.com/office/officeart/2005/8/layout/cycle8"/>
    <dgm:cxn modelId="{03BE9B62-9EDF-49B1-8123-D3EBB0B5C738}" type="presParOf" srcId="{106DE71D-EB22-4E5A-8168-B8DAD87A1ECD}" destId="{5E026535-196C-4654-8F7C-A41C207A7FCA}" srcOrd="11" destOrd="0" presId="urn:microsoft.com/office/officeart/2005/8/layout/cycle8"/>
    <dgm:cxn modelId="{46C17978-468A-4F14-8DA5-E790C314C304}" type="presParOf" srcId="{106DE71D-EB22-4E5A-8168-B8DAD87A1ECD}" destId="{2E9E7BA8-4596-4AE9-9A11-FC66B0B969A2}" srcOrd="12" destOrd="0" presId="urn:microsoft.com/office/officeart/2005/8/layout/cycle8"/>
    <dgm:cxn modelId="{11568700-DE4C-4F6B-93C6-86EA04FF3020}" type="presParOf" srcId="{106DE71D-EB22-4E5A-8168-B8DAD87A1ECD}" destId="{A87B6A67-C635-4BF8-AB74-769F9B49A097}" srcOrd="13" destOrd="0" presId="urn:microsoft.com/office/officeart/2005/8/layout/cycle8"/>
    <dgm:cxn modelId="{5C67D722-DF8B-4AD4-BCF6-F8A593D55E86}" type="presParOf" srcId="{106DE71D-EB22-4E5A-8168-B8DAD87A1ECD}" destId="{314B8206-E433-4174-B99B-7B839240614D}" srcOrd="14" destOrd="0" presId="urn:microsoft.com/office/officeart/2005/8/layout/cycle8"/>
    <dgm:cxn modelId="{723F6BC0-BD7B-46B9-B573-226F587B02F3}" type="presParOf" srcId="{106DE71D-EB22-4E5A-8168-B8DAD87A1ECD}" destId="{310C7B60-ADB9-49CB-85B6-1D4EC7FF433C}" srcOrd="15" destOrd="0" presId="urn:microsoft.com/office/officeart/2005/8/layout/cycle8"/>
    <dgm:cxn modelId="{5EC9A01A-2E60-43E8-96D7-3EF9C5C2207D}" type="presParOf" srcId="{106DE71D-EB22-4E5A-8168-B8DAD87A1ECD}" destId="{31F2C277-5D06-4B3B-B72F-CC0F0B90E141}" srcOrd="16" destOrd="0" presId="urn:microsoft.com/office/officeart/2005/8/layout/cycle8"/>
    <dgm:cxn modelId="{9A910776-04D9-475F-800E-FEB91407ECEF}" type="presParOf" srcId="{106DE71D-EB22-4E5A-8168-B8DAD87A1ECD}" destId="{E84D7E45-B6DB-45B2-9196-399DB94C8B5D}" srcOrd="17" destOrd="0" presId="urn:microsoft.com/office/officeart/2005/8/layout/cycle8"/>
    <dgm:cxn modelId="{EE2BBC8E-D670-4FA9-8CC9-CB8AFB6AA09E}" type="presParOf" srcId="{106DE71D-EB22-4E5A-8168-B8DAD87A1ECD}" destId="{7862AAD1-72FA-4B2D-B2B2-1C3DF2ACD58F}" srcOrd="18" destOrd="0" presId="urn:microsoft.com/office/officeart/2005/8/layout/cycle8"/>
    <dgm:cxn modelId="{C3648BCF-F43B-4116-B2D7-70715B3B73B6}" type="presParOf" srcId="{106DE71D-EB22-4E5A-8168-B8DAD87A1ECD}" destId="{948BA7AE-935E-4428-8E03-6D9C9CF19A11}" srcOrd="19" destOrd="0" presId="urn:microsoft.com/office/officeart/2005/8/layout/cycle8"/>
    <dgm:cxn modelId="{8E1B0D4E-C36D-4A70-BB8A-3F2A71025B68}" type="presParOf" srcId="{106DE71D-EB22-4E5A-8168-B8DAD87A1ECD}" destId="{5C005E85-86B8-4DF1-9740-6747B505C028}" srcOrd="20" destOrd="0" presId="urn:microsoft.com/office/officeart/2005/8/layout/cycle8"/>
    <dgm:cxn modelId="{A9BD893F-7E4C-4D8A-86BC-9501F0936C00}" type="presParOf" srcId="{106DE71D-EB22-4E5A-8168-B8DAD87A1ECD}" destId="{3149B127-BC76-4FCF-B71E-5AB2600091CA}" srcOrd="21" destOrd="0" presId="urn:microsoft.com/office/officeart/2005/8/layout/cycle8"/>
    <dgm:cxn modelId="{16BB83AD-587E-4C50-8996-986659481F9F}" type="presParOf" srcId="{106DE71D-EB22-4E5A-8168-B8DAD87A1ECD}" destId="{C71E1206-5E4C-4325-97ED-E53DD7D3FF74}" srcOrd="22" destOrd="0" presId="urn:microsoft.com/office/officeart/2005/8/layout/cycle8"/>
    <dgm:cxn modelId="{D6F60755-662A-4417-B390-9ACF6BCE9454}" type="presParOf" srcId="{106DE71D-EB22-4E5A-8168-B8DAD87A1ECD}" destId="{F46C3121-3952-4F46-BA19-9E342176B034}" srcOrd="23" destOrd="0" presId="urn:microsoft.com/office/officeart/2005/8/layout/cycle8"/>
    <dgm:cxn modelId="{EE7A450D-1C16-4FA8-8260-4E869F58AFBF}" type="presParOf" srcId="{106DE71D-EB22-4E5A-8168-B8DAD87A1ECD}" destId="{3CF0BAB3-B885-470B-B9BC-67AA7F962F43}" srcOrd="24" destOrd="0" presId="urn:microsoft.com/office/officeart/2005/8/layout/cycle8"/>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45E4B5-6182-4BE8-8A4F-214CFB8C96DF}">
      <dsp:nvSpPr>
        <dsp:cNvPr id="0" name=""/>
        <dsp:cNvSpPr/>
      </dsp:nvSpPr>
      <dsp:spPr>
        <a:xfrm>
          <a:off x="1437436" y="377342"/>
          <a:ext cx="5120640" cy="5120640"/>
        </a:xfrm>
        <a:prstGeom prst="pie">
          <a:avLst>
            <a:gd name="adj1" fmla="val 16200000"/>
            <a:gd name="adj2" fmla="val 2052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111250">
            <a:lnSpc>
              <a:spcPct val="90000"/>
            </a:lnSpc>
            <a:spcBef>
              <a:spcPct val="0"/>
            </a:spcBef>
            <a:spcAft>
              <a:spcPct val="35000"/>
            </a:spcAft>
          </a:pPr>
          <a:r>
            <a:rPr lang="en-US" sz="2500" b="1" kern="1200" cap="none" spc="0" dirty="0" smtClean="0">
              <a:ln w="11430"/>
              <a:solidFill>
                <a:schemeClr val="tx1"/>
              </a:solidFill>
              <a:effectLst>
                <a:outerShdw blurRad="50800" dist="39000" dir="5460000" algn="tl">
                  <a:srgbClr val="000000">
                    <a:alpha val="38000"/>
                  </a:srgbClr>
                </a:outerShdw>
              </a:effectLst>
              <a:latin typeface="Cornerstone" pitchFamily="2" charset="0"/>
            </a:rPr>
            <a:t>Work</a:t>
          </a:r>
          <a:endParaRPr lang="en-US" sz="2500" b="1" kern="1200" cap="none" spc="0" dirty="0">
            <a:ln w="11430"/>
            <a:solidFill>
              <a:schemeClr val="tx1"/>
            </a:solidFill>
            <a:effectLst>
              <a:outerShdw blurRad="50800" dist="39000" dir="5460000" algn="tl">
                <a:srgbClr val="000000">
                  <a:alpha val="38000"/>
                </a:srgbClr>
              </a:outerShdw>
            </a:effectLst>
            <a:latin typeface="Cornerstone" pitchFamily="2" charset="0"/>
          </a:endParaRPr>
        </a:p>
      </dsp:txBody>
      <dsp:txXfrm>
        <a:off x="4108703" y="1238097"/>
        <a:ext cx="1645920" cy="1097280"/>
      </dsp:txXfrm>
    </dsp:sp>
    <dsp:sp modelId="{C0214F2C-ED53-4596-91DE-476E52720BB4}">
      <dsp:nvSpPr>
        <dsp:cNvPr id="0" name=""/>
        <dsp:cNvSpPr/>
      </dsp:nvSpPr>
      <dsp:spPr>
        <a:xfrm>
          <a:off x="1481327" y="513892"/>
          <a:ext cx="5120640" cy="5120640"/>
        </a:xfrm>
        <a:prstGeom prst="pie">
          <a:avLst>
            <a:gd name="adj1" fmla="val 20520000"/>
            <a:gd name="adj2" fmla="val 324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111250">
            <a:lnSpc>
              <a:spcPct val="90000"/>
            </a:lnSpc>
            <a:spcBef>
              <a:spcPct val="0"/>
            </a:spcBef>
            <a:spcAft>
              <a:spcPct val="35000"/>
            </a:spcAft>
          </a:pPr>
          <a:r>
            <a:rPr lang="en-US" sz="2500" b="1" kern="1200" cap="none" spc="0" dirty="0" smtClean="0">
              <a:ln w="11430"/>
              <a:solidFill>
                <a:schemeClr val="tx1"/>
              </a:solidFill>
              <a:effectLst/>
              <a:latin typeface="Cornerstone" pitchFamily="2" charset="0"/>
            </a:rPr>
            <a:t>Family</a:t>
          </a:r>
          <a:endParaRPr lang="en-US" sz="2500" b="1" kern="1200" cap="none" spc="0" dirty="0">
            <a:ln w="11430"/>
            <a:solidFill>
              <a:schemeClr val="tx1"/>
            </a:solidFill>
            <a:effectLst/>
            <a:latin typeface="Cornerstone" pitchFamily="2" charset="0"/>
          </a:endParaRPr>
        </a:p>
      </dsp:txBody>
      <dsp:txXfrm>
        <a:off x="4779264" y="2853537"/>
        <a:ext cx="1524000" cy="1219200"/>
      </dsp:txXfrm>
    </dsp:sp>
    <dsp:sp modelId="{342CF12B-B6F7-4E0D-964F-38384BC3B93B}">
      <dsp:nvSpPr>
        <dsp:cNvPr id="0" name=""/>
        <dsp:cNvSpPr/>
      </dsp:nvSpPr>
      <dsp:spPr>
        <a:xfrm>
          <a:off x="1523987" y="685785"/>
          <a:ext cx="5120640" cy="5120640"/>
        </a:xfrm>
        <a:prstGeom prst="pie">
          <a:avLst>
            <a:gd name="adj1" fmla="val 3240000"/>
            <a:gd name="adj2" fmla="val 756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111250">
            <a:lnSpc>
              <a:spcPct val="90000"/>
            </a:lnSpc>
            <a:spcBef>
              <a:spcPct val="0"/>
            </a:spcBef>
            <a:spcAft>
              <a:spcPct val="35000"/>
            </a:spcAft>
          </a:pPr>
          <a:r>
            <a:rPr lang="en-US" sz="2500" b="1" kern="1200" cap="none" spc="0" dirty="0" smtClean="0">
              <a:ln w="11430"/>
              <a:solidFill>
                <a:schemeClr val="tx1"/>
              </a:solidFill>
              <a:effectLst/>
              <a:latin typeface="Cornerstone" pitchFamily="2" charset="0"/>
            </a:rPr>
            <a:t>Friends</a:t>
          </a:r>
          <a:endParaRPr lang="en-US" sz="2500" b="1" kern="1200" cap="none" spc="0" dirty="0">
            <a:ln w="11430"/>
            <a:solidFill>
              <a:schemeClr val="tx1"/>
            </a:solidFill>
            <a:effectLst/>
            <a:latin typeface="Cornerstone" pitchFamily="2" charset="0"/>
          </a:endParaRPr>
        </a:p>
      </dsp:txBody>
      <dsp:txXfrm>
        <a:off x="3352787" y="4282425"/>
        <a:ext cx="1463040" cy="1341120"/>
      </dsp:txXfrm>
    </dsp:sp>
    <dsp:sp modelId="{2E9E7BA8-4596-4AE9-9A11-FC66B0B969A2}">
      <dsp:nvSpPr>
        <dsp:cNvPr id="0" name=""/>
        <dsp:cNvSpPr/>
      </dsp:nvSpPr>
      <dsp:spPr>
        <a:xfrm>
          <a:off x="1142991" y="609597"/>
          <a:ext cx="5852123" cy="5120640"/>
        </a:xfrm>
        <a:prstGeom prst="pie">
          <a:avLst>
            <a:gd name="adj1" fmla="val 7560000"/>
            <a:gd name="adj2" fmla="val 1188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111250">
            <a:lnSpc>
              <a:spcPct val="90000"/>
            </a:lnSpc>
            <a:spcBef>
              <a:spcPct val="0"/>
            </a:spcBef>
            <a:spcAft>
              <a:spcPct val="35000"/>
            </a:spcAft>
          </a:pPr>
          <a:r>
            <a:rPr lang="en-US" sz="2500" b="1" kern="1200" cap="none" spc="0" dirty="0" smtClean="0">
              <a:ln w="11430"/>
              <a:solidFill>
                <a:schemeClr val="tx1"/>
              </a:solidFill>
              <a:effectLst/>
              <a:latin typeface="Cornerstone" pitchFamily="2" charset="0"/>
            </a:rPr>
            <a:t>Leisure</a:t>
          </a:r>
          <a:endParaRPr lang="en-US" sz="2500" b="1" kern="1200" cap="none" spc="0" dirty="0">
            <a:ln w="11430"/>
            <a:solidFill>
              <a:schemeClr val="tx1"/>
            </a:solidFill>
            <a:effectLst/>
            <a:latin typeface="Cornerstone" pitchFamily="2" charset="0"/>
          </a:endParaRPr>
        </a:p>
      </dsp:txBody>
      <dsp:txXfrm>
        <a:off x="1484365" y="2949242"/>
        <a:ext cx="1741703" cy="1219200"/>
      </dsp:txXfrm>
    </dsp:sp>
    <dsp:sp modelId="{31F2C277-5D06-4B3B-B72F-CC0F0B90E141}">
      <dsp:nvSpPr>
        <dsp:cNvPr id="0" name=""/>
        <dsp:cNvSpPr/>
      </dsp:nvSpPr>
      <dsp:spPr>
        <a:xfrm>
          <a:off x="1293571" y="377342"/>
          <a:ext cx="5120640" cy="5120640"/>
        </a:xfrm>
        <a:prstGeom prst="pie">
          <a:avLst>
            <a:gd name="adj1" fmla="val 1188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111250">
            <a:lnSpc>
              <a:spcPct val="90000"/>
            </a:lnSpc>
            <a:spcBef>
              <a:spcPct val="0"/>
            </a:spcBef>
            <a:spcAft>
              <a:spcPct val="35000"/>
            </a:spcAft>
          </a:pPr>
          <a:r>
            <a:rPr lang="en-US" sz="2500" b="1" kern="1200" cap="none" spc="0" dirty="0" smtClean="0">
              <a:ln w="11430"/>
              <a:solidFill>
                <a:schemeClr val="tx1"/>
              </a:solidFill>
              <a:effectLst/>
              <a:latin typeface="Cornerstone" pitchFamily="2" charset="0"/>
            </a:rPr>
            <a:t>Church</a:t>
          </a:r>
          <a:endParaRPr lang="en-US" sz="2500" b="1" kern="1200" cap="none" spc="0" dirty="0">
            <a:ln w="11430"/>
            <a:solidFill>
              <a:schemeClr val="tx1"/>
            </a:solidFill>
            <a:effectLst/>
            <a:latin typeface="Cornerstone" pitchFamily="2" charset="0"/>
          </a:endParaRPr>
        </a:p>
      </dsp:txBody>
      <dsp:txXfrm>
        <a:off x="2097023" y="1238097"/>
        <a:ext cx="1645920" cy="1097280"/>
      </dsp:txXfrm>
    </dsp:sp>
    <dsp:sp modelId="{5C005E85-86B8-4DF1-9740-6747B505C028}">
      <dsp:nvSpPr>
        <dsp:cNvPr id="0" name=""/>
        <dsp:cNvSpPr/>
      </dsp:nvSpPr>
      <dsp:spPr>
        <a:xfrm>
          <a:off x="1120203" y="60350"/>
          <a:ext cx="5754624" cy="5754624"/>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149B127-BC76-4FCF-B71E-5AB2600091CA}">
      <dsp:nvSpPr>
        <dsp:cNvPr id="0" name=""/>
        <dsp:cNvSpPr/>
      </dsp:nvSpPr>
      <dsp:spPr>
        <a:xfrm>
          <a:off x="1164689" y="196855"/>
          <a:ext cx="5754624" cy="5754624"/>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71E1206-5E4C-4325-97ED-E53DD7D3FF74}">
      <dsp:nvSpPr>
        <dsp:cNvPr id="0" name=""/>
        <dsp:cNvSpPr/>
      </dsp:nvSpPr>
      <dsp:spPr>
        <a:xfrm>
          <a:off x="1377677" y="240159"/>
          <a:ext cx="5754624" cy="5754624"/>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46C3121-3952-4F46-BA19-9E342176B034}">
      <dsp:nvSpPr>
        <dsp:cNvPr id="0" name=""/>
        <dsp:cNvSpPr/>
      </dsp:nvSpPr>
      <dsp:spPr>
        <a:xfrm>
          <a:off x="990626" y="76186"/>
          <a:ext cx="5754624" cy="5754624"/>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CF0BAB3-B885-470B-B9BC-67AA7F962F43}">
      <dsp:nvSpPr>
        <dsp:cNvPr id="0" name=""/>
        <dsp:cNvSpPr/>
      </dsp:nvSpPr>
      <dsp:spPr>
        <a:xfrm>
          <a:off x="976820" y="60350"/>
          <a:ext cx="5754624" cy="5754624"/>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4B91EF-DAE1-4980-B87C-7CACBDD0103E}" type="datetimeFigureOut">
              <a:rPr lang="en-US" smtClean="0"/>
              <a:pPr/>
              <a:t>8/18/2010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4E463-D1A7-4A42-9FA7-F75BAAB691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Title Slide</a:t>
            </a:r>
            <a:r>
              <a:rPr lang="en-US" dirty="0" smtClean="0"/>
              <a:t>: </a:t>
            </a:r>
            <a:r>
              <a:rPr lang="en-US" b="1" u="sng" dirty="0" smtClean="0"/>
              <a:t>How Do I Set My Priorities</a:t>
            </a:r>
            <a:r>
              <a:rPr lang="en-US" b="1" u="none" dirty="0" smtClean="0"/>
              <a:t>? </a:t>
            </a:r>
            <a:r>
              <a:rPr lang="en-US" dirty="0" smtClean="0"/>
              <a:t>(</a:t>
            </a:r>
            <a:r>
              <a:rPr lang="en-US" i="1" dirty="0" smtClean="0"/>
              <a:t>article by Gary Henry &amp; help from Don McClain charts</a:t>
            </a:r>
            <a:r>
              <a:rPr lang="en-US" dirty="0" smtClean="0"/>
              <a:t>.)</a:t>
            </a:r>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see a </a:t>
            </a:r>
            <a:r>
              <a:rPr lang="en-US" b="1" u="sng" dirty="0" smtClean="0"/>
              <a:t>contradiction</a:t>
            </a:r>
            <a:r>
              <a:rPr lang="en-US" baseline="0" dirty="0" smtClean="0"/>
              <a:t> here between what the young man’s values seem to be and what they actually are. His conduct shows that his values were much different from what the question led others to believe!</a:t>
            </a:r>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If we are not constantly careful, our </a:t>
            </a:r>
            <a:r>
              <a:rPr lang="en-US" sz="1200" b="1" kern="1200" dirty="0" smtClean="0">
                <a:solidFill>
                  <a:schemeClr val="tx1"/>
                </a:solidFill>
                <a:latin typeface="+mn-lt"/>
                <a:ea typeface="+mn-ea"/>
                <a:cs typeface="+mn-cs"/>
              </a:rPr>
              <a:t>list of priorities can get out of order</a:t>
            </a:r>
            <a:r>
              <a:rPr lang="en-US" sz="1200" b="0" kern="1200" dirty="0" smtClean="0">
                <a:solidFill>
                  <a:schemeClr val="tx1"/>
                </a:solidFill>
                <a:latin typeface="+mn-lt"/>
                <a:ea typeface="+mn-ea"/>
                <a:cs typeface="+mn-cs"/>
              </a:rPr>
              <a:t>. At such times, it may not be easy to be honest enough to face the truth about the situation. When someone asks what is most important to us, </a:t>
            </a:r>
            <a:r>
              <a:rPr lang="en-US" sz="1200" b="1" kern="1200" dirty="0" smtClean="0">
                <a:solidFill>
                  <a:schemeClr val="tx1"/>
                </a:solidFill>
                <a:latin typeface="+mn-lt"/>
                <a:ea typeface="+mn-ea"/>
                <a:cs typeface="+mn-cs"/>
              </a:rPr>
              <a:t>we are tempted to answer in terms of what we know should be most important.</a:t>
            </a:r>
            <a:r>
              <a:rPr lang="en-US" sz="1200" b="0" kern="1200" dirty="0" smtClean="0">
                <a:solidFill>
                  <a:schemeClr val="tx1"/>
                </a:solidFill>
                <a:latin typeface="+mn-lt"/>
                <a:ea typeface="+mn-ea"/>
                <a:cs typeface="+mn-cs"/>
              </a:rPr>
              <a:t> Because we think we are, more or less, moving in a direction where we put first things first ("I plan to pray and study my Bible more just as soon as I get my schedule under control, etc."), we may think that gives us the </a:t>
            </a:r>
            <a:r>
              <a:rPr lang="en-US" sz="1200" b="1" kern="1200" dirty="0" smtClean="0">
                <a:solidFill>
                  <a:schemeClr val="tx1"/>
                </a:solidFill>
                <a:latin typeface="+mn-lt"/>
                <a:ea typeface="+mn-ea"/>
                <a:cs typeface="+mn-cs"/>
              </a:rPr>
              <a:t>right to say the </a:t>
            </a:r>
            <a:r>
              <a:rPr lang="en-US" sz="1200" b="1" i="1" kern="1200" dirty="0" smtClean="0">
                <a:solidFill>
                  <a:schemeClr val="tx1"/>
                </a:solidFill>
                <a:latin typeface="+mn-lt"/>
                <a:ea typeface="+mn-ea"/>
                <a:cs typeface="+mn-cs"/>
              </a:rPr>
              <a:t>spiritual</a:t>
            </a:r>
            <a:r>
              <a:rPr lang="en-US" sz="1200" b="1" kern="1200" dirty="0" smtClean="0">
                <a:solidFill>
                  <a:schemeClr val="tx1"/>
                </a:solidFill>
                <a:latin typeface="+mn-lt"/>
                <a:ea typeface="+mn-ea"/>
                <a:cs typeface="+mn-cs"/>
              </a:rPr>
              <a:t> concerns are our top priority right now</a:t>
            </a:r>
            <a:r>
              <a:rPr lang="en-US" sz="1200" b="0" kern="1200" dirty="0" smtClean="0">
                <a:solidFill>
                  <a:schemeClr val="tx1"/>
                </a:solidFill>
                <a:latin typeface="+mn-lt"/>
                <a:ea typeface="+mn-ea"/>
                <a:cs typeface="+mn-cs"/>
              </a:rPr>
              <a:t>. But the Lord does not judge what our priorities are by listening to what we say. He looks at what we do.  And if we do not somehow gather our courage and look, as He does, at what actually means the most to us -- and repent accordingly -- eternity holds no hope for us. Before it's too late to make changes, we need to be asking ourselves some blunt questions about </a:t>
            </a:r>
            <a:r>
              <a:rPr lang="en-US" sz="1200" b="1" kern="1200" dirty="0" smtClean="0">
                <a:solidFill>
                  <a:schemeClr val="tx1"/>
                </a:solidFill>
                <a:latin typeface="+mn-lt"/>
                <a:ea typeface="+mn-ea"/>
                <a:cs typeface="+mn-cs"/>
              </a:rPr>
              <a:t>what our priorities really are</a:t>
            </a:r>
            <a:r>
              <a:rPr lang="en-US" sz="1200" b="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o</a:t>
            </a:r>
            <a:endParaRPr lang="en-US" b="0"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kern="1200" dirty="0" smtClean="0">
                <a:solidFill>
                  <a:schemeClr val="tx1"/>
                </a:solidFill>
                <a:latin typeface="+mn-lt"/>
                <a:ea typeface="+mn-ea"/>
                <a:cs typeface="+mn-cs"/>
              </a:rPr>
              <a:t>Our true priorities are the things our minds are drawn to when they are "in neutral." </a:t>
            </a:r>
          </a:p>
          <a:p>
            <a:r>
              <a:rPr lang="en-US" sz="1200" b="0" kern="1200" dirty="0" smtClean="0">
                <a:solidFill>
                  <a:schemeClr val="tx1"/>
                </a:solidFill>
                <a:latin typeface="+mn-lt"/>
                <a:ea typeface="+mn-ea"/>
                <a:cs typeface="+mn-cs"/>
              </a:rPr>
              <a:t>When activities and obligations do not require us to be thinking about anything in particular, our thoughts are attracted, like things to a magnet, to our real enthusiasms. </a:t>
            </a:r>
          </a:p>
          <a:p>
            <a:r>
              <a:rPr lang="en-US" sz="1200" b="0" kern="1200" dirty="0" smtClean="0">
                <a:solidFill>
                  <a:schemeClr val="tx1"/>
                </a:solidFill>
                <a:latin typeface="+mn-lt"/>
                <a:ea typeface="+mn-ea"/>
                <a:cs typeface="+mn-cs"/>
              </a:rPr>
              <a:t>The person who finds that he meditates on God only when he forces himself to do so is lying if he says his spiritual life is his overriding concern.</a:t>
            </a:r>
          </a:p>
          <a:p>
            <a:endParaRPr lang="en-US" b="0"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kern="1200" dirty="0" smtClean="0">
                <a:solidFill>
                  <a:schemeClr val="tx1"/>
                </a:solidFill>
                <a:latin typeface="+mn-lt"/>
                <a:ea typeface="+mn-ea"/>
                <a:cs typeface="+mn-cs"/>
              </a:rPr>
              <a:t>Our true priorities are the things our minds are drawn to when they are "in neutral." </a:t>
            </a:r>
          </a:p>
          <a:p>
            <a:r>
              <a:rPr lang="en-US" sz="1200" b="0" kern="1200" dirty="0" smtClean="0">
                <a:solidFill>
                  <a:schemeClr val="tx1"/>
                </a:solidFill>
                <a:latin typeface="+mn-lt"/>
                <a:ea typeface="+mn-ea"/>
                <a:cs typeface="+mn-cs"/>
              </a:rPr>
              <a:t>When activities and obligations do not require us to be thinking about anything in particular, our thoughts are attracted, like things to a magnet, to our real enthusiasms. </a:t>
            </a:r>
          </a:p>
          <a:p>
            <a:r>
              <a:rPr lang="en-US" sz="1200" b="0" kern="1200" dirty="0" smtClean="0">
                <a:solidFill>
                  <a:schemeClr val="tx1"/>
                </a:solidFill>
                <a:latin typeface="+mn-lt"/>
                <a:ea typeface="+mn-ea"/>
                <a:cs typeface="+mn-cs"/>
              </a:rPr>
              <a:t>The person who finds that he meditates on God only when he forces himself to do so is lying if he says his spiritual life is his overriding concern.</a:t>
            </a:r>
          </a:p>
          <a:p>
            <a:endParaRPr lang="en-US" b="0"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kern="1200" dirty="0" smtClean="0">
                <a:solidFill>
                  <a:schemeClr val="tx1"/>
                </a:solidFill>
                <a:latin typeface="+mn-lt"/>
                <a:ea typeface="+mn-ea"/>
                <a:cs typeface="+mn-cs"/>
              </a:rPr>
              <a:t>Our true priorities are the things our minds are drawn to when they are "in neutral." </a:t>
            </a:r>
          </a:p>
          <a:p>
            <a:r>
              <a:rPr lang="en-US" sz="1200" b="0" kern="1200" dirty="0" smtClean="0">
                <a:solidFill>
                  <a:schemeClr val="tx1"/>
                </a:solidFill>
                <a:latin typeface="+mn-lt"/>
                <a:ea typeface="+mn-ea"/>
                <a:cs typeface="+mn-cs"/>
              </a:rPr>
              <a:t>When activities and obligations do not require us to be thinking about anything in particular, our thoughts are attracted, like things to a magnet, to our real enthusiasms. </a:t>
            </a:r>
          </a:p>
          <a:p>
            <a:r>
              <a:rPr lang="en-US" sz="1200" b="0" kern="1200" dirty="0" smtClean="0">
                <a:solidFill>
                  <a:schemeClr val="tx1"/>
                </a:solidFill>
                <a:latin typeface="+mn-lt"/>
                <a:ea typeface="+mn-ea"/>
                <a:cs typeface="+mn-cs"/>
              </a:rPr>
              <a:t>The person who finds that he meditates on God only when he forces himself to do so is lying if he says his spiritual life is his overriding concern.</a:t>
            </a:r>
          </a:p>
          <a:p>
            <a:endParaRPr lang="en-US" b="0"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What Do We Talk About Most?  -- </a:t>
            </a:r>
          </a:p>
          <a:p>
            <a:pPr lvl="0"/>
            <a:r>
              <a:rPr lang="en-US" sz="1200" b="0" kern="1200" dirty="0" smtClean="0">
                <a:solidFill>
                  <a:schemeClr val="tx1"/>
                </a:solidFill>
                <a:latin typeface="+mn-lt"/>
                <a:ea typeface="+mn-ea"/>
                <a:cs typeface="+mn-cs"/>
              </a:rPr>
              <a:t>Is it God? Our conversations arise quite naturally out of the things that are on our minds. </a:t>
            </a:r>
          </a:p>
          <a:p>
            <a:r>
              <a:rPr lang="en-US" sz="1200" b="0" kern="1200" dirty="0" smtClean="0">
                <a:solidFill>
                  <a:schemeClr val="tx1"/>
                </a:solidFill>
                <a:latin typeface="+mn-lt"/>
                <a:ea typeface="+mn-ea"/>
                <a:cs typeface="+mn-cs"/>
              </a:rPr>
              <a:t>If we have to admit that we rarely talk about the Lord, except in connection with the church services, that ought to tell us something. </a:t>
            </a:r>
          </a:p>
          <a:p>
            <a:r>
              <a:rPr lang="en-US" sz="1200" b="0" kern="1200" dirty="0" smtClean="0">
                <a:solidFill>
                  <a:schemeClr val="tx1"/>
                </a:solidFill>
                <a:latin typeface="+mn-lt"/>
                <a:ea typeface="+mn-ea"/>
                <a:cs typeface="+mn-cs"/>
              </a:rPr>
              <a:t>And even if we do sometimes talk about spiritual matters, if our acquaintances would have to say that our conversation gravitates more naturally and enthusiastically toward other things, then there is serious doubt whether our ultimate priorities are really spiritual.</a:t>
            </a:r>
          </a:p>
          <a:p>
            <a:endParaRPr lang="en-US" sz="1200" b="0" kern="120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What Do We Talk About Most?  -- </a:t>
            </a:r>
          </a:p>
          <a:p>
            <a:pPr lvl="0"/>
            <a:r>
              <a:rPr lang="en-US" sz="1200" b="0" kern="1200" dirty="0" smtClean="0">
                <a:solidFill>
                  <a:schemeClr val="tx1"/>
                </a:solidFill>
                <a:latin typeface="+mn-lt"/>
                <a:ea typeface="+mn-ea"/>
                <a:cs typeface="+mn-cs"/>
              </a:rPr>
              <a:t>Is it God? Our conversations arise quite naturally out of the things that are on our minds. </a:t>
            </a:r>
          </a:p>
          <a:p>
            <a:r>
              <a:rPr lang="en-US" sz="1200" b="0" kern="1200" dirty="0" smtClean="0">
                <a:solidFill>
                  <a:schemeClr val="tx1"/>
                </a:solidFill>
                <a:latin typeface="+mn-lt"/>
                <a:ea typeface="+mn-ea"/>
                <a:cs typeface="+mn-cs"/>
              </a:rPr>
              <a:t>If we have to admit that we rarely talk about the Lord, except in connection with the church services, that ought to tell us something. </a:t>
            </a:r>
          </a:p>
          <a:p>
            <a:r>
              <a:rPr lang="en-US" sz="1200" b="0" kern="1200" dirty="0" smtClean="0">
                <a:solidFill>
                  <a:schemeClr val="tx1"/>
                </a:solidFill>
                <a:latin typeface="+mn-lt"/>
                <a:ea typeface="+mn-ea"/>
                <a:cs typeface="+mn-cs"/>
              </a:rPr>
              <a:t>And even if we do sometimes talk about spiritual matters, if our acquaintances would have to say that our conversation gravitates more naturally and enthusiastically toward other things, then there is serious doubt whether our ultimate priorities are really spiritual. Also see </a:t>
            </a:r>
            <a:r>
              <a:rPr lang="en-US" sz="1200" b="1" kern="1200" dirty="0" smtClean="0">
                <a:solidFill>
                  <a:schemeClr val="tx1"/>
                </a:solidFill>
                <a:latin typeface="+mn-lt"/>
                <a:ea typeface="+mn-ea"/>
                <a:cs typeface="+mn-cs"/>
              </a:rPr>
              <a:t>Acts 4:20</a:t>
            </a:r>
            <a:r>
              <a:rPr lang="en-US" sz="1200" b="0" kern="1200" dirty="0" smtClean="0">
                <a:solidFill>
                  <a:schemeClr val="tx1"/>
                </a:solidFill>
                <a:latin typeface="+mn-lt"/>
                <a:ea typeface="+mn-ea"/>
                <a:cs typeface="+mn-cs"/>
              </a:rPr>
              <a:t>—spoke what they seen and heard. (apostles) </a:t>
            </a:r>
            <a:r>
              <a:rPr lang="en-US" sz="1200" b="1" kern="1200" dirty="0" smtClean="0">
                <a:solidFill>
                  <a:schemeClr val="tx1"/>
                </a:solidFill>
                <a:latin typeface="+mn-lt"/>
                <a:ea typeface="+mn-ea"/>
                <a:cs typeface="+mn-cs"/>
              </a:rPr>
              <a:t>Acts 17:21</a:t>
            </a:r>
            <a:r>
              <a:rPr lang="en-US" sz="1200" b="0" kern="1200" dirty="0" smtClean="0">
                <a:solidFill>
                  <a:schemeClr val="tx1"/>
                </a:solidFill>
                <a:latin typeface="+mn-lt"/>
                <a:ea typeface="+mn-ea"/>
                <a:cs typeface="+mn-cs"/>
              </a:rPr>
              <a:t>—spent time to hear or tell some new thing!</a:t>
            </a:r>
          </a:p>
          <a:p>
            <a:endParaRPr lang="en-US" sz="1200" b="0" kern="120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How Do We Spend Our Time?  -- </a:t>
            </a:r>
          </a:p>
          <a:p>
            <a:pPr lvl="0"/>
            <a:r>
              <a:rPr lang="en-US" sz="1200" kern="1200" dirty="0" smtClean="0">
                <a:solidFill>
                  <a:schemeClr val="tx1"/>
                </a:solidFill>
                <a:latin typeface="+mn-lt"/>
                <a:ea typeface="+mn-ea"/>
                <a:cs typeface="+mn-cs"/>
              </a:rPr>
              <a:t>Hardly anybody has as much "spare" time as he would like. But all of us have some, and the way we spend it displays our priorities. </a:t>
            </a:r>
          </a:p>
          <a:p>
            <a:r>
              <a:rPr lang="en-US" sz="1200" kern="1200" dirty="0" smtClean="0">
                <a:solidFill>
                  <a:schemeClr val="tx1"/>
                </a:solidFill>
                <a:latin typeface="+mn-lt"/>
                <a:ea typeface="+mn-ea"/>
                <a:cs typeface="+mn-cs"/>
              </a:rPr>
              <a:t>For example, I have known families who "vacationed" by traveling to gospel meetings or Bible lectureships at congregations in distant states.  </a:t>
            </a:r>
          </a:p>
          <a:p>
            <a:r>
              <a:rPr lang="en-US" sz="1200" kern="1200" dirty="0" smtClean="0">
                <a:solidFill>
                  <a:schemeClr val="tx1"/>
                </a:solidFill>
                <a:latin typeface="+mn-lt"/>
                <a:ea typeface="+mn-ea"/>
                <a:cs typeface="+mn-cs"/>
              </a:rPr>
              <a:t>Judging from their use of time that was theirs to do with as they pleased, one would tend to believe such folks if they said they loved the Lord more than anything else. </a:t>
            </a:r>
          </a:p>
          <a:p>
            <a:r>
              <a:rPr lang="en-US" sz="1200" kern="1200" dirty="0" smtClean="0">
                <a:solidFill>
                  <a:schemeClr val="tx1"/>
                </a:solidFill>
                <a:latin typeface="+mn-lt"/>
                <a:ea typeface="+mn-ea"/>
                <a:cs typeface="+mn-cs"/>
              </a:rPr>
              <a:t>On the other hand, I have known folks who all their working lives complained that they didn't have as much time as they wanted to do the Lord's work -- and then spent virtually all of their retirement years in personal leisure, with perhaps less time devoted to the Lord than before! </a:t>
            </a:r>
          </a:p>
          <a:p>
            <a:r>
              <a:rPr lang="en-US" sz="1200" b="1" kern="1200" dirty="0" smtClean="0">
                <a:solidFill>
                  <a:schemeClr val="tx1"/>
                </a:solidFill>
                <a:latin typeface="+mn-lt"/>
                <a:ea typeface="+mn-ea"/>
                <a:cs typeface="+mn-cs"/>
              </a:rPr>
              <a:t>The fact is, the way we spend our time speaks loudly regarding our values.</a:t>
            </a:r>
          </a:p>
          <a:p>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How Do We Spend Our Time?  -- </a:t>
            </a:r>
          </a:p>
          <a:p>
            <a:pPr lvl="0"/>
            <a:r>
              <a:rPr lang="en-US" sz="1200" kern="1200" dirty="0" smtClean="0">
                <a:solidFill>
                  <a:schemeClr val="tx1"/>
                </a:solidFill>
                <a:latin typeface="+mn-lt"/>
                <a:ea typeface="+mn-ea"/>
                <a:cs typeface="+mn-cs"/>
              </a:rPr>
              <a:t>Hardly anybody has as much "spare" time as he would like. But all of us have some, and the way we spend it displays our priorities. Also see Acts 5:42; 1 Thess.5:17.</a:t>
            </a:r>
          </a:p>
          <a:p>
            <a:r>
              <a:rPr lang="en-US" sz="1200" kern="1200" dirty="0" smtClean="0">
                <a:solidFill>
                  <a:schemeClr val="tx1"/>
                </a:solidFill>
                <a:latin typeface="+mn-lt"/>
                <a:ea typeface="+mn-ea"/>
                <a:cs typeface="+mn-cs"/>
              </a:rPr>
              <a:t>For example, I have known families who "vacationed" by traveling to gospel meetings or Bible lectureships at congregations in distant states.  </a:t>
            </a:r>
          </a:p>
          <a:p>
            <a:r>
              <a:rPr lang="en-US" sz="1200" kern="1200" dirty="0" smtClean="0">
                <a:solidFill>
                  <a:schemeClr val="tx1"/>
                </a:solidFill>
                <a:latin typeface="+mn-lt"/>
                <a:ea typeface="+mn-ea"/>
                <a:cs typeface="+mn-cs"/>
              </a:rPr>
              <a:t>Judging from their use of time that was theirs to do with as they pleased, one would tend to believe such folks if they said they loved the Lord more than anything else. </a:t>
            </a:r>
          </a:p>
          <a:p>
            <a:r>
              <a:rPr lang="en-US" sz="1200" kern="1200" dirty="0" smtClean="0">
                <a:solidFill>
                  <a:schemeClr val="tx1"/>
                </a:solidFill>
                <a:latin typeface="+mn-lt"/>
                <a:ea typeface="+mn-ea"/>
                <a:cs typeface="+mn-cs"/>
              </a:rPr>
              <a:t>On the other hand, I have known folks who all their working lives complained that they didn't have as much time as they wanted to do the Lord's work -- and then spent virtually all of their retirement years in personal leisure, with perhaps less time devoted to the Lord than before! </a:t>
            </a:r>
          </a:p>
          <a:p>
            <a:r>
              <a:rPr lang="en-US" sz="1200" b="1" kern="1200" dirty="0" smtClean="0">
                <a:solidFill>
                  <a:schemeClr val="tx1"/>
                </a:solidFill>
                <a:latin typeface="+mn-lt"/>
                <a:ea typeface="+mn-ea"/>
                <a:cs typeface="+mn-cs"/>
              </a:rPr>
              <a:t>The fact is, the way we spend our time speaks loudly regarding our values. </a:t>
            </a:r>
            <a:r>
              <a:rPr lang="en-US" sz="1200" kern="1200" dirty="0" smtClean="0">
                <a:solidFill>
                  <a:schemeClr val="tx1"/>
                </a:solidFill>
                <a:latin typeface="+mn-lt"/>
                <a:ea typeface="+mn-ea"/>
                <a:cs typeface="+mn-cs"/>
              </a:rPr>
              <a:t>Also see </a:t>
            </a:r>
            <a:r>
              <a:rPr lang="en-US" sz="1200" b="1" kern="1200" dirty="0" smtClean="0">
                <a:solidFill>
                  <a:schemeClr val="tx1"/>
                </a:solidFill>
                <a:latin typeface="+mn-lt"/>
                <a:ea typeface="+mn-ea"/>
                <a:cs typeface="+mn-cs"/>
              </a:rPr>
              <a:t>Acts 5:42; 1 Thess.5:17</a:t>
            </a:r>
          </a:p>
          <a:p>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How Do We Spend Our Money?  -- </a:t>
            </a:r>
          </a:p>
          <a:p>
            <a:r>
              <a:rPr lang="en-US" sz="1200" kern="1200" dirty="0" smtClean="0">
                <a:solidFill>
                  <a:schemeClr val="tx1"/>
                </a:solidFill>
                <a:latin typeface="+mn-lt"/>
                <a:ea typeface="+mn-ea"/>
                <a:cs typeface="+mn-cs"/>
              </a:rPr>
              <a:t>Money is tight these days – thus, more than ever, we need to prioritize the way we spend it.</a:t>
            </a:r>
          </a:p>
          <a:p>
            <a:r>
              <a:rPr lang="en-US" sz="1200" kern="1200" dirty="0" smtClean="0">
                <a:solidFill>
                  <a:schemeClr val="tx1"/>
                </a:solidFill>
                <a:latin typeface="+mn-lt"/>
                <a:ea typeface="+mn-ea"/>
                <a:cs typeface="+mn-cs"/>
              </a:rPr>
              <a:t>Do we give to the Lord’s work FIRST and satisfy our wants with what </a:t>
            </a:r>
            <a:r>
              <a:rPr lang="en-US" sz="1200" kern="1200" dirty="0" smtClean="0">
                <a:solidFill>
                  <a:schemeClr val="tx1"/>
                </a:solidFill>
                <a:latin typeface="+mn-lt"/>
                <a:ea typeface="+mn-ea"/>
                <a:cs typeface="+mn-cs"/>
              </a:rPr>
              <a:t>we have 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 (Mal. 1:6-8; 3:8-10; 1 Cor. 16:1,2; 2 Cor. 8:1-5)</a:t>
            </a:r>
          </a:p>
          <a:p>
            <a:r>
              <a:rPr lang="en-US" sz="1200" kern="1200" dirty="0" smtClean="0">
                <a:solidFill>
                  <a:schemeClr val="tx1"/>
                </a:solidFill>
                <a:latin typeface="+mn-lt"/>
                <a:ea typeface="+mn-ea"/>
                <a:cs typeface="+mn-cs"/>
              </a:rPr>
              <a:t>Suppose a Bible class teacher recommended a $50 reference book that would help us in our study of the Scriptures, but we said we couldn't afford it. Suppose a preacher recommended a $30-a-year periodical that would help us grow spiritually, but we said it cost too much.  </a:t>
            </a:r>
          </a:p>
          <a:p>
            <a:r>
              <a:rPr lang="en-US" sz="1200" kern="1200" dirty="0" smtClean="0">
                <a:solidFill>
                  <a:schemeClr val="tx1"/>
                </a:solidFill>
                <a:latin typeface="+mn-lt"/>
                <a:ea typeface="+mn-ea"/>
                <a:cs typeface="+mn-cs"/>
              </a:rPr>
              <a:t>If it was known that we sometimes spent that much on sporting events and recreational activities, that it wasn't unusual for us to spend that much in a single evening at a restaurant, that we couldn't object to spending that much on decorative home furnishings, etc., could anyone take seriously our claim that the Lord is our uppermost concern?</a:t>
            </a:r>
          </a:p>
          <a:p>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of </a:t>
            </a:r>
            <a:r>
              <a:rPr lang="en-US" b="1" dirty="0" smtClean="0"/>
              <a:t>Matthew 6:19-21</a:t>
            </a:r>
            <a:r>
              <a:rPr lang="en-US" dirty="0" smtClean="0"/>
              <a:t>—Jesus’ Sermon on the Mount</a:t>
            </a:r>
            <a:r>
              <a:rPr lang="en-US" baseline="0" dirty="0" smtClean="0"/>
              <a:t>. Jesus was speaking about the character and heart of those who would be part of the new spiritual kingdom. They must have the proper focus. </a:t>
            </a:r>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How Do We Spend Our Money?  -- </a:t>
            </a:r>
          </a:p>
          <a:p>
            <a:r>
              <a:rPr lang="en-US" sz="1200" kern="1200" dirty="0" smtClean="0">
                <a:solidFill>
                  <a:schemeClr val="tx1"/>
                </a:solidFill>
                <a:latin typeface="+mn-lt"/>
                <a:ea typeface="+mn-ea"/>
                <a:cs typeface="+mn-cs"/>
              </a:rPr>
              <a:t>Money is tight these days – thus, more than ever, we need to prioritize the way we spend it.</a:t>
            </a:r>
          </a:p>
          <a:p>
            <a:r>
              <a:rPr lang="en-US" sz="1200" kern="1200" dirty="0" smtClean="0">
                <a:solidFill>
                  <a:schemeClr val="tx1"/>
                </a:solidFill>
                <a:latin typeface="+mn-lt"/>
                <a:ea typeface="+mn-ea"/>
                <a:cs typeface="+mn-cs"/>
              </a:rPr>
              <a:t>Do we give to the Lord’s work FIRST and satisfy our wants with what </a:t>
            </a:r>
            <a:r>
              <a:rPr lang="en-US" sz="1200" kern="1200" smtClean="0">
                <a:solidFill>
                  <a:schemeClr val="tx1"/>
                </a:solidFill>
                <a:latin typeface="+mn-lt"/>
                <a:ea typeface="+mn-ea"/>
                <a:cs typeface="+mn-cs"/>
              </a:rPr>
              <a:t>we have 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 (Mal. 1:6-8; 3:8-10; 1 Cor. 16:1,2; 2 Cor. 8:1-5)</a:t>
            </a:r>
          </a:p>
          <a:p>
            <a:r>
              <a:rPr lang="en-US" sz="1200" kern="1200" dirty="0" smtClean="0">
                <a:solidFill>
                  <a:schemeClr val="tx1"/>
                </a:solidFill>
                <a:latin typeface="+mn-lt"/>
                <a:ea typeface="+mn-ea"/>
                <a:cs typeface="+mn-cs"/>
              </a:rPr>
              <a:t>Suppose a Bible class teacher recommended a $50 reference book that would help us in our study of the Scriptures, but we said we couldn't afford it.  Suppose a preacher recommended a $30-a-year periodical that would help us grow spiritually, but we said it cost too much.  </a:t>
            </a:r>
          </a:p>
          <a:p>
            <a:r>
              <a:rPr lang="en-US" sz="1200" kern="1200" dirty="0" smtClean="0">
                <a:solidFill>
                  <a:schemeClr val="tx1"/>
                </a:solidFill>
                <a:latin typeface="+mn-lt"/>
                <a:ea typeface="+mn-ea"/>
                <a:cs typeface="+mn-cs"/>
              </a:rPr>
              <a:t>If it was known that we sometimes spent that much on sporting events and recreational activities, that it wasn't unusual for us to spend that much in a single evening at a restaurant, that we couldn't object to spending that much on decorative home furnishings, etc., could anyone take seriously our claim that the Lord is our uppermost concern?</a:t>
            </a:r>
          </a:p>
          <a:p>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nSpc>
                <a:spcPct val="115000"/>
              </a:lnSpc>
              <a:spcBef>
                <a:spcPts val="2400"/>
              </a:spcBef>
              <a:spcAft>
                <a:spcPts val="0"/>
              </a:spcAft>
            </a:pPr>
            <a:r>
              <a:rPr lang="en-US" sz="1600" b="1" kern="0" dirty="0" smtClean="0">
                <a:solidFill>
                  <a:srgbClr val="365F91"/>
                </a:solidFill>
                <a:latin typeface="Cambria"/>
                <a:ea typeface="Times New Roman"/>
                <a:cs typeface="Times New Roman"/>
              </a:rPr>
              <a:t>What "Gives" When We Face Conflicting Priorities?  --</a:t>
            </a:r>
          </a:p>
          <a:p>
            <a:pPr marL="91440" marR="0" indent="0" algn="l">
              <a:lnSpc>
                <a:spcPct val="100000"/>
              </a:lnSpc>
              <a:spcBef>
                <a:spcPts val="600"/>
              </a:spcBef>
              <a:spcAft>
                <a:spcPts val="0"/>
              </a:spcAft>
            </a:pPr>
            <a:r>
              <a:rPr lang="en-US" sz="1400" dirty="0" smtClean="0">
                <a:solidFill>
                  <a:srgbClr val="000000"/>
                </a:solidFill>
                <a:latin typeface="Book Antiqua"/>
                <a:ea typeface="Times New Roman"/>
                <a:cs typeface="Times New Roman"/>
              </a:rPr>
              <a:t>Of the many conflicts involving priorities, perhaps none are more annoying than "</a:t>
            </a:r>
            <a:r>
              <a:rPr lang="en-US" sz="1400" b="1" dirty="0" smtClean="0">
                <a:solidFill>
                  <a:srgbClr val="000000"/>
                </a:solidFill>
                <a:latin typeface="Book Antiqua"/>
                <a:ea typeface="Times New Roman"/>
                <a:cs typeface="Times New Roman"/>
              </a:rPr>
              <a:t>scheduling</a:t>
            </a:r>
            <a:r>
              <a:rPr lang="en-US" sz="1400" dirty="0" smtClean="0">
                <a:solidFill>
                  <a:srgbClr val="000000"/>
                </a:solidFill>
                <a:latin typeface="Book Antiqua"/>
                <a:ea typeface="Times New Roman"/>
                <a:cs typeface="Times New Roman"/>
              </a:rPr>
              <a:t>" conflicts. We’re unable to be two places at the same time; very often, we have to sacrifice one activity for another.  </a:t>
            </a:r>
            <a:r>
              <a:rPr lang="en-US" sz="1400" b="1" dirty="0" smtClean="0">
                <a:solidFill>
                  <a:srgbClr val="000000"/>
                </a:solidFill>
                <a:latin typeface="Book Antiqua"/>
                <a:ea typeface="Times New Roman"/>
                <a:cs typeface="Times New Roman"/>
              </a:rPr>
              <a:t>Heb.10:24,25</a:t>
            </a:r>
            <a:r>
              <a:rPr lang="en-US" sz="1400" dirty="0" smtClean="0">
                <a:solidFill>
                  <a:srgbClr val="000000"/>
                </a:solidFill>
                <a:latin typeface="Book Antiqua"/>
                <a:ea typeface="Times New Roman"/>
                <a:cs typeface="Times New Roman"/>
              </a:rPr>
              <a:t>; </a:t>
            </a:r>
            <a:r>
              <a:rPr lang="en-US" sz="1400" b="1" dirty="0" smtClean="0">
                <a:solidFill>
                  <a:srgbClr val="000000"/>
                </a:solidFill>
                <a:latin typeface="Book Antiqua"/>
                <a:ea typeface="Times New Roman"/>
                <a:cs typeface="Times New Roman"/>
              </a:rPr>
              <a:t>2 Tim.2:15</a:t>
            </a:r>
            <a:r>
              <a:rPr lang="en-US" sz="1400" dirty="0" smtClean="0">
                <a:solidFill>
                  <a:srgbClr val="000000"/>
                </a:solidFill>
                <a:latin typeface="Book Antiqua"/>
                <a:ea typeface="Times New Roman"/>
                <a:cs typeface="Times New Roman"/>
              </a:rPr>
              <a:t>.</a:t>
            </a:r>
          </a:p>
          <a:p>
            <a:pPr marL="91440" marR="0" indent="0">
              <a:lnSpc>
                <a:spcPct val="100000"/>
              </a:lnSpc>
              <a:spcBef>
                <a:spcPts val="600"/>
              </a:spcBef>
              <a:spcAft>
                <a:spcPts val="0"/>
              </a:spcAft>
            </a:pPr>
            <a:r>
              <a:rPr lang="en-US" sz="1400" dirty="0" smtClean="0">
                <a:solidFill>
                  <a:srgbClr val="000000"/>
                </a:solidFill>
                <a:latin typeface="Book Antiqua"/>
                <a:ea typeface="Times New Roman"/>
                <a:cs typeface="Times New Roman"/>
              </a:rPr>
              <a:t>When that happens, if we subordinate the Lord’s things to </a:t>
            </a:r>
            <a:r>
              <a:rPr lang="en-US" sz="1400" b="1" dirty="0" smtClean="0">
                <a:solidFill>
                  <a:srgbClr val="000000"/>
                </a:solidFill>
                <a:latin typeface="Book Antiqua"/>
                <a:ea typeface="Times New Roman"/>
                <a:cs typeface="Times New Roman"/>
              </a:rPr>
              <a:t>worldly activities</a:t>
            </a:r>
            <a:r>
              <a:rPr lang="en-US" sz="1400" dirty="0" smtClean="0">
                <a:solidFill>
                  <a:srgbClr val="000000"/>
                </a:solidFill>
                <a:latin typeface="Book Antiqua"/>
                <a:ea typeface="Times New Roman"/>
                <a:cs typeface="Times New Roman"/>
              </a:rPr>
              <a:t>, we lie about our professed priorities.  </a:t>
            </a:r>
          </a:p>
          <a:p>
            <a:pPr marL="91440" marR="0" indent="0">
              <a:lnSpc>
                <a:spcPct val="100000"/>
              </a:lnSpc>
              <a:spcBef>
                <a:spcPts val="600"/>
              </a:spcBef>
              <a:spcAft>
                <a:spcPts val="0"/>
              </a:spcAft>
            </a:pPr>
            <a:r>
              <a:rPr lang="en-US" sz="1200" dirty="0" smtClean="0">
                <a:solidFill>
                  <a:srgbClr val="000000"/>
                </a:solidFill>
                <a:latin typeface="Cambria"/>
                <a:ea typeface="Times New Roman"/>
                <a:cs typeface="Times New Roman"/>
              </a:rPr>
              <a:t>In the matter of sports, to take a familiar example, if we can manage it so that our softball league and the church services hardly ever conflict, that is all well and good, but it says relatively little about our priorities.  </a:t>
            </a:r>
          </a:p>
          <a:p>
            <a:pPr marL="91440" marR="0" indent="0">
              <a:lnSpc>
                <a:spcPct val="100000"/>
              </a:lnSpc>
              <a:spcBef>
                <a:spcPts val="600"/>
              </a:spcBef>
              <a:spcAft>
                <a:spcPts val="0"/>
              </a:spcAft>
            </a:pPr>
            <a:r>
              <a:rPr lang="en-US" sz="1200" dirty="0" smtClean="0">
                <a:solidFill>
                  <a:srgbClr val="000000"/>
                </a:solidFill>
                <a:latin typeface="Cambria"/>
                <a:ea typeface="Times New Roman"/>
                <a:cs typeface="Times New Roman"/>
              </a:rPr>
              <a:t>When the occasional conflict does arise, that is when we make a statement about our priorities.</a:t>
            </a:r>
          </a:p>
          <a:p>
            <a:pPr marL="91440" marR="0" indent="0">
              <a:lnSpc>
                <a:spcPct val="100000"/>
              </a:lnSpc>
              <a:spcBef>
                <a:spcPts val="600"/>
              </a:spcBef>
              <a:spcAft>
                <a:spcPts val="0"/>
              </a:spcAft>
            </a:pPr>
            <a:r>
              <a:rPr lang="en-US" sz="1200" dirty="0" smtClean="0">
                <a:solidFill>
                  <a:srgbClr val="000000"/>
                </a:solidFill>
                <a:latin typeface="Cambria"/>
                <a:ea typeface="Times New Roman"/>
                <a:cs typeface="Times New Roman"/>
              </a:rPr>
              <a:t>The same is true of </a:t>
            </a:r>
            <a:r>
              <a:rPr lang="en-US" sz="1200" b="1" dirty="0" smtClean="0">
                <a:solidFill>
                  <a:srgbClr val="000000"/>
                </a:solidFill>
                <a:latin typeface="Cambria"/>
                <a:ea typeface="Times New Roman"/>
                <a:cs typeface="Times New Roman"/>
              </a:rPr>
              <a:t>work</a:t>
            </a:r>
            <a:r>
              <a:rPr lang="en-US" sz="1200" dirty="0" smtClean="0">
                <a:solidFill>
                  <a:srgbClr val="000000"/>
                </a:solidFill>
                <a:latin typeface="Cambria"/>
                <a:ea typeface="Times New Roman"/>
                <a:cs typeface="Times New Roman"/>
              </a:rPr>
              <a:t>. If, while on business trips, we've been willing to violate our commitment to assemble with brethren at our travel destination, we may try to make it look as if we chose between one thing that was "optional" and another that was not.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nSpc>
                <a:spcPct val="100000"/>
              </a:lnSpc>
              <a:spcBef>
                <a:spcPts val="0"/>
              </a:spcBef>
              <a:spcAft>
                <a:spcPts val="0"/>
              </a:spcAft>
            </a:pPr>
            <a:r>
              <a:rPr lang="en-US" sz="1400" b="0" dirty="0" smtClean="0">
                <a:solidFill>
                  <a:srgbClr val="000000"/>
                </a:solidFill>
                <a:latin typeface="Book Antiqua"/>
                <a:ea typeface="Times New Roman"/>
                <a:cs typeface="Times New Roman"/>
              </a:rPr>
              <a:t>Others may not know us as well as we know ourselves, but they are often more objective about what they do know</a:t>
            </a:r>
            <a:r>
              <a:rPr lang="en-US" sz="1400" b="0" dirty="0" smtClean="0">
                <a:solidFill>
                  <a:srgbClr val="000000"/>
                </a:solidFill>
                <a:latin typeface="Book Antiqua"/>
                <a:ea typeface="Times New Roman"/>
                <a:cs typeface="Times New Roman"/>
              </a:rPr>
              <a:t>.</a:t>
            </a:r>
          </a:p>
          <a:p>
            <a:pPr marL="0" marR="0" indent="0">
              <a:lnSpc>
                <a:spcPct val="100000"/>
              </a:lnSpc>
              <a:spcBef>
                <a:spcPts val="0"/>
              </a:spcBef>
              <a:spcAft>
                <a:spcPts val="0"/>
              </a:spcAft>
            </a:pPr>
            <a:endParaRPr lang="en-US" sz="1400" b="0" dirty="0" smtClean="0">
              <a:solidFill>
                <a:srgbClr val="000000"/>
              </a:solidFill>
              <a:latin typeface="Book Antiqua"/>
              <a:ea typeface="Times New Roman"/>
              <a:cs typeface="Times New Roman"/>
            </a:endParaRPr>
          </a:p>
          <a:p>
            <a:pPr marL="0" marR="0" indent="0">
              <a:lnSpc>
                <a:spcPct val="100000"/>
              </a:lnSpc>
              <a:spcBef>
                <a:spcPts val="0"/>
              </a:spcBef>
              <a:spcAft>
                <a:spcPts val="0"/>
              </a:spcAft>
            </a:pPr>
            <a:r>
              <a:rPr lang="en-US" sz="1200" b="0" dirty="0" smtClean="0">
                <a:solidFill>
                  <a:srgbClr val="000000"/>
                </a:solidFill>
                <a:latin typeface="Cambria"/>
                <a:ea typeface="Times New Roman"/>
                <a:cs typeface="Times New Roman"/>
              </a:rPr>
              <a:t>The neighbor who lives next door could probably sum up in a word of two what we are really about</a:t>
            </a:r>
            <a:r>
              <a:rPr lang="en-US" sz="1200" b="0" dirty="0" smtClean="0">
                <a:solidFill>
                  <a:srgbClr val="000000"/>
                </a:solidFill>
                <a:latin typeface="Cambria"/>
                <a:ea typeface="Times New Roman"/>
                <a:cs typeface="Times New Roman"/>
              </a:rPr>
              <a:t>.</a:t>
            </a:r>
          </a:p>
          <a:p>
            <a:pPr marL="0" marR="0" indent="0">
              <a:lnSpc>
                <a:spcPct val="100000"/>
              </a:lnSpc>
              <a:spcBef>
                <a:spcPts val="0"/>
              </a:spcBef>
              <a:spcAft>
                <a:spcPts val="0"/>
              </a:spcAft>
            </a:pPr>
            <a:endParaRPr lang="en-US" sz="1200" b="0" dirty="0" smtClean="0">
              <a:solidFill>
                <a:srgbClr val="000000"/>
              </a:solidFill>
              <a:latin typeface="Cambria"/>
              <a:ea typeface="Times New Roman"/>
              <a:cs typeface="Times New Roman"/>
            </a:endParaRPr>
          </a:p>
          <a:p>
            <a:pPr marL="0" marR="0" indent="0">
              <a:lnSpc>
                <a:spcPct val="100000"/>
              </a:lnSpc>
              <a:spcBef>
                <a:spcPts val="0"/>
              </a:spcBef>
              <a:spcAft>
                <a:spcPts val="0"/>
              </a:spcAft>
            </a:pPr>
            <a:r>
              <a:rPr lang="en-US" sz="1200" b="0" dirty="0" smtClean="0">
                <a:solidFill>
                  <a:srgbClr val="000000"/>
                </a:solidFill>
                <a:latin typeface="Cambria"/>
                <a:ea typeface="Times New Roman"/>
                <a:cs typeface="Times New Roman"/>
              </a:rPr>
              <a:t>Perhaps more than anybody, our children are able to cut through our preachments and tell what actually matters most to us in the rough and tumble of daily living.</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nSpc>
                <a:spcPct val="100000"/>
              </a:lnSpc>
              <a:spcBef>
                <a:spcPts val="0"/>
              </a:spcBef>
              <a:spcAft>
                <a:spcPts val="0"/>
              </a:spcAft>
            </a:pPr>
            <a:r>
              <a:rPr lang="en-US" sz="1400" b="0" dirty="0" smtClean="0">
                <a:solidFill>
                  <a:srgbClr val="000000"/>
                </a:solidFill>
                <a:latin typeface="Book Antiqua"/>
                <a:ea typeface="Times New Roman"/>
                <a:cs typeface="Times New Roman"/>
              </a:rPr>
              <a:t>Others may not know us as well as we know ourselves, but they are often more objective about what they do know.  </a:t>
            </a:r>
          </a:p>
          <a:p>
            <a:pPr marL="0" marR="0" indent="0">
              <a:lnSpc>
                <a:spcPct val="100000"/>
              </a:lnSpc>
              <a:spcBef>
                <a:spcPts val="0"/>
              </a:spcBef>
              <a:spcAft>
                <a:spcPts val="0"/>
              </a:spcAft>
            </a:pPr>
            <a:r>
              <a:rPr lang="en-US" sz="1200" b="0" dirty="0" smtClean="0">
                <a:solidFill>
                  <a:srgbClr val="000000"/>
                </a:solidFill>
                <a:latin typeface="Cambria"/>
                <a:ea typeface="Times New Roman"/>
                <a:cs typeface="Times New Roman"/>
              </a:rPr>
              <a:t>The neighbor who lives next door could probably sum up in a word of two what we are really about.  </a:t>
            </a:r>
          </a:p>
          <a:p>
            <a:pPr marL="0" marR="0" indent="0">
              <a:lnSpc>
                <a:spcPct val="100000"/>
              </a:lnSpc>
              <a:spcBef>
                <a:spcPts val="0"/>
              </a:spcBef>
              <a:spcAft>
                <a:spcPts val="0"/>
              </a:spcAft>
            </a:pPr>
            <a:r>
              <a:rPr lang="en-US" sz="1200" b="0" dirty="0" smtClean="0">
                <a:solidFill>
                  <a:srgbClr val="000000"/>
                </a:solidFill>
                <a:latin typeface="Cambria"/>
                <a:ea typeface="Times New Roman"/>
                <a:cs typeface="Times New Roman"/>
              </a:rPr>
              <a:t>Perhaps more than anybody, our children are able to cut through our preachments and tell what actually matters most to us in the rough and tumble of daily living.</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nSpc>
                <a:spcPct val="100000"/>
              </a:lnSpc>
              <a:spcBef>
                <a:spcPts val="0"/>
              </a:spcBef>
              <a:spcAft>
                <a:spcPts val="0"/>
              </a:spcAft>
            </a:pPr>
            <a:r>
              <a:rPr lang="en-US" sz="1400" b="0" dirty="0" smtClean="0">
                <a:solidFill>
                  <a:srgbClr val="000000"/>
                </a:solidFill>
                <a:latin typeface="Book Antiqua"/>
                <a:ea typeface="Times New Roman"/>
                <a:cs typeface="Times New Roman"/>
              </a:rPr>
              <a:t>Others may not know us as well as we know ourselves, but they are often more objective about what they do know.  </a:t>
            </a:r>
          </a:p>
          <a:p>
            <a:pPr marL="0" marR="0" indent="0">
              <a:lnSpc>
                <a:spcPct val="100000"/>
              </a:lnSpc>
              <a:spcBef>
                <a:spcPts val="0"/>
              </a:spcBef>
              <a:spcAft>
                <a:spcPts val="0"/>
              </a:spcAft>
            </a:pPr>
            <a:r>
              <a:rPr lang="en-US" sz="1200" b="0" dirty="0" smtClean="0">
                <a:solidFill>
                  <a:srgbClr val="000000"/>
                </a:solidFill>
                <a:latin typeface="Cambria"/>
                <a:ea typeface="Times New Roman"/>
                <a:cs typeface="Times New Roman"/>
              </a:rPr>
              <a:t>The neighbor who lives next door could probably sum up in a word of two what we are really about.  </a:t>
            </a:r>
          </a:p>
          <a:p>
            <a:pPr marL="0" marR="0" indent="0">
              <a:lnSpc>
                <a:spcPct val="100000"/>
              </a:lnSpc>
              <a:spcBef>
                <a:spcPts val="0"/>
              </a:spcBef>
              <a:spcAft>
                <a:spcPts val="0"/>
              </a:spcAft>
            </a:pPr>
            <a:r>
              <a:rPr lang="en-US" sz="1200" b="0" dirty="0" smtClean="0">
                <a:solidFill>
                  <a:srgbClr val="000000"/>
                </a:solidFill>
                <a:latin typeface="Cambria"/>
                <a:ea typeface="Times New Roman"/>
                <a:cs typeface="Times New Roman"/>
              </a:rPr>
              <a:t>Perhaps more than anybody, our children are able to cut through our preachments and tell what actually matters most to us in the rough and tumble of daily living. Also see </a:t>
            </a:r>
            <a:r>
              <a:rPr lang="en-US" sz="1200" b="1" dirty="0" smtClean="0">
                <a:solidFill>
                  <a:srgbClr val="000000"/>
                </a:solidFill>
                <a:latin typeface="Cambria"/>
                <a:ea typeface="Times New Roman"/>
                <a:cs typeface="Times New Roman"/>
              </a:rPr>
              <a:t>Phil.2:15,16</a:t>
            </a:r>
            <a:r>
              <a:rPr lang="en-US" sz="1200" b="0" dirty="0" smtClean="0">
                <a:solidFill>
                  <a:srgbClr val="000000"/>
                </a:solidFill>
                <a:latin typeface="Cambria"/>
                <a:ea typeface="Times New Roman"/>
                <a:cs typeface="Times New Roman"/>
              </a:rPr>
              <a:t>.</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nSpc>
                <a:spcPct val="115000"/>
              </a:lnSpc>
              <a:spcBef>
                <a:spcPts val="2400"/>
              </a:spcBef>
              <a:spcAft>
                <a:spcPts val="0"/>
              </a:spcAft>
            </a:pPr>
            <a:r>
              <a:rPr lang="en-US" sz="1600" b="1" kern="0" dirty="0" smtClean="0">
                <a:solidFill>
                  <a:srgbClr val="365F91"/>
                </a:solidFill>
                <a:latin typeface="Cambria"/>
                <a:ea typeface="Times New Roman"/>
                <a:cs typeface="Times New Roman"/>
              </a:rPr>
              <a:t>How then do I know -- in all honesty -- what my priorities are?  </a:t>
            </a:r>
          </a:p>
          <a:p>
            <a:pPr marL="342900" marR="0" lvl="0" indent="-342900">
              <a:spcBef>
                <a:spcPts val="0"/>
              </a:spcBef>
              <a:spcAft>
                <a:spcPts val="0"/>
              </a:spcAft>
              <a:buFont typeface="Symbol"/>
              <a:buChar char=""/>
            </a:pPr>
            <a:r>
              <a:rPr lang="en-US" sz="1200" dirty="0" smtClean="0">
                <a:latin typeface="+mn-lt"/>
                <a:ea typeface="Calibri"/>
                <a:cs typeface="Times New Roman"/>
              </a:rPr>
              <a:t>What Do We Think About? </a:t>
            </a:r>
          </a:p>
          <a:p>
            <a:pPr marL="342900" marR="0" lvl="0" indent="-342900">
              <a:spcBef>
                <a:spcPts val="0"/>
              </a:spcBef>
              <a:spcAft>
                <a:spcPts val="0"/>
              </a:spcAft>
              <a:buFont typeface="Symbol"/>
              <a:buChar char=""/>
            </a:pPr>
            <a:r>
              <a:rPr lang="en-US" sz="1200" dirty="0" smtClean="0">
                <a:latin typeface="+mn-lt"/>
                <a:ea typeface="Calibri"/>
                <a:cs typeface="Times New Roman"/>
              </a:rPr>
              <a:t>What Do We Talk About Most? </a:t>
            </a:r>
          </a:p>
          <a:p>
            <a:pPr marL="342900" marR="0" lvl="0" indent="-342900">
              <a:spcBef>
                <a:spcPts val="0"/>
              </a:spcBef>
              <a:spcAft>
                <a:spcPts val="0"/>
              </a:spcAft>
              <a:buFont typeface="Symbol"/>
              <a:buChar char=""/>
            </a:pPr>
            <a:r>
              <a:rPr lang="en-US" sz="1200" dirty="0" smtClean="0">
                <a:latin typeface="+mn-lt"/>
                <a:ea typeface="Calibri"/>
                <a:cs typeface="Times New Roman"/>
              </a:rPr>
              <a:t>How Do We Spend Our Time? </a:t>
            </a:r>
          </a:p>
          <a:p>
            <a:pPr marL="342900" marR="0" lvl="0" indent="-342900">
              <a:spcBef>
                <a:spcPts val="0"/>
              </a:spcBef>
              <a:spcAft>
                <a:spcPts val="0"/>
              </a:spcAft>
              <a:buFont typeface="Symbol"/>
              <a:buChar char=""/>
            </a:pPr>
            <a:r>
              <a:rPr lang="en-US" sz="1200" dirty="0" smtClean="0">
                <a:latin typeface="+mn-lt"/>
                <a:ea typeface="Calibri"/>
                <a:cs typeface="Times New Roman"/>
              </a:rPr>
              <a:t>How Do We Spend Our Money? </a:t>
            </a:r>
          </a:p>
          <a:p>
            <a:pPr marL="342900" marR="0" lvl="0" indent="-342900">
              <a:spcBef>
                <a:spcPts val="0"/>
              </a:spcBef>
              <a:spcAft>
                <a:spcPts val="0"/>
              </a:spcAft>
              <a:buFont typeface="Symbol"/>
              <a:buChar char=""/>
            </a:pPr>
            <a:r>
              <a:rPr lang="en-US" sz="1200" dirty="0" smtClean="0">
                <a:latin typeface="+mn-lt"/>
                <a:ea typeface="Calibri"/>
                <a:cs typeface="Times New Roman"/>
              </a:rPr>
              <a:t>What "Gives" When We Face A Conflict Of Priorities? </a:t>
            </a:r>
          </a:p>
          <a:p>
            <a:pPr marL="342900" marR="0" lvl="0" indent="-342900">
              <a:spcBef>
                <a:spcPts val="0"/>
              </a:spcBef>
              <a:spcAft>
                <a:spcPts val="600"/>
              </a:spcAft>
              <a:buFont typeface="Symbol"/>
              <a:buChar char=""/>
            </a:pPr>
            <a:r>
              <a:rPr lang="en-US" sz="1200" dirty="0" smtClean="0">
                <a:latin typeface="+mn-lt"/>
                <a:ea typeface="Calibri"/>
                <a:cs typeface="Times New Roman"/>
              </a:rPr>
              <a:t>What Would Others Say Our Priorities Are? </a:t>
            </a:r>
          </a:p>
          <a:p>
            <a:pPr marL="0" marR="0" indent="0">
              <a:lnSpc>
                <a:spcPct val="100000"/>
              </a:lnSpc>
              <a:spcBef>
                <a:spcPts val="1000"/>
              </a:spcBef>
              <a:spcAft>
                <a:spcPts val="0"/>
              </a:spcAft>
            </a:pPr>
            <a:r>
              <a:rPr lang="en-US" sz="1400" b="1" dirty="0" smtClean="0">
                <a:solidFill>
                  <a:srgbClr val="000000"/>
                </a:solidFill>
                <a:latin typeface="Book Antiqua"/>
                <a:ea typeface="Times New Roman"/>
                <a:cs typeface="Times New Roman"/>
              </a:rPr>
              <a:t>By looking at what I am, in fact, doing with my life. </a:t>
            </a:r>
          </a:p>
          <a:p>
            <a:pPr marL="0" marR="0" indent="0">
              <a:lnSpc>
                <a:spcPct val="100000"/>
              </a:lnSpc>
              <a:spcBef>
                <a:spcPts val="0"/>
              </a:spcBef>
              <a:spcAft>
                <a:spcPts val="0"/>
              </a:spcAft>
            </a:pPr>
            <a:r>
              <a:rPr lang="en-US" sz="1200" b="1" dirty="0" smtClean="0">
                <a:solidFill>
                  <a:srgbClr val="000000"/>
                </a:solidFill>
                <a:latin typeface="Cambria"/>
                <a:ea typeface="Times New Roman"/>
                <a:cs typeface="Times New Roman"/>
              </a:rPr>
              <a:t>Paul wrote: "To whom you present yourselves slaves to obey, you are that one's slaves whom you obey, whether of sin to death, or of obedience to righteousness" (Rom. </a:t>
            </a:r>
            <a:r>
              <a:rPr lang="en-US" sz="1200" b="1" dirty="0" smtClean="0">
                <a:solidFill>
                  <a:srgbClr val="000000"/>
                </a:solidFill>
                <a:latin typeface="Cambria"/>
                <a:ea typeface="Times New Roman"/>
                <a:cs typeface="Times New Roman"/>
              </a:rPr>
              <a:t>6:16).</a:t>
            </a:r>
          </a:p>
          <a:p>
            <a:pPr marL="0" marR="0" indent="0">
              <a:lnSpc>
                <a:spcPct val="100000"/>
              </a:lnSpc>
              <a:spcBef>
                <a:spcPts val="0"/>
              </a:spcBef>
              <a:spcAft>
                <a:spcPts val="0"/>
              </a:spcAft>
            </a:pPr>
            <a:endParaRPr lang="en-US" sz="1200" b="1" dirty="0" smtClean="0">
              <a:solidFill>
                <a:srgbClr val="000000"/>
              </a:solidFill>
              <a:latin typeface="Cambria"/>
              <a:ea typeface="Times New Roman"/>
              <a:cs typeface="Times New Roman"/>
            </a:endParaRPr>
          </a:p>
          <a:p>
            <a:pPr marL="0" marR="0" indent="0">
              <a:lnSpc>
                <a:spcPct val="100000"/>
              </a:lnSpc>
              <a:spcBef>
                <a:spcPts val="0"/>
              </a:spcBef>
              <a:spcAft>
                <a:spcPts val="0"/>
              </a:spcAft>
            </a:pPr>
            <a:r>
              <a:rPr lang="en-US" sz="1400" b="1" dirty="0" smtClean="0">
                <a:solidFill>
                  <a:srgbClr val="000000"/>
                </a:solidFill>
                <a:latin typeface="Book Antiqua"/>
                <a:ea typeface="Times New Roman"/>
                <a:cs typeface="Times New Roman"/>
              </a:rPr>
              <a:t>At least one thing would seem to be clear: I can't pour the first and the best of what I am into pursuing what has euphemistically been called the American Dream and still turn around and say I love the Lord with all my heart</a:t>
            </a:r>
            <a:r>
              <a:rPr lang="en-US" sz="1400" b="1" dirty="0" smtClean="0">
                <a:solidFill>
                  <a:srgbClr val="000000"/>
                </a:solidFill>
                <a:latin typeface="Book Antiqua"/>
                <a:ea typeface="Times New Roman"/>
                <a:cs typeface="Times New Roman"/>
              </a:rPr>
              <a:t>.</a:t>
            </a:r>
          </a:p>
          <a:p>
            <a:pPr marL="0" marR="0" indent="0">
              <a:lnSpc>
                <a:spcPct val="100000"/>
              </a:lnSpc>
              <a:spcBef>
                <a:spcPts val="0"/>
              </a:spcBef>
              <a:spcAft>
                <a:spcPts val="0"/>
              </a:spcAft>
            </a:pPr>
            <a:endParaRPr lang="en-US" sz="1400" b="1" dirty="0" smtClean="0">
              <a:solidFill>
                <a:srgbClr val="000000"/>
              </a:solidFill>
              <a:latin typeface="Book Antiqua"/>
              <a:ea typeface="Times New Roman"/>
              <a:cs typeface="Times New Roman"/>
            </a:endParaRPr>
          </a:p>
          <a:p>
            <a:pPr marL="0" marR="0" indent="0">
              <a:lnSpc>
                <a:spcPct val="100000"/>
              </a:lnSpc>
              <a:spcBef>
                <a:spcPts val="0"/>
              </a:spcBef>
              <a:spcAft>
                <a:spcPts val="0"/>
              </a:spcAft>
            </a:pPr>
            <a:r>
              <a:rPr lang="en-US" sz="1200" b="1" dirty="0" smtClean="0">
                <a:solidFill>
                  <a:srgbClr val="000000"/>
                </a:solidFill>
                <a:latin typeface="Cambria"/>
                <a:ea typeface="Times New Roman"/>
                <a:cs typeface="Times New Roman"/>
              </a:rPr>
              <a:t>I can't go "all out" for one thing and then truthfully claim that something else is more important</a:t>
            </a:r>
            <a:r>
              <a:rPr lang="en-US" sz="1200" b="1" dirty="0" smtClean="0">
                <a:solidFill>
                  <a:srgbClr val="000000"/>
                </a:solidFill>
                <a:latin typeface="Cambria"/>
                <a:ea typeface="Times New Roman"/>
                <a:cs typeface="Times New Roman"/>
              </a:rPr>
              <a:t>. </a:t>
            </a:r>
            <a:r>
              <a:rPr lang="en-US" sz="1200" b="1" dirty="0" smtClean="0">
                <a:solidFill>
                  <a:srgbClr val="000000"/>
                </a:solidFill>
                <a:latin typeface="Cambria"/>
                <a:ea typeface="Times New Roman"/>
                <a:cs typeface="Times New Roman"/>
              </a:rPr>
              <a:t>Jesus said: "No one can serve two masters...You cannot serve God and mammon" (Matt.  6:24).</a:t>
            </a:r>
          </a:p>
          <a:p>
            <a:pPr marL="0" marR="0" indent="0">
              <a:lnSpc>
                <a:spcPct val="100000"/>
              </a:lnSpc>
              <a:spcBef>
                <a:spcPts val="0"/>
              </a:spcBef>
              <a:spcAft>
                <a:spcPts val="0"/>
              </a:spcAft>
            </a:pPr>
            <a:r>
              <a:rPr lang="en-US" sz="1400" b="1" dirty="0" smtClean="0">
                <a:solidFill>
                  <a:srgbClr val="000000"/>
                </a:solidFill>
                <a:latin typeface="Book Antiqua"/>
                <a:ea typeface="Times New Roman"/>
                <a:cs typeface="Times New Roman"/>
              </a:rPr>
              <a:t>Where my priorities are, there </a:t>
            </a:r>
            <a:r>
              <a:rPr lang="en-US" sz="1400" b="1" dirty="0" smtClean="0">
                <a:solidFill>
                  <a:srgbClr val="000000"/>
                </a:solidFill>
                <a:latin typeface="Book Antiqua"/>
                <a:ea typeface="Times New Roman"/>
                <a:cs typeface="Times New Roman"/>
              </a:rPr>
              <a:t>my </a:t>
            </a:r>
            <a:r>
              <a:rPr lang="en-US" sz="1400" b="1" dirty="0" smtClean="0">
                <a:solidFill>
                  <a:srgbClr val="000000"/>
                </a:solidFill>
                <a:latin typeface="Book Antiqua"/>
                <a:ea typeface="Times New Roman"/>
                <a:cs typeface="Times New Roman"/>
              </a:rPr>
              <a:t>energy and enthusiasm </a:t>
            </a:r>
            <a:r>
              <a:rPr lang="en-US" sz="1400" b="1" dirty="0" smtClean="0">
                <a:solidFill>
                  <a:srgbClr val="000000"/>
                </a:solidFill>
                <a:latin typeface="Book Antiqua"/>
                <a:ea typeface="Times New Roman"/>
                <a:cs typeface="Times New Roman"/>
              </a:rPr>
              <a:t>will also be!  </a:t>
            </a:r>
            <a:r>
              <a:rPr lang="en-US" sz="1400" b="1" dirty="0" smtClean="0">
                <a:solidFill>
                  <a:srgbClr val="000000"/>
                </a:solidFill>
                <a:latin typeface="Book Antiqua"/>
                <a:ea typeface="Times New Roman"/>
                <a:cs typeface="Times New Roman"/>
              </a:rPr>
              <a:t>---- </a:t>
            </a:r>
          </a:p>
          <a:p>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nSpc>
                <a:spcPct val="100000"/>
              </a:lnSpc>
              <a:spcBef>
                <a:spcPts val="0"/>
              </a:spcBef>
              <a:spcAft>
                <a:spcPts val="0"/>
              </a:spcAft>
            </a:pPr>
            <a:r>
              <a:rPr lang="en-US" sz="1200" b="1" dirty="0" smtClean="0">
                <a:solidFill>
                  <a:srgbClr val="000000"/>
                </a:solidFill>
                <a:latin typeface="Cambria"/>
                <a:ea typeface="Times New Roman"/>
                <a:cs typeface="Times New Roman"/>
              </a:rPr>
              <a:t>Paul wrote: "To whom you present yourselves slaves to obey, you are that one's slaves whom you obey, whether of sin to death, or of obedience to righteousness" (Rom. </a:t>
            </a:r>
            <a:r>
              <a:rPr lang="en-US" sz="1200" b="1" dirty="0" smtClean="0">
                <a:solidFill>
                  <a:srgbClr val="000000"/>
                </a:solidFill>
                <a:latin typeface="Cambria"/>
                <a:ea typeface="Times New Roman"/>
                <a:cs typeface="Times New Roman"/>
              </a:rPr>
              <a:t>6:16</a:t>
            </a:r>
            <a:r>
              <a:rPr lang="en-US" sz="1200" b="1" dirty="0" smtClean="0">
                <a:solidFill>
                  <a:srgbClr val="000000"/>
                </a:solidFill>
                <a:latin typeface="Cambria"/>
                <a:ea typeface="Times New Roman"/>
                <a:cs typeface="Times New Roman"/>
              </a:rPr>
              <a:t>).  </a:t>
            </a:r>
          </a:p>
          <a:p>
            <a:pPr marL="0" marR="0" indent="0">
              <a:lnSpc>
                <a:spcPct val="100000"/>
              </a:lnSpc>
              <a:spcBef>
                <a:spcPts val="0"/>
              </a:spcBef>
              <a:spcAft>
                <a:spcPts val="0"/>
              </a:spcAft>
            </a:pPr>
            <a:r>
              <a:rPr lang="en-US" sz="1400" b="1" dirty="0" smtClean="0">
                <a:solidFill>
                  <a:srgbClr val="000000"/>
                </a:solidFill>
                <a:latin typeface="Book Antiqua"/>
                <a:ea typeface="Times New Roman"/>
                <a:cs typeface="Times New Roman"/>
              </a:rPr>
              <a:t>At least one thing would seem to be clear: I can't pour the first and the best of what I am into pursuing what has euphemistically been called the American Dream and still turn around and say I love the Lord with all my heart.  </a:t>
            </a:r>
          </a:p>
          <a:p>
            <a:pPr marL="0" marR="0" indent="0">
              <a:lnSpc>
                <a:spcPct val="100000"/>
              </a:lnSpc>
              <a:spcBef>
                <a:spcPts val="0"/>
              </a:spcBef>
              <a:spcAft>
                <a:spcPts val="0"/>
              </a:spcAft>
            </a:pPr>
            <a:r>
              <a:rPr lang="en-US" sz="1200" b="1" dirty="0" smtClean="0">
                <a:solidFill>
                  <a:srgbClr val="000000"/>
                </a:solidFill>
                <a:latin typeface="Cambria"/>
                <a:ea typeface="Times New Roman"/>
                <a:cs typeface="Times New Roman"/>
              </a:rPr>
              <a:t>I can't go "all out" for one thing and then truthfully claim that something else is more important.  Jesus said: "No one can serve two masters...You cannot serve God and mammon" (Matt.  6:24).</a:t>
            </a:r>
          </a:p>
          <a:p>
            <a:pPr marL="0" marR="0" indent="0">
              <a:lnSpc>
                <a:spcPct val="100000"/>
              </a:lnSpc>
              <a:spcBef>
                <a:spcPts val="0"/>
              </a:spcBef>
              <a:spcAft>
                <a:spcPts val="0"/>
              </a:spcAft>
            </a:pPr>
            <a:r>
              <a:rPr lang="en-US" sz="1400" b="1" dirty="0" smtClean="0">
                <a:solidFill>
                  <a:srgbClr val="000000"/>
                </a:solidFill>
                <a:latin typeface="Book Antiqua"/>
                <a:ea typeface="Times New Roman"/>
                <a:cs typeface="Times New Roman"/>
              </a:rPr>
              <a:t>Where my priorities are, there </a:t>
            </a:r>
            <a:r>
              <a:rPr lang="en-US" sz="1400" b="1" dirty="0" smtClean="0">
                <a:solidFill>
                  <a:srgbClr val="000000"/>
                </a:solidFill>
                <a:latin typeface="Book Antiqua"/>
                <a:ea typeface="Times New Roman"/>
                <a:cs typeface="Times New Roman"/>
              </a:rPr>
              <a:t>my </a:t>
            </a:r>
            <a:r>
              <a:rPr lang="en-US" sz="1400" b="1" dirty="0" smtClean="0">
                <a:solidFill>
                  <a:srgbClr val="000000"/>
                </a:solidFill>
                <a:latin typeface="Book Antiqua"/>
                <a:ea typeface="Times New Roman"/>
                <a:cs typeface="Times New Roman"/>
              </a:rPr>
              <a:t>energy and enthusiasm </a:t>
            </a:r>
            <a:r>
              <a:rPr lang="en-US" sz="1400" b="1" dirty="0" smtClean="0">
                <a:solidFill>
                  <a:srgbClr val="000000"/>
                </a:solidFill>
                <a:latin typeface="Book Antiqua"/>
                <a:ea typeface="Times New Roman"/>
                <a:cs typeface="Times New Roman"/>
              </a:rPr>
              <a:t>will also be!  </a:t>
            </a:r>
            <a:r>
              <a:rPr lang="en-US" sz="1400" b="1" dirty="0" smtClean="0">
                <a:solidFill>
                  <a:srgbClr val="000000"/>
                </a:solidFill>
                <a:latin typeface="Book Antiqua"/>
                <a:ea typeface="Times New Roman"/>
                <a:cs typeface="Times New Roman"/>
              </a:rPr>
              <a:t>---- </a:t>
            </a:r>
          </a:p>
          <a:p>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of </a:t>
            </a:r>
            <a:r>
              <a:rPr lang="en-US" b="1" dirty="0" smtClean="0"/>
              <a:t>Matthew 6:31-32</a:t>
            </a:r>
            <a:r>
              <a:rPr lang="en-US" dirty="0" smtClean="0"/>
              <a:t>—Jesus’ Sermon on the Mount</a:t>
            </a:r>
            <a:r>
              <a:rPr lang="en-US" baseline="0" dirty="0" smtClean="0"/>
              <a:t>. Jesus was speaking about the character and heart of those who would be part of the new spiritual kingdom. They must have the proper focus. </a:t>
            </a:r>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of </a:t>
            </a:r>
            <a:r>
              <a:rPr lang="en-US" b="1" dirty="0" smtClean="0"/>
              <a:t>Matthew 6:33-34</a:t>
            </a:r>
            <a:r>
              <a:rPr lang="en-US" dirty="0" smtClean="0"/>
              <a:t>—Jesus’ Sermon on the Mount</a:t>
            </a:r>
            <a:r>
              <a:rPr lang="en-US" baseline="0" dirty="0" smtClean="0"/>
              <a:t>. Jesus was speaking about the character and heart of those who would be part of the new spiritual kingdom. They must have the proper focus. </a:t>
            </a:r>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Chart</a:t>
            </a:r>
            <a:r>
              <a:rPr lang="en-US" dirty="0" smtClean="0"/>
              <a:t>…Explain—Decisions and choices we all must make. Where does God fit into those choices? Understand this—every person determines how to divide the time</a:t>
            </a:r>
            <a:r>
              <a:rPr lang="en-US" baseline="0" dirty="0" smtClean="0"/>
              <a:t> in his life!</a:t>
            </a:r>
            <a:endParaRPr lang="en-US" dirty="0"/>
          </a:p>
        </p:txBody>
      </p:sp>
      <p:sp>
        <p:nvSpPr>
          <p:cNvPr id="4" name="Slide Number Placeholder 3"/>
          <p:cNvSpPr>
            <a:spLocks noGrp="1"/>
          </p:cNvSpPr>
          <p:nvPr>
            <p:ph type="sldNum" sz="quarter" idx="10"/>
          </p:nvPr>
        </p:nvSpPr>
        <p:spPr/>
        <p:txBody>
          <a:bodyPr/>
          <a:lstStyle/>
          <a:p>
            <a:fld id="{99A922EB-9AA5-4DEE-80D1-E6DD1098C06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of </a:t>
            </a:r>
            <a:r>
              <a:rPr lang="en-US" b="1" dirty="0" smtClean="0"/>
              <a:t>Matthew 19:16-22</a:t>
            </a:r>
            <a:r>
              <a:rPr lang="en-US" dirty="0" smtClean="0"/>
              <a:t>—the story of the </a:t>
            </a:r>
            <a:r>
              <a:rPr lang="en-US" b="1" dirty="0" smtClean="0"/>
              <a:t>Rich Young Ruler</a:t>
            </a:r>
            <a:r>
              <a:rPr lang="en-US" dirty="0" smtClean="0"/>
              <a:t>. Notice (</a:t>
            </a:r>
            <a:r>
              <a:rPr lang="en-US" i="1" dirty="0" smtClean="0"/>
              <a:t>vs.16,17</a:t>
            </a:r>
            <a:r>
              <a:rPr lang="en-US" dirty="0" smtClean="0"/>
              <a:t>); he asked a good question and came</a:t>
            </a:r>
            <a:r>
              <a:rPr lang="en-US" baseline="0" dirty="0" smtClean="0"/>
              <a:t> to the best person to get the correct answer. The conclusion of the Lord’s answer—“keep the commandments.”</a:t>
            </a:r>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of </a:t>
            </a:r>
            <a:r>
              <a:rPr lang="en-US" b="1" dirty="0" smtClean="0"/>
              <a:t>Matthew 19:16-22</a:t>
            </a:r>
            <a:r>
              <a:rPr lang="en-US" dirty="0" smtClean="0"/>
              <a:t>—the story of the </a:t>
            </a:r>
            <a:r>
              <a:rPr lang="en-US" b="1" dirty="0" smtClean="0"/>
              <a:t>Rich Young Ruler</a:t>
            </a:r>
            <a:r>
              <a:rPr lang="en-US" dirty="0" smtClean="0"/>
              <a:t>. Notice (</a:t>
            </a:r>
            <a:r>
              <a:rPr lang="en-US" i="1" dirty="0" smtClean="0"/>
              <a:t>vs.18,19</a:t>
            </a:r>
            <a:r>
              <a:rPr lang="en-US" dirty="0" smtClean="0"/>
              <a:t>) the ruler asked for clarification—so Jesus quoted some of</a:t>
            </a:r>
            <a:r>
              <a:rPr lang="en-US" baseline="0" dirty="0" smtClean="0"/>
              <a:t> the commands from the Law of Moses.</a:t>
            </a:r>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of </a:t>
            </a:r>
            <a:r>
              <a:rPr lang="en-US" b="1" dirty="0" smtClean="0"/>
              <a:t>Matthew 19:16-22</a:t>
            </a:r>
            <a:r>
              <a:rPr lang="en-US" dirty="0" smtClean="0"/>
              <a:t>—the story of the </a:t>
            </a:r>
            <a:r>
              <a:rPr lang="en-US" b="1" dirty="0" smtClean="0"/>
              <a:t>Rich Young Ruler</a:t>
            </a:r>
            <a:r>
              <a:rPr lang="en-US" dirty="0" smtClean="0"/>
              <a:t>. Notice (</a:t>
            </a:r>
            <a:r>
              <a:rPr lang="en-US" i="1" dirty="0" smtClean="0"/>
              <a:t>vs.20,21</a:t>
            </a:r>
            <a:r>
              <a:rPr lang="en-US" dirty="0" smtClean="0"/>
              <a:t>) the ruler told the Lord he had kept the commandments since his youth. But, he </a:t>
            </a:r>
            <a:r>
              <a:rPr lang="en-US" b="1" u="sng" dirty="0" smtClean="0"/>
              <a:t>KNEW</a:t>
            </a:r>
            <a:r>
              <a:rPr lang="en-US" dirty="0" smtClean="0"/>
              <a:t> that something was still lacking! Jesus knew the answer for He could see into the ruler’s heart (</a:t>
            </a:r>
            <a:r>
              <a:rPr lang="en-US" b="1" dirty="0" smtClean="0"/>
              <a:t>1</a:t>
            </a:r>
            <a:r>
              <a:rPr lang="en-US" dirty="0" smtClean="0"/>
              <a:t> </a:t>
            </a:r>
            <a:r>
              <a:rPr lang="en-US" b="1" dirty="0" smtClean="0"/>
              <a:t>Sam.16:7</a:t>
            </a:r>
            <a:r>
              <a:rPr lang="en-US" dirty="0" smtClean="0"/>
              <a:t>); He told him the </a:t>
            </a:r>
            <a:r>
              <a:rPr lang="en-US" b="1" u="sng" dirty="0" smtClean="0"/>
              <a:t>ONE</a:t>
            </a:r>
            <a:r>
              <a:rPr lang="en-US" dirty="0" smtClean="0"/>
              <a:t> thing that was holding him back. What did he do with the Lord’s answer?</a:t>
            </a:r>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of </a:t>
            </a:r>
            <a:r>
              <a:rPr lang="en-US" b="1" dirty="0" smtClean="0"/>
              <a:t>Matthew 19:16-22</a:t>
            </a:r>
            <a:r>
              <a:rPr lang="en-US" dirty="0" smtClean="0"/>
              <a:t>—the story of the </a:t>
            </a:r>
            <a:r>
              <a:rPr lang="en-US" b="1" dirty="0" smtClean="0"/>
              <a:t>Rich Young Ruler</a:t>
            </a:r>
            <a:r>
              <a:rPr lang="en-US" dirty="0" smtClean="0"/>
              <a:t>. Notice (</a:t>
            </a:r>
            <a:r>
              <a:rPr lang="en-US" i="1" dirty="0" smtClean="0"/>
              <a:t>vs.22</a:t>
            </a:r>
            <a:r>
              <a:rPr lang="en-US" dirty="0" smtClean="0"/>
              <a:t>) the ruler rejected the Lord’s answer. He had given the answer for which the young man was searching, but he was not willing to pay! The cost was too high—his priorities were different from the Lord’s!</a:t>
            </a:r>
            <a:endParaRPr lang="en-US" dirty="0"/>
          </a:p>
        </p:txBody>
      </p:sp>
      <p:sp>
        <p:nvSpPr>
          <p:cNvPr id="4" name="Slide Number Placeholder 3"/>
          <p:cNvSpPr>
            <a:spLocks noGrp="1"/>
          </p:cNvSpPr>
          <p:nvPr>
            <p:ph type="sldNum" sz="quarter" idx="10"/>
          </p:nvPr>
        </p:nvSpPr>
        <p:spPr/>
        <p:txBody>
          <a:bodyPr/>
          <a:lstStyle/>
          <a:p>
            <a:fld id="{4584E463-D1A7-4A42-9FA7-F75BAAB6918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1B6DE6-D3E7-4630-8D05-9B712D36F225}"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52D81-DFDE-48E9-A177-EBE495515A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B6DE6-D3E7-4630-8D05-9B712D36F225}"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52D81-DFDE-48E9-A177-EBE495515A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B6DE6-D3E7-4630-8D05-9B712D36F225}"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52D81-DFDE-48E9-A177-EBE495515A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B6DE6-D3E7-4630-8D05-9B712D36F225}"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52D81-DFDE-48E9-A177-EBE495515A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1B6DE6-D3E7-4630-8D05-9B712D36F225}"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52D81-DFDE-48E9-A177-EBE495515A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1B6DE6-D3E7-4630-8D05-9B712D36F225}" type="datetimeFigureOut">
              <a:rPr lang="en-US" smtClean="0"/>
              <a:pPr/>
              <a:t>8/18/2010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52D81-DFDE-48E9-A177-EBE495515A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1B6DE6-D3E7-4630-8D05-9B712D36F225}" type="datetimeFigureOut">
              <a:rPr lang="en-US" smtClean="0"/>
              <a:pPr/>
              <a:t>8/18/2010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52D81-DFDE-48E9-A177-EBE495515A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1B6DE6-D3E7-4630-8D05-9B712D36F225}" type="datetimeFigureOut">
              <a:rPr lang="en-US" smtClean="0"/>
              <a:pPr/>
              <a:t>8/18/2010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52D81-DFDE-48E9-A177-EBE495515A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B6DE6-D3E7-4630-8D05-9B712D36F225}" type="datetimeFigureOut">
              <a:rPr lang="en-US" smtClean="0"/>
              <a:pPr/>
              <a:t>8/18/2010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52D81-DFDE-48E9-A177-EBE495515A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B6DE6-D3E7-4630-8D05-9B712D36F225}" type="datetimeFigureOut">
              <a:rPr lang="en-US" smtClean="0"/>
              <a:pPr/>
              <a:t>8/18/2010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52D81-DFDE-48E9-A177-EBE495515A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B6DE6-D3E7-4630-8D05-9B712D36F225}" type="datetimeFigureOut">
              <a:rPr lang="en-US" smtClean="0"/>
              <a:pPr/>
              <a:t>8/18/2010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52D81-DFDE-48E9-A177-EBE495515A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B6DE6-D3E7-4630-8D05-9B712D36F225}" type="datetimeFigureOut">
              <a:rPr lang="en-US" smtClean="0"/>
              <a:pPr/>
              <a:t>8/18/2010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2D81-DFDE-48E9-A177-EBE495515A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4343400" cy="3046988"/>
          </a:xfrm>
          <a:prstGeom prst="rect">
            <a:avLst/>
          </a:prstGeom>
          <a:noFill/>
        </p:spPr>
        <p:txBody>
          <a:bodyPr wrap="square" rtlCol="0">
            <a:spAutoFit/>
          </a:bodyPr>
          <a:lstStyle/>
          <a:p>
            <a:r>
              <a:rPr lang="en-US" sz="4800" b="1" dirty="0" smtClean="0">
                <a:solidFill>
                  <a:schemeClr val="bg1">
                    <a:lumMod val="95000"/>
                  </a:schemeClr>
                </a:solidFill>
                <a:latin typeface="Arial" pitchFamily="34" charset="0"/>
                <a:cs typeface="Arial" pitchFamily="34" charset="0"/>
              </a:rPr>
              <a:t>How Do I Know What My Priorities Are?</a:t>
            </a:r>
            <a:endParaRPr lang="en-US" sz="4800" b="1" dirty="0">
              <a:solidFill>
                <a:schemeClr val="bg1">
                  <a:lumMod val="95000"/>
                </a:schemeClr>
              </a:solidFill>
              <a:latin typeface="Arial" pitchFamily="34" charset="0"/>
              <a:cs typeface="Arial" pitchFamily="34" charset="0"/>
            </a:endParaRPr>
          </a:p>
        </p:txBody>
      </p:sp>
      <p:pic>
        <p:nvPicPr>
          <p:cNvPr id="5" name="Picture 3"/>
          <p:cNvPicPr>
            <a:picLocks noChangeAspect="1" noChangeArrowheads="1"/>
          </p:cNvPicPr>
          <p:nvPr/>
        </p:nvPicPr>
        <p:blipFill>
          <a:blip r:embed="rId3" cstate="print"/>
          <a:srcRect/>
          <a:stretch>
            <a:fillRect/>
          </a:stretch>
        </p:blipFill>
        <p:spPr bwMode="auto">
          <a:xfrm>
            <a:off x="4419600" y="381000"/>
            <a:ext cx="4572000" cy="6199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flipH="1">
            <a:off x="-152401" y="1"/>
            <a:ext cx="4800600" cy="6858000"/>
          </a:xfrm>
          <a:prstGeom prst="rect">
            <a:avLst/>
          </a:prstGeom>
          <a:noFill/>
          <a:ln w="9525">
            <a:noFill/>
            <a:miter lim="800000"/>
            <a:headEnd/>
            <a:tailEnd/>
          </a:ln>
          <a:effectLst/>
        </p:spPr>
      </p:pic>
      <p:sp>
        <p:nvSpPr>
          <p:cNvPr id="3" name="TextBox 2"/>
          <p:cNvSpPr txBox="1"/>
          <p:nvPr/>
        </p:nvSpPr>
        <p:spPr>
          <a:xfrm>
            <a:off x="4800600" y="1219200"/>
            <a:ext cx="3962400" cy="3416320"/>
          </a:xfrm>
          <a:prstGeom prst="rect">
            <a:avLst/>
          </a:prstGeom>
          <a:noFill/>
        </p:spPr>
        <p:txBody>
          <a:bodyPr wrap="square" rtlCol="0">
            <a:spAutoFit/>
          </a:bodyPr>
          <a:lstStyle/>
          <a:p>
            <a:r>
              <a:rPr lang="en-US" sz="3600" b="1" dirty="0" smtClean="0">
                <a:latin typeface="Arial" pitchFamily="34" charset="0"/>
                <a:cs typeface="Arial" pitchFamily="34" charset="0"/>
              </a:rPr>
              <a:t>What he said about his </a:t>
            </a:r>
            <a:r>
              <a:rPr lang="en-US" sz="3600" b="1" u="sng" dirty="0" smtClean="0">
                <a:solidFill>
                  <a:schemeClr val="bg1"/>
                </a:solidFill>
                <a:latin typeface="Arial" pitchFamily="34" charset="0"/>
                <a:cs typeface="Arial" pitchFamily="34" charset="0"/>
              </a:rPr>
              <a:t>values</a:t>
            </a:r>
            <a:r>
              <a:rPr lang="en-US" sz="3600" b="1" dirty="0" smtClean="0">
                <a:solidFill>
                  <a:schemeClr val="bg1"/>
                </a:solidFill>
                <a:latin typeface="Arial" pitchFamily="34" charset="0"/>
                <a:cs typeface="Arial" pitchFamily="34" charset="0"/>
              </a:rPr>
              <a:t> </a:t>
            </a:r>
            <a:r>
              <a:rPr lang="en-US" sz="3600" b="1" dirty="0" smtClean="0">
                <a:latin typeface="Arial" pitchFamily="34" charset="0"/>
                <a:cs typeface="Arial" pitchFamily="34" charset="0"/>
              </a:rPr>
              <a:t>indicated one thing; but his </a:t>
            </a:r>
            <a:r>
              <a:rPr lang="en-US" sz="3600" b="1" u="sng" dirty="0" smtClean="0">
                <a:solidFill>
                  <a:schemeClr val="bg1"/>
                </a:solidFill>
                <a:latin typeface="Arial" pitchFamily="34" charset="0"/>
                <a:cs typeface="Arial" pitchFamily="34" charset="0"/>
              </a:rPr>
              <a:t>actions</a:t>
            </a:r>
            <a:r>
              <a:rPr lang="en-US" sz="3600" b="1" dirty="0" smtClean="0">
                <a:latin typeface="Arial" pitchFamily="34" charset="0"/>
                <a:cs typeface="Arial" pitchFamily="34" charset="0"/>
              </a:rPr>
              <a:t> </a:t>
            </a:r>
            <a:r>
              <a:rPr lang="en-US" sz="3600" b="1" dirty="0" smtClean="0">
                <a:solidFill>
                  <a:schemeClr val="bg1">
                    <a:lumMod val="95000"/>
                  </a:schemeClr>
                </a:solidFill>
                <a:latin typeface="Arial" pitchFamily="34" charset="0"/>
                <a:cs typeface="Arial" pitchFamily="34" charset="0"/>
              </a:rPr>
              <a:t>indicated another.</a:t>
            </a:r>
            <a:endParaRPr lang="en-US" sz="3600" b="1" dirty="0">
              <a:solidFill>
                <a:schemeClr val="bg1">
                  <a:lumMod val="9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fontScale="90000"/>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How Do I Know What My Priorities Are?</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sz="half" idx="2"/>
          </p:nvPr>
        </p:nvSpPr>
        <p:spPr>
          <a:xfrm>
            <a:off x="4648200" y="1600200"/>
            <a:ext cx="4038600" cy="4953000"/>
          </a:xfrm>
          <a:solidFill>
            <a:schemeClr val="bg1">
              <a:lumMod val="95000"/>
              <a:alpha val="74902"/>
            </a:schemeClr>
          </a:solidFill>
          <a:ln w="38100">
            <a:solidFill>
              <a:schemeClr val="tx1"/>
            </a:solidFill>
          </a:ln>
        </p:spPr>
        <p:txBody>
          <a:bodyPr>
            <a:normAutofit/>
          </a:bodyPr>
          <a:lstStyle/>
          <a:p>
            <a:r>
              <a:rPr lang="en-US" b="1" dirty="0" smtClean="0">
                <a:latin typeface="Arial" pitchFamily="34" charset="0"/>
                <a:cs typeface="Arial" pitchFamily="34" charset="0"/>
              </a:rPr>
              <a:t>Can easily </a:t>
            </a:r>
            <a:r>
              <a:rPr lang="en-US" b="1" dirty="0" smtClean="0">
                <a:latin typeface="Arial" pitchFamily="34" charset="0"/>
                <a:cs typeface="Arial" pitchFamily="34" charset="0"/>
              </a:rPr>
              <a:t>get out of order.</a:t>
            </a:r>
            <a:endParaRPr lang="en-US" b="1" dirty="0" smtClean="0">
              <a:latin typeface="Arial" pitchFamily="34" charset="0"/>
              <a:cs typeface="Arial" pitchFamily="34" charset="0"/>
            </a:endParaRPr>
          </a:p>
          <a:p>
            <a:r>
              <a:rPr lang="en-US" b="1" dirty="0" smtClean="0">
                <a:latin typeface="Arial" pitchFamily="34" charset="0"/>
                <a:cs typeface="Arial" pitchFamily="34" charset="0"/>
              </a:rPr>
              <a:t>When asked, we probably answer correctly.</a:t>
            </a:r>
          </a:p>
          <a:p>
            <a:r>
              <a:rPr lang="en-US" b="1" dirty="0" smtClean="0">
                <a:latin typeface="Arial" pitchFamily="34" charset="0"/>
                <a:cs typeface="Arial" pitchFamily="34" charset="0"/>
              </a:rPr>
              <a:t>Are </a:t>
            </a:r>
            <a:r>
              <a:rPr lang="en-US" b="1" dirty="0" smtClean="0">
                <a:latin typeface="Arial" pitchFamily="34" charset="0"/>
                <a:cs typeface="Arial" pitchFamily="34" charset="0"/>
              </a:rPr>
              <a:t>knowledge and good </a:t>
            </a:r>
            <a:r>
              <a:rPr lang="en-US" b="1" dirty="0" smtClean="0">
                <a:latin typeface="Arial" pitchFamily="34" charset="0"/>
                <a:cs typeface="Arial" pitchFamily="34" charset="0"/>
              </a:rPr>
              <a:t>intentions </a:t>
            </a:r>
            <a:r>
              <a:rPr lang="en-US" b="1" dirty="0" smtClean="0">
                <a:latin typeface="Arial" pitchFamily="34" charset="0"/>
                <a:cs typeface="Arial" pitchFamily="34" charset="0"/>
              </a:rPr>
              <a:t>enough?</a:t>
            </a:r>
          </a:p>
          <a:p>
            <a:r>
              <a:rPr lang="en-US" b="1" dirty="0" smtClean="0">
                <a:latin typeface="Arial" pitchFamily="34" charset="0"/>
                <a:cs typeface="Arial" pitchFamily="34" charset="0"/>
              </a:rPr>
              <a:t>Where do your priorities really lie?</a:t>
            </a:r>
            <a:endParaRPr lang="en-US" b="1" dirty="0">
              <a:latin typeface="Arial" pitchFamily="34" charset="0"/>
              <a:cs typeface="Arial" pitchFamily="34" charset="0"/>
            </a:endParaRPr>
          </a:p>
        </p:txBody>
      </p:sp>
      <p:pic>
        <p:nvPicPr>
          <p:cNvPr id="5" name="Picture 2"/>
          <p:cNvPicPr>
            <a:picLocks noGrp="1" noChangeAspect="1" noChangeArrowheads="1"/>
          </p:cNvPicPr>
          <p:nvPr>
            <p:ph sz="half" idx="1"/>
          </p:nvPr>
        </p:nvPicPr>
        <p:blipFill>
          <a:blip r:embed="rId3" cstate="print">
            <a:grayscl/>
          </a:blip>
          <a:srcRect/>
          <a:stretch>
            <a:fillRect/>
          </a:stretch>
        </p:blipFill>
        <p:spPr bwMode="auto">
          <a:xfrm>
            <a:off x="475100" y="1600200"/>
            <a:ext cx="4002800" cy="45259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noFill/>
          <a:ln>
            <a:noFill/>
          </a:ln>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Do I Think About?</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sz="half" idx="2"/>
          </p:nvPr>
        </p:nvSpPr>
        <p:spPr>
          <a:xfrm>
            <a:off x="4648200" y="1600200"/>
            <a:ext cx="4038600" cy="4953000"/>
          </a:xfrm>
          <a:solidFill>
            <a:srgbClr val="F2F2F2">
              <a:alpha val="74902"/>
            </a:srgbClr>
          </a:solidFill>
          <a:ln w="38100">
            <a:solidFill>
              <a:schemeClr val="tx1"/>
            </a:solidFill>
          </a:ln>
        </p:spPr>
        <p:txBody>
          <a:bodyPr>
            <a:normAutofit/>
          </a:bodyPr>
          <a:lstStyle/>
          <a:p>
            <a:r>
              <a:rPr lang="en-US" sz="3200" b="1" dirty="0" smtClean="0">
                <a:latin typeface="Arial" pitchFamily="34" charset="0"/>
                <a:cs typeface="Arial" pitchFamily="34" charset="0"/>
              </a:rPr>
              <a:t>Our minds should be set on spiritual things.</a:t>
            </a:r>
          </a:p>
          <a:p>
            <a:pPr lvl="1"/>
            <a:r>
              <a:rPr lang="en-US" sz="2800" b="1" i="1" dirty="0" smtClean="0">
                <a:solidFill>
                  <a:srgbClr val="C00000"/>
                </a:solidFill>
                <a:latin typeface="Arial" pitchFamily="34" charset="0"/>
                <a:cs typeface="Arial" pitchFamily="34" charset="0"/>
              </a:rPr>
              <a:t>“But his delight is in the law of the LORD, And in His law he meditates day and night.” {Psalm 1:2}</a:t>
            </a:r>
            <a:endParaRPr lang="en-US" sz="2800" b="1" i="1" dirty="0">
              <a:solidFill>
                <a:srgbClr val="C00000"/>
              </a:solidFill>
              <a:latin typeface="Arial" pitchFamily="34" charset="0"/>
              <a:cs typeface="Arial" pitchFamily="34" charset="0"/>
            </a:endParaRPr>
          </a:p>
        </p:txBody>
      </p:sp>
      <p:pic>
        <p:nvPicPr>
          <p:cNvPr id="7" name="Picture 3"/>
          <p:cNvPicPr>
            <a:picLocks noGrp="1" noChangeAspect="1" noChangeArrowheads="1"/>
          </p:cNvPicPr>
          <p:nvPr>
            <p:ph sz="half" idx="1"/>
          </p:nvPr>
        </p:nvPicPr>
        <p:blipFill>
          <a:blip r:embed="rId3" cstate="print">
            <a:duotone>
              <a:schemeClr val="accent2">
                <a:shade val="45000"/>
                <a:satMod val="135000"/>
              </a:schemeClr>
              <a:prstClr val="white"/>
            </a:duotone>
          </a:blip>
          <a:srcRect/>
          <a:stretch>
            <a:fillRect/>
          </a:stretch>
        </p:blipFill>
        <p:spPr bwMode="auto">
          <a:xfrm>
            <a:off x="333700" y="1447800"/>
            <a:ext cx="3940259" cy="44414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953000"/>
          </a:xfrm>
          <a:solidFill>
            <a:srgbClr val="F2F2F2">
              <a:alpha val="74902"/>
            </a:srgbClr>
          </a:solidFill>
          <a:ln w="38100">
            <a:solidFill>
              <a:schemeClr val="tx1"/>
            </a:solidFill>
          </a:ln>
        </p:spPr>
        <p:txBody>
          <a:bodyPr>
            <a:normAutofit/>
          </a:bodyPr>
          <a:lstStyle/>
          <a:p>
            <a:r>
              <a:rPr lang="en-US" b="1" dirty="0" smtClean="0">
                <a:latin typeface="Arial Narrow" pitchFamily="34" charset="0"/>
              </a:rPr>
              <a:t>Our minds should be set on spiritual things.</a:t>
            </a:r>
          </a:p>
          <a:p>
            <a:pPr lvl="1"/>
            <a:r>
              <a:rPr lang="en-US" sz="2600" b="1" i="1" dirty="0" smtClean="0">
                <a:solidFill>
                  <a:srgbClr val="C00000"/>
                </a:solidFill>
                <a:latin typeface="Arial Narrow" pitchFamily="34" charset="0"/>
              </a:rPr>
              <a:t>“If then you were raised with Christ, seek those things which are above, where Christ is, sitting at the right hand of God. Set your mind on things above, not on things on the earth.” {Colossians 3:1,2}</a:t>
            </a:r>
            <a:endParaRPr lang="en-US" sz="2600" b="1" i="1" dirty="0">
              <a:solidFill>
                <a:srgbClr val="C00000"/>
              </a:solidFill>
              <a:latin typeface="Arial Narrow" pitchFamily="34" charset="0"/>
            </a:endParaRPr>
          </a:p>
        </p:txBody>
      </p:sp>
      <p:pic>
        <p:nvPicPr>
          <p:cNvPr id="7" name="Picture 3"/>
          <p:cNvPicPr>
            <a:picLocks noGrp="1" noChangeAspect="1" noChangeArrowheads="1"/>
          </p:cNvPicPr>
          <p:nvPr>
            <p:ph sz="half" idx="1"/>
          </p:nvPr>
        </p:nvPicPr>
        <p:blipFill>
          <a:blip r:embed="rId3" cstate="print">
            <a:duotone>
              <a:schemeClr val="accent2">
                <a:shade val="45000"/>
                <a:satMod val="135000"/>
              </a:schemeClr>
              <a:prstClr val="white"/>
            </a:duotone>
          </a:blip>
          <a:srcRect/>
          <a:stretch>
            <a:fillRect/>
          </a:stretch>
        </p:blipFill>
        <p:spPr bwMode="auto">
          <a:xfrm>
            <a:off x="333700" y="1447800"/>
            <a:ext cx="3940259" cy="4441493"/>
          </a:xfrm>
          <a:prstGeom prst="rect">
            <a:avLst/>
          </a:prstGeom>
          <a:noFill/>
          <a:ln w="9525">
            <a:noFill/>
            <a:miter lim="800000"/>
            <a:headEnd/>
            <a:tailEnd/>
          </a:ln>
          <a:effectLst/>
        </p:spPr>
      </p:pic>
      <p:sp>
        <p:nvSpPr>
          <p:cNvPr id="6" name="Title 1"/>
          <p:cNvSpPr>
            <a:spLocks noGrp="1"/>
          </p:cNvSpPr>
          <p:nvPr>
            <p:ph type="title"/>
          </p:nvPr>
        </p:nvSpPr>
        <p:spPr>
          <a:noFill/>
          <a:ln>
            <a:noFill/>
          </a:ln>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Do I Think About?</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953000"/>
          </a:xfrm>
          <a:solidFill>
            <a:srgbClr val="F2F2F2">
              <a:alpha val="81176"/>
            </a:srgbClr>
          </a:solidFill>
          <a:ln w="38100">
            <a:solidFill>
              <a:schemeClr val="tx1"/>
            </a:solidFill>
          </a:ln>
        </p:spPr>
        <p:txBody>
          <a:bodyPr>
            <a:normAutofit fontScale="77500" lnSpcReduction="20000"/>
          </a:bodyPr>
          <a:lstStyle/>
          <a:p>
            <a:pPr marL="182880" indent="0">
              <a:lnSpc>
                <a:spcPct val="120000"/>
              </a:lnSpc>
              <a:buNone/>
            </a:pPr>
            <a:r>
              <a:rPr lang="en-US" b="1" i="1" dirty="0" smtClean="0">
                <a:solidFill>
                  <a:srgbClr val="C00000"/>
                </a:solidFill>
                <a:latin typeface="Arial Narrow" pitchFamily="34" charset="0"/>
              </a:rPr>
              <a:t>“For those who live according to the flesh set their minds on the things of the flesh, but those who live according to the Spirit, the things of the Spirit. For to be carnally minded is death, but to be spiritually minded is life and peace. Because the carnal mind is enmity against God; for it is not subject to the law of God, nor indeed can be. So then, those who are in the flesh cannot please God.” {Romans 8:5-9}</a:t>
            </a:r>
          </a:p>
        </p:txBody>
      </p:sp>
      <p:sp>
        <p:nvSpPr>
          <p:cNvPr id="5" name="Content Placeholder 4"/>
          <p:cNvSpPr>
            <a:spLocks noGrp="1"/>
          </p:cNvSpPr>
          <p:nvPr>
            <p:ph sz="half" idx="1"/>
          </p:nvPr>
        </p:nvSpPr>
        <p:spPr>
          <a:xfrm>
            <a:off x="457200" y="1600200"/>
            <a:ext cx="4038600" cy="4953000"/>
          </a:xfrm>
          <a:solidFill>
            <a:srgbClr val="F2F2F2">
              <a:alpha val="81176"/>
            </a:srgbClr>
          </a:solidFill>
          <a:ln>
            <a:solidFill>
              <a:schemeClr val="tx1"/>
            </a:solidFill>
          </a:ln>
        </p:spPr>
        <p:txBody>
          <a:bodyPr>
            <a:noAutofit/>
          </a:bodyPr>
          <a:lstStyle/>
          <a:p>
            <a:pPr marL="182880" indent="0">
              <a:spcBef>
                <a:spcPts val="0"/>
              </a:spcBef>
              <a:buNone/>
            </a:pPr>
            <a:r>
              <a:rPr lang="en-US" sz="2600" b="1" i="1" dirty="0" smtClean="0">
                <a:solidFill>
                  <a:srgbClr val="C00000"/>
                </a:solidFill>
                <a:latin typeface="Arial Narrow" pitchFamily="34" charset="0"/>
              </a:rPr>
              <a:t>“Finally, brethren, whatever things are true, whatever things are noble, whatever things are just, whatever things are pure, whatever things are lovely, whatever things are of good report, if there is any virtue and if there is anything praiseworthy--meditate on these things.”  </a:t>
            </a:r>
            <a:br>
              <a:rPr lang="en-US" sz="2600" b="1" i="1" dirty="0" smtClean="0">
                <a:solidFill>
                  <a:srgbClr val="C00000"/>
                </a:solidFill>
                <a:latin typeface="Arial Narrow" pitchFamily="34" charset="0"/>
              </a:rPr>
            </a:br>
            <a:r>
              <a:rPr lang="en-US" sz="2600" b="1" i="1" dirty="0" smtClean="0">
                <a:solidFill>
                  <a:srgbClr val="C00000"/>
                </a:solidFill>
                <a:latin typeface="Arial Narrow" pitchFamily="34" charset="0"/>
              </a:rPr>
              <a:t>{Philippians 4:8}</a:t>
            </a:r>
            <a:endParaRPr lang="en-US" sz="2600" b="1" i="1" dirty="0">
              <a:solidFill>
                <a:srgbClr val="C00000"/>
              </a:solidFill>
              <a:latin typeface="Arial Narrow" pitchFamily="34" charset="0"/>
            </a:endParaRPr>
          </a:p>
        </p:txBody>
      </p:sp>
      <p:sp>
        <p:nvSpPr>
          <p:cNvPr id="7" name="Title 1"/>
          <p:cNvSpPr>
            <a:spLocks noGrp="1"/>
          </p:cNvSpPr>
          <p:nvPr>
            <p:ph type="title"/>
          </p:nvPr>
        </p:nvSpPr>
        <p:spPr>
          <a:noFill/>
          <a:ln>
            <a:noFill/>
          </a:ln>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Do I Think About?</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Autofit/>
          </a:bodyPr>
          <a:lstStyle/>
          <a:p>
            <a:r>
              <a:rPr lang="en-US" sz="4000" b="1" dirty="0" smtClean="0">
                <a:effectLst>
                  <a:outerShdw blurRad="38100" dist="38100" dir="2700000" algn="tl">
                    <a:srgbClr val="000000">
                      <a:alpha val="43137"/>
                    </a:srgbClr>
                  </a:outerShdw>
                </a:effectLst>
                <a:latin typeface="Arial" pitchFamily="34" charset="0"/>
                <a:cs typeface="Arial" pitchFamily="34" charset="0"/>
              </a:rPr>
              <a:t>What Do We Talk </a:t>
            </a:r>
            <a:br>
              <a:rPr lang="en-US" sz="4000" b="1" dirty="0" smtClean="0">
                <a:effectLst>
                  <a:outerShdw blurRad="38100" dist="38100" dir="2700000" algn="tl">
                    <a:srgbClr val="000000">
                      <a:alpha val="43137"/>
                    </a:srgbClr>
                  </a:outerShdw>
                </a:effectLst>
                <a:latin typeface="Arial" pitchFamily="34" charset="0"/>
                <a:cs typeface="Arial" pitchFamily="34" charset="0"/>
              </a:rPr>
            </a:br>
            <a:r>
              <a:rPr lang="en-US" sz="4000" b="1" dirty="0" smtClean="0">
                <a:effectLst>
                  <a:outerShdw blurRad="38100" dist="38100" dir="2700000" algn="tl">
                    <a:srgbClr val="000000">
                      <a:alpha val="43137"/>
                    </a:srgbClr>
                  </a:outerShdw>
                </a:effectLst>
                <a:latin typeface="Arial" pitchFamily="34" charset="0"/>
                <a:cs typeface="Arial" pitchFamily="34" charset="0"/>
              </a:rPr>
              <a:t>About Most?</a:t>
            </a:r>
            <a:endParaRPr lang="en-US" sz="40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sz="half" idx="2"/>
          </p:nvPr>
        </p:nvSpPr>
        <p:spPr>
          <a:xfrm>
            <a:off x="4648200" y="1600200"/>
            <a:ext cx="4038600" cy="4953000"/>
          </a:xfrm>
          <a:solidFill>
            <a:srgbClr val="F2F2F2"/>
          </a:solidFill>
          <a:ln w="38100">
            <a:solidFill>
              <a:schemeClr val="tx1"/>
            </a:solidFill>
          </a:ln>
        </p:spPr>
        <p:txBody>
          <a:bodyPr>
            <a:normAutofit/>
          </a:bodyPr>
          <a:lstStyle/>
          <a:p>
            <a:pPr marL="274320" indent="-274320"/>
            <a:r>
              <a:rPr lang="en-US" b="1" dirty="0" smtClean="0">
                <a:latin typeface="Arial Narrow" pitchFamily="34" charset="0"/>
              </a:rPr>
              <a:t>Our conversations arise quite naturally out of things that </a:t>
            </a:r>
            <a:r>
              <a:rPr lang="en-US" b="1" dirty="0" smtClean="0">
                <a:latin typeface="Arial Narrow" pitchFamily="34" charset="0"/>
              </a:rPr>
              <a:t>are </a:t>
            </a:r>
            <a:r>
              <a:rPr lang="en-US" b="1" dirty="0" smtClean="0">
                <a:latin typeface="Arial Narrow" pitchFamily="34" charset="0"/>
              </a:rPr>
              <a:t>on our minds.</a:t>
            </a:r>
          </a:p>
          <a:p>
            <a:pPr lvl="1"/>
            <a:r>
              <a:rPr lang="en-US" sz="2600" b="1" i="1" dirty="0" smtClean="0">
                <a:solidFill>
                  <a:srgbClr val="C00000"/>
                </a:solidFill>
                <a:latin typeface="Arial Narrow" pitchFamily="34" charset="0"/>
              </a:rPr>
              <a:t>“But those things which proceed out of the mouth come from the heart, and they defile a man.” {Matthew 15:18}</a:t>
            </a:r>
            <a:endParaRPr lang="en-US" sz="2600" b="1" i="1" dirty="0">
              <a:solidFill>
                <a:srgbClr val="C00000"/>
              </a:solidFill>
              <a:latin typeface="Arial Narrow" pitchFamily="34" charset="0"/>
            </a:endParaRPr>
          </a:p>
        </p:txBody>
      </p:sp>
      <p:pic>
        <p:nvPicPr>
          <p:cNvPr id="5" name="Picture 2" descr="http://galileeworship.org/yahoo_site_admin/assets/images/bible_teaching.265140043_std.jpg"/>
          <p:cNvPicPr>
            <a:picLocks noChangeAspect="1" noChangeArrowheads="1"/>
          </p:cNvPicPr>
          <p:nvPr/>
        </p:nvPicPr>
        <p:blipFill>
          <a:blip r:embed="rId3" cstate="print"/>
          <a:srcRect/>
          <a:stretch>
            <a:fillRect/>
          </a:stretch>
        </p:blipFill>
        <p:spPr bwMode="auto">
          <a:xfrm>
            <a:off x="381000" y="1676400"/>
            <a:ext cx="3810000" cy="44155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953000"/>
          </a:xfrm>
          <a:solidFill>
            <a:schemeClr val="bg1">
              <a:lumMod val="95000"/>
            </a:schemeClr>
          </a:solidFill>
          <a:ln w="38100">
            <a:solidFill>
              <a:schemeClr val="tx1"/>
            </a:solidFill>
          </a:ln>
        </p:spPr>
        <p:txBody>
          <a:bodyPr>
            <a:normAutofit/>
          </a:bodyPr>
          <a:lstStyle/>
          <a:p>
            <a:r>
              <a:rPr lang="en-US" b="1" dirty="0" smtClean="0">
                <a:latin typeface="Arial Narrow" pitchFamily="34" charset="0"/>
              </a:rPr>
              <a:t>Our conversations arise quite naturally out of things that </a:t>
            </a:r>
            <a:r>
              <a:rPr lang="en-US" b="1" dirty="0" smtClean="0">
                <a:latin typeface="Arial Narrow" pitchFamily="34" charset="0"/>
              </a:rPr>
              <a:t>are </a:t>
            </a:r>
            <a:r>
              <a:rPr lang="en-US" b="1" dirty="0" smtClean="0">
                <a:latin typeface="Arial Narrow" pitchFamily="34" charset="0"/>
              </a:rPr>
              <a:t>on our minds.</a:t>
            </a:r>
          </a:p>
          <a:p>
            <a:pPr lvl="1"/>
            <a:r>
              <a:rPr lang="en-US" sz="2600" b="1" i="1" dirty="0" smtClean="0">
                <a:solidFill>
                  <a:srgbClr val="C00000"/>
                </a:solidFill>
                <a:latin typeface="Arial Narrow" pitchFamily="34" charset="0"/>
              </a:rPr>
              <a:t>“For by your words you will be justified, and by your words you will be condemned.” </a:t>
            </a:r>
            <a:br>
              <a:rPr lang="en-US" sz="2600" b="1" i="1" dirty="0" smtClean="0">
                <a:solidFill>
                  <a:srgbClr val="C00000"/>
                </a:solidFill>
                <a:latin typeface="Arial Narrow" pitchFamily="34" charset="0"/>
              </a:rPr>
            </a:br>
            <a:r>
              <a:rPr lang="en-US" sz="2600" b="1" i="1" dirty="0" smtClean="0">
                <a:solidFill>
                  <a:srgbClr val="C00000"/>
                </a:solidFill>
                <a:latin typeface="Arial Narrow" pitchFamily="34" charset="0"/>
              </a:rPr>
              <a:t>{Matthew 12:37}</a:t>
            </a:r>
            <a:endParaRPr lang="en-US" sz="2600" b="1" i="1" dirty="0">
              <a:solidFill>
                <a:srgbClr val="C00000"/>
              </a:solidFill>
              <a:latin typeface="Arial Narrow" pitchFamily="34" charset="0"/>
            </a:endParaRPr>
          </a:p>
        </p:txBody>
      </p:sp>
      <p:pic>
        <p:nvPicPr>
          <p:cNvPr id="5" name="Picture 2" descr="http://galileeworship.org/yahoo_site_admin/assets/images/bible_teaching.265140043_std.jpg"/>
          <p:cNvPicPr>
            <a:picLocks noChangeAspect="1" noChangeArrowheads="1"/>
          </p:cNvPicPr>
          <p:nvPr/>
        </p:nvPicPr>
        <p:blipFill>
          <a:blip r:embed="rId3" cstate="print"/>
          <a:srcRect/>
          <a:stretch>
            <a:fillRect/>
          </a:stretch>
        </p:blipFill>
        <p:spPr bwMode="auto">
          <a:xfrm>
            <a:off x="381000" y="1676400"/>
            <a:ext cx="3810000" cy="44155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p:cNvSpPr>
            <a:spLocks noGrp="1"/>
          </p:cNvSpPr>
          <p:nvPr>
            <p:ph type="title"/>
          </p:nvPr>
        </p:nvSpPr>
        <p:spPr>
          <a:noFill/>
          <a:ln>
            <a:noFill/>
          </a:ln>
        </p:spPr>
        <p:txBody>
          <a:bodyPr>
            <a:noAutofit/>
          </a:bodyPr>
          <a:lstStyle/>
          <a:p>
            <a:r>
              <a:rPr lang="en-US" sz="4000" b="1" dirty="0" smtClean="0">
                <a:effectLst>
                  <a:outerShdw blurRad="38100" dist="38100" dir="2700000" algn="tl">
                    <a:srgbClr val="000000">
                      <a:alpha val="43137"/>
                    </a:srgbClr>
                  </a:outerShdw>
                </a:effectLst>
                <a:latin typeface="Arial" pitchFamily="34" charset="0"/>
                <a:cs typeface="Arial" pitchFamily="34" charset="0"/>
              </a:rPr>
              <a:t>What Do We Talk </a:t>
            </a:r>
            <a:br>
              <a:rPr lang="en-US" sz="4000" b="1" dirty="0" smtClean="0">
                <a:effectLst>
                  <a:outerShdw blurRad="38100" dist="38100" dir="2700000" algn="tl">
                    <a:srgbClr val="000000">
                      <a:alpha val="43137"/>
                    </a:srgbClr>
                  </a:outerShdw>
                </a:effectLst>
                <a:latin typeface="Arial" pitchFamily="34" charset="0"/>
                <a:cs typeface="Arial" pitchFamily="34" charset="0"/>
              </a:rPr>
            </a:br>
            <a:r>
              <a:rPr lang="en-US" sz="4000" b="1" dirty="0" smtClean="0">
                <a:effectLst>
                  <a:outerShdw blurRad="38100" dist="38100" dir="2700000" algn="tl">
                    <a:srgbClr val="000000">
                      <a:alpha val="43137"/>
                    </a:srgbClr>
                  </a:outerShdw>
                </a:effectLst>
                <a:latin typeface="Arial" pitchFamily="34" charset="0"/>
                <a:cs typeface="Arial" pitchFamily="34" charset="0"/>
              </a:rPr>
              <a:t>About Most?</a:t>
            </a:r>
            <a:endParaRPr lang="en-US" sz="40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Autofit/>
          </a:bodyPr>
          <a:lstStyle/>
          <a:p>
            <a:r>
              <a:rPr lang="en-US" sz="4020" b="1" dirty="0" smtClean="0">
                <a:effectLst>
                  <a:outerShdw blurRad="38100" dist="38100" dir="2700000" algn="tl">
                    <a:srgbClr val="000000">
                      <a:alpha val="43137"/>
                    </a:srgbClr>
                  </a:outerShdw>
                </a:effectLst>
                <a:latin typeface="Arial" pitchFamily="34" charset="0"/>
                <a:cs typeface="Arial" pitchFamily="34" charset="0"/>
              </a:rPr>
              <a:t>How Do We Spend </a:t>
            </a:r>
            <a:br>
              <a:rPr lang="en-US" sz="4020" b="1" dirty="0" smtClean="0">
                <a:effectLst>
                  <a:outerShdw blurRad="38100" dist="38100" dir="2700000" algn="tl">
                    <a:srgbClr val="000000">
                      <a:alpha val="43137"/>
                    </a:srgbClr>
                  </a:outerShdw>
                </a:effectLst>
                <a:latin typeface="Arial" pitchFamily="34" charset="0"/>
                <a:cs typeface="Arial" pitchFamily="34" charset="0"/>
              </a:rPr>
            </a:br>
            <a:r>
              <a:rPr lang="en-US" sz="4020" b="1" dirty="0" smtClean="0">
                <a:effectLst>
                  <a:outerShdw blurRad="38100" dist="38100" dir="2700000" algn="tl">
                    <a:srgbClr val="000000">
                      <a:alpha val="43137"/>
                    </a:srgbClr>
                  </a:outerShdw>
                </a:effectLst>
                <a:latin typeface="Arial" pitchFamily="34" charset="0"/>
                <a:cs typeface="Arial" pitchFamily="34" charset="0"/>
              </a:rPr>
              <a:t>Our Time?</a:t>
            </a:r>
            <a:endParaRPr lang="en-US" sz="402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sz="half" idx="2"/>
          </p:nvPr>
        </p:nvSpPr>
        <p:spPr>
          <a:solidFill>
            <a:schemeClr val="bg1">
              <a:lumMod val="95000"/>
            </a:schemeClr>
          </a:solidFill>
          <a:ln>
            <a:solidFill>
              <a:schemeClr val="tx1"/>
            </a:solidFill>
          </a:ln>
        </p:spPr>
        <p:txBody>
          <a:bodyPr/>
          <a:lstStyle/>
          <a:p>
            <a:r>
              <a:rPr lang="en-US" sz="3200" b="1" dirty="0" smtClean="0">
                <a:latin typeface="Arial Narrow" pitchFamily="34" charset="0"/>
              </a:rPr>
              <a:t>How does the spiritually minded person spend most of his time?</a:t>
            </a:r>
          </a:p>
          <a:p>
            <a:pPr lvl="1"/>
            <a:r>
              <a:rPr lang="en-US" sz="2800" b="1" i="1" dirty="0" smtClean="0">
                <a:solidFill>
                  <a:srgbClr val="C00000"/>
                </a:solidFill>
                <a:latin typeface="Arial Narrow" pitchFamily="34" charset="0"/>
              </a:rPr>
              <a:t>“Oh, how I love Your law! It is my meditation all the day.” {Psalm 119:97}</a:t>
            </a:r>
            <a:endParaRPr lang="en-US" sz="2800" b="1" i="1" dirty="0">
              <a:solidFill>
                <a:srgbClr val="C00000"/>
              </a:solidFill>
              <a:latin typeface="Arial Narrow" pitchFamily="34" charset="0"/>
            </a:endParaRPr>
          </a:p>
        </p:txBody>
      </p:sp>
      <p:pic>
        <p:nvPicPr>
          <p:cNvPr id="5" name="Picture 2"/>
          <p:cNvPicPr>
            <a:picLocks noGrp="1" noChangeAspect="1" noChangeArrowheads="1"/>
          </p:cNvPicPr>
          <p:nvPr>
            <p:ph sz="half" idx="1"/>
          </p:nvPr>
        </p:nvPicPr>
        <p:blipFill>
          <a:blip r:embed="rId3" cstate="print"/>
          <a:srcRect/>
          <a:stretch>
            <a:fillRect/>
          </a:stretch>
        </p:blipFill>
        <p:spPr bwMode="auto">
          <a:xfrm>
            <a:off x="571066" y="1964099"/>
            <a:ext cx="3810868" cy="37981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solidFill>
            <a:schemeClr val="bg1"/>
          </a:solidFill>
          <a:ln>
            <a:solidFill>
              <a:schemeClr val="tx1"/>
            </a:solidFill>
          </a:ln>
        </p:spPr>
        <p:txBody>
          <a:bodyPr>
            <a:normAutofit lnSpcReduction="10000"/>
          </a:bodyPr>
          <a:lstStyle/>
          <a:p>
            <a:r>
              <a:rPr lang="en-US" b="1" dirty="0" smtClean="0">
                <a:latin typeface="Arial Narrow" pitchFamily="34" charset="0"/>
              </a:rPr>
              <a:t>How does the spiritually minded person spend most of his time?</a:t>
            </a:r>
          </a:p>
          <a:p>
            <a:pPr lvl="1">
              <a:lnSpc>
                <a:spcPct val="110000"/>
              </a:lnSpc>
            </a:pPr>
            <a:r>
              <a:rPr lang="en-US" i="1" dirty="0" smtClean="0">
                <a:solidFill>
                  <a:srgbClr val="C00000"/>
                </a:solidFill>
                <a:latin typeface="Arial Narrow" pitchFamily="34" charset="0"/>
              </a:rPr>
              <a:t>“These were more fair-minded than those in Thessalonica, in that they received the word with all readiness, and searched the Scriptures daily to find out whether these things were so.” {Acts 17:11}</a:t>
            </a:r>
            <a:endParaRPr lang="en-US" i="1" dirty="0">
              <a:solidFill>
                <a:srgbClr val="C00000"/>
              </a:solidFill>
              <a:latin typeface="Arial Narrow" pitchFamily="34" charset="0"/>
            </a:endParaRPr>
          </a:p>
        </p:txBody>
      </p:sp>
      <p:pic>
        <p:nvPicPr>
          <p:cNvPr id="5" name="Picture 2"/>
          <p:cNvPicPr>
            <a:picLocks noGrp="1" noChangeAspect="1" noChangeArrowheads="1"/>
          </p:cNvPicPr>
          <p:nvPr>
            <p:ph sz="half" idx="1"/>
          </p:nvPr>
        </p:nvPicPr>
        <p:blipFill>
          <a:blip r:embed="rId3" cstate="print"/>
          <a:srcRect/>
          <a:stretch>
            <a:fillRect/>
          </a:stretch>
        </p:blipFill>
        <p:spPr bwMode="auto">
          <a:xfrm>
            <a:off x="571066" y="1964099"/>
            <a:ext cx="3810868" cy="37981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itle 1"/>
          <p:cNvSpPr>
            <a:spLocks noGrp="1"/>
          </p:cNvSpPr>
          <p:nvPr>
            <p:ph type="title"/>
          </p:nvPr>
        </p:nvSpPr>
        <p:spPr>
          <a:noFill/>
          <a:ln>
            <a:noFill/>
          </a:ln>
        </p:spPr>
        <p:txBody>
          <a:bodyPr>
            <a:noAutofit/>
          </a:bodyPr>
          <a:lstStyle/>
          <a:p>
            <a:r>
              <a:rPr lang="en-US" sz="4020" b="1" dirty="0" smtClean="0">
                <a:effectLst>
                  <a:outerShdw blurRad="38100" dist="38100" dir="2700000" algn="tl">
                    <a:srgbClr val="000000">
                      <a:alpha val="43137"/>
                    </a:srgbClr>
                  </a:outerShdw>
                </a:effectLst>
                <a:latin typeface="Arial" pitchFamily="34" charset="0"/>
                <a:cs typeface="Arial" pitchFamily="34" charset="0"/>
              </a:rPr>
              <a:t>How Do We Spend </a:t>
            </a:r>
            <a:br>
              <a:rPr lang="en-US" sz="4020" b="1" dirty="0" smtClean="0">
                <a:effectLst>
                  <a:outerShdw blurRad="38100" dist="38100" dir="2700000" algn="tl">
                    <a:srgbClr val="000000">
                      <a:alpha val="43137"/>
                    </a:srgbClr>
                  </a:outerShdw>
                </a:effectLst>
                <a:latin typeface="Arial" pitchFamily="34" charset="0"/>
                <a:cs typeface="Arial" pitchFamily="34" charset="0"/>
              </a:rPr>
            </a:br>
            <a:r>
              <a:rPr lang="en-US" sz="4020" b="1" dirty="0" smtClean="0">
                <a:effectLst>
                  <a:outerShdw blurRad="38100" dist="38100" dir="2700000" algn="tl">
                    <a:srgbClr val="000000">
                      <a:alpha val="43137"/>
                    </a:srgbClr>
                  </a:outerShdw>
                </a:effectLst>
                <a:latin typeface="Arial" pitchFamily="34" charset="0"/>
                <a:cs typeface="Arial" pitchFamily="34" charset="0"/>
              </a:rPr>
              <a:t>Our Time?</a:t>
            </a:r>
            <a:endParaRPr lang="en-US" sz="402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fontScale="90000"/>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How Do We Spend </a:t>
            </a:r>
            <a:br>
              <a:rPr lang="en-US" b="1" dirty="0" smtClean="0">
                <a:effectLst>
                  <a:outerShdw blurRad="38100" dist="38100" dir="2700000" algn="tl">
                    <a:srgbClr val="000000">
                      <a:alpha val="43137"/>
                    </a:srgbClr>
                  </a:outerShdw>
                </a:effectLst>
                <a:latin typeface="Arial" pitchFamily="34" charset="0"/>
                <a:cs typeface="Arial" pitchFamily="34" charset="0"/>
              </a:rPr>
            </a:br>
            <a:r>
              <a:rPr lang="en-US" b="1" dirty="0" smtClean="0">
                <a:effectLst>
                  <a:outerShdw blurRad="38100" dist="38100" dir="2700000" algn="tl">
                    <a:srgbClr val="000000">
                      <a:alpha val="43137"/>
                    </a:srgbClr>
                  </a:outerShdw>
                </a:effectLst>
                <a:latin typeface="Arial" pitchFamily="34" charset="0"/>
                <a:cs typeface="Arial" pitchFamily="34" charset="0"/>
              </a:rPr>
              <a:t>Our Money?</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sz="half" idx="2"/>
          </p:nvPr>
        </p:nvSpPr>
        <p:spPr>
          <a:xfrm>
            <a:off x="4648200" y="1600200"/>
            <a:ext cx="4038600" cy="4724400"/>
          </a:xfrm>
          <a:solidFill>
            <a:srgbClr val="F2F2F2">
              <a:alpha val="74902"/>
            </a:srgbClr>
          </a:solidFill>
          <a:ln>
            <a:solidFill>
              <a:schemeClr val="tx1"/>
            </a:solidFill>
          </a:ln>
        </p:spPr>
        <p:txBody>
          <a:bodyPr>
            <a:normAutofit/>
          </a:bodyPr>
          <a:lstStyle/>
          <a:p>
            <a:r>
              <a:rPr lang="en-US" b="1" dirty="0" smtClean="0">
                <a:latin typeface="Arial Narrow" pitchFamily="34" charset="0"/>
              </a:rPr>
              <a:t>Do we give to the Lord’s work first, and satisfy our wants with what </a:t>
            </a:r>
            <a:r>
              <a:rPr lang="en-US" b="1" dirty="0" smtClean="0">
                <a:latin typeface="Arial Narrow" pitchFamily="34" charset="0"/>
              </a:rPr>
              <a:t>we have left</a:t>
            </a:r>
            <a:r>
              <a:rPr lang="en-US" b="1" dirty="0" smtClean="0">
                <a:latin typeface="Arial Narrow" pitchFamily="34" charset="0"/>
              </a:rPr>
              <a:t>?</a:t>
            </a:r>
          </a:p>
          <a:p>
            <a:pPr lvl="1"/>
            <a:r>
              <a:rPr lang="en-US" b="1" i="1" dirty="0" smtClean="0">
                <a:solidFill>
                  <a:srgbClr val="C00000"/>
                </a:solidFill>
                <a:latin typeface="Arial Narrow" pitchFamily="34" charset="0"/>
              </a:rPr>
              <a:t>“And not only as we had hoped, but they first gave themselves to the Lord, and then to us by the will of God.” </a:t>
            </a:r>
            <a:br>
              <a:rPr lang="en-US" b="1" i="1" dirty="0" smtClean="0">
                <a:solidFill>
                  <a:srgbClr val="C00000"/>
                </a:solidFill>
                <a:latin typeface="Arial Narrow" pitchFamily="34" charset="0"/>
              </a:rPr>
            </a:br>
            <a:r>
              <a:rPr lang="en-US" b="1" i="1" dirty="0" smtClean="0">
                <a:solidFill>
                  <a:srgbClr val="C00000"/>
                </a:solidFill>
                <a:latin typeface="Arial Narrow" pitchFamily="34" charset="0"/>
              </a:rPr>
              <a:t>{2 Corinthians 8:5}</a:t>
            </a:r>
            <a:endParaRPr lang="en-US" b="1" i="1" dirty="0">
              <a:solidFill>
                <a:srgbClr val="C00000"/>
              </a:solidFill>
              <a:latin typeface="Arial Narrow" pitchFamily="34" charset="0"/>
            </a:endParaRPr>
          </a:p>
        </p:txBody>
      </p:sp>
      <p:pic>
        <p:nvPicPr>
          <p:cNvPr id="7" name="Picture 2" descr="http://trebord.files.wordpress.com/2009/04/offering-plate1.jpg"/>
          <p:cNvPicPr>
            <a:picLocks noGrp="1" noChangeAspect="1" noChangeArrowheads="1"/>
          </p:cNvPicPr>
          <p:nvPr>
            <p:ph sz="half" idx="1"/>
          </p:nvPr>
        </p:nvPicPr>
        <p:blipFill>
          <a:blip r:embed="rId3" cstate="print"/>
          <a:srcRect/>
          <a:stretch>
            <a:fillRect/>
          </a:stretch>
        </p:blipFill>
        <p:spPr bwMode="auto">
          <a:xfrm>
            <a:off x="184556" y="1905000"/>
            <a:ext cx="4105306" cy="40955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685800"/>
            <a:ext cx="9144000" cy="6019800"/>
          </a:xfrm>
          <a:prstGeom prst="rect">
            <a:avLst/>
          </a:prstGeom>
          <a:noFill/>
          <a:ln w="9525">
            <a:noFill/>
            <a:miter lim="800000"/>
            <a:headEnd/>
            <a:tailEnd/>
          </a:ln>
          <a:effectLst/>
        </p:spPr>
      </p:pic>
      <p:sp>
        <p:nvSpPr>
          <p:cNvPr id="3" name="TextBox 2"/>
          <p:cNvSpPr txBox="1"/>
          <p:nvPr/>
        </p:nvSpPr>
        <p:spPr>
          <a:xfrm>
            <a:off x="1066800" y="1219200"/>
            <a:ext cx="6934200" cy="4524315"/>
          </a:xfrm>
          <a:prstGeom prst="rect">
            <a:avLst/>
          </a:prstGeom>
          <a:noFill/>
        </p:spPr>
        <p:txBody>
          <a:bodyPr wrap="square" rtlCol="0">
            <a:spAutoFit/>
          </a:bodyPr>
          <a:lstStyle/>
          <a:p>
            <a:pPr algn="ctr"/>
            <a:r>
              <a:rPr lang="en-US" sz="3200" i="1" dirty="0" smtClean="0">
                <a:solidFill>
                  <a:srgbClr val="C00000"/>
                </a:solidFill>
                <a:latin typeface="Arial" pitchFamily="34" charset="0"/>
                <a:cs typeface="Arial" pitchFamily="34" charset="0"/>
              </a:rPr>
              <a:t>“Do not lay up for yourselves treasures on earth, where moth and rust destroy and where thieves break in and steal; but lay up for yourselves treasures in heaven, where neither moth nor rust destroys and where thieves do not break in and steal. For where your </a:t>
            </a:r>
            <a:r>
              <a:rPr lang="en-US" sz="3200" b="1" u="sng" dirty="0" smtClean="0">
                <a:solidFill>
                  <a:srgbClr val="C00000"/>
                </a:solidFill>
                <a:latin typeface="Arial" pitchFamily="34" charset="0"/>
                <a:cs typeface="Arial" pitchFamily="34" charset="0"/>
              </a:rPr>
              <a:t>treasure</a:t>
            </a:r>
            <a:r>
              <a:rPr lang="en-US" sz="3200" i="1" dirty="0" smtClean="0">
                <a:solidFill>
                  <a:srgbClr val="C00000"/>
                </a:solidFill>
                <a:latin typeface="Arial" pitchFamily="34" charset="0"/>
                <a:cs typeface="Arial" pitchFamily="34" charset="0"/>
              </a:rPr>
              <a:t> is, there your </a:t>
            </a:r>
            <a:r>
              <a:rPr lang="en-US" sz="3200" b="1" u="sng" dirty="0" smtClean="0">
                <a:solidFill>
                  <a:srgbClr val="C00000"/>
                </a:solidFill>
                <a:latin typeface="Arial" pitchFamily="34" charset="0"/>
                <a:cs typeface="Arial" pitchFamily="34" charset="0"/>
              </a:rPr>
              <a:t>heart</a:t>
            </a:r>
            <a:r>
              <a:rPr lang="en-US" sz="3200" i="1" dirty="0" smtClean="0">
                <a:solidFill>
                  <a:srgbClr val="C00000"/>
                </a:solidFill>
                <a:latin typeface="Arial" pitchFamily="34" charset="0"/>
                <a:cs typeface="Arial" pitchFamily="34" charset="0"/>
              </a:rPr>
              <a:t> will be also.”</a:t>
            </a:r>
            <a:endParaRPr lang="en-US" sz="3200" i="1" dirty="0">
              <a:solidFill>
                <a:srgbClr val="C00000"/>
              </a:solidFill>
              <a:latin typeface="Arial" pitchFamily="34" charset="0"/>
              <a:cs typeface="Arial" pitchFamily="34" charset="0"/>
            </a:endParaRPr>
          </a:p>
        </p:txBody>
      </p:sp>
      <p:sp>
        <p:nvSpPr>
          <p:cNvPr id="4" name="TextBox 3"/>
          <p:cNvSpPr txBox="1"/>
          <p:nvPr/>
        </p:nvSpPr>
        <p:spPr>
          <a:xfrm>
            <a:off x="2209800" y="152400"/>
            <a:ext cx="4800600" cy="707886"/>
          </a:xfrm>
          <a:prstGeom prst="rect">
            <a:avLst/>
          </a:prstGeom>
          <a:noFill/>
        </p:spPr>
        <p:txBody>
          <a:bodyPr wrap="square" rtlCol="0">
            <a:spAutoFit/>
          </a:bodyPr>
          <a:lstStyle/>
          <a:p>
            <a:pPr algn="ctr"/>
            <a:r>
              <a:rPr lang="en-US" sz="4000" b="1" dirty="0" smtClean="0">
                <a:latin typeface="Arial" pitchFamily="34" charset="0"/>
                <a:cs typeface="Arial" pitchFamily="34" charset="0"/>
              </a:rPr>
              <a:t>Matthew 6:19-21</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76400"/>
            <a:ext cx="4038600" cy="4876800"/>
          </a:xfrm>
          <a:solidFill>
            <a:srgbClr val="F2F2F2">
              <a:alpha val="74902"/>
            </a:srgbClr>
          </a:solidFill>
          <a:ln>
            <a:solidFill>
              <a:schemeClr val="tx1"/>
            </a:solidFill>
          </a:ln>
        </p:spPr>
        <p:txBody>
          <a:bodyPr>
            <a:normAutofit/>
          </a:bodyPr>
          <a:lstStyle/>
          <a:p>
            <a:r>
              <a:rPr lang="en-US" b="1" dirty="0" smtClean="0">
                <a:latin typeface="Arial Narrow" pitchFamily="34" charset="0"/>
              </a:rPr>
              <a:t>Do we give to the Lord’s work first, and satisfy our wants with what </a:t>
            </a:r>
            <a:r>
              <a:rPr lang="en-US" b="1" dirty="0" smtClean="0">
                <a:latin typeface="Arial Narrow" pitchFamily="34" charset="0"/>
              </a:rPr>
              <a:t>we have left</a:t>
            </a:r>
            <a:r>
              <a:rPr lang="en-US" b="1" dirty="0" smtClean="0">
                <a:latin typeface="Arial Narrow" pitchFamily="34" charset="0"/>
              </a:rPr>
              <a:t>?</a:t>
            </a:r>
          </a:p>
          <a:p>
            <a:pPr lvl="1"/>
            <a:r>
              <a:rPr lang="en-US" b="1" i="1" dirty="0" smtClean="0">
                <a:solidFill>
                  <a:srgbClr val="C00000"/>
                </a:solidFill>
                <a:latin typeface="Arial Narrow" pitchFamily="34" charset="0"/>
              </a:rPr>
              <a:t>“On the first day of the week let each one of you lay something aside, storing up as he may prosper, that there be no collections when I come.”</a:t>
            </a:r>
            <a:br>
              <a:rPr lang="en-US" b="1" i="1" dirty="0" smtClean="0">
                <a:solidFill>
                  <a:srgbClr val="C00000"/>
                </a:solidFill>
                <a:latin typeface="Arial Narrow" pitchFamily="34" charset="0"/>
              </a:rPr>
            </a:br>
            <a:r>
              <a:rPr lang="en-US" b="1" i="1" dirty="0" smtClean="0">
                <a:solidFill>
                  <a:srgbClr val="C00000"/>
                </a:solidFill>
                <a:latin typeface="Arial Narrow" pitchFamily="34" charset="0"/>
              </a:rPr>
              <a:t>{1 Corinthians 16:2}</a:t>
            </a:r>
            <a:endParaRPr lang="en-US" b="1" i="1" dirty="0">
              <a:solidFill>
                <a:srgbClr val="C00000"/>
              </a:solidFill>
              <a:latin typeface="Arial Narrow" pitchFamily="34" charset="0"/>
            </a:endParaRPr>
          </a:p>
        </p:txBody>
      </p:sp>
      <p:pic>
        <p:nvPicPr>
          <p:cNvPr id="7" name="Picture 2" descr="http://trebord.files.wordpress.com/2009/04/offering-plate1.jpg"/>
          <p:cNvPicPr>
            <a:picLocks noGrp="1" noChangeAspect="1" noChangeArrowheads="1"/>
          </p:cNvPicPr>
          <p:nvPr>
            <p:ph sz="half" idx="1"/>
          </p:nvPr>
        </p:nvPicPr>
        <p:blipFill>
          <a:blip r:embed="rId3" cstate="print"/>
          <a:srcRect/>
          <a:stretch>
            <a:fillRect/>
          </a:stretch>
        </p:blipFill>
        <p:spPr bwMode="auto">
          <a:xfrm>
            <a:off x="184556" y="1905000"/>
            <a:ext cx="4105306" cy="40955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p:cNvSpPr>
            <a:spLocks noGrp="1"/>
          </p:cNvSpPr>
          <p:nvPr>
            <p:ph type="title"/>
          </p:nvPr>
        </p:nvSpPr>
        <p:spPr>
          <a:noFill/>
          <a:ln>
            <a:noFill/>
          </a:ln>
        </p:spPr>
        <p:txBody>
          <a:bodyPr>
            <a:normAutofit fontScale="90000"/>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How Do We Spend </a:t>
            </a:r>
            <a:br>
              <a:rPr lang="en-US" b="1" dirty="0" smtClean="0">
                <a:effectLst>
                  <a:outerShdw blurRad="38100" dist="38100" dir="2700000" algn="tl">
                    <a:srgbClr val="000000">
                      <a:alpha val="43137"/>
                    </a:srgbClr>
                  </a:outerShdw>
                </a:effectLst>
                <a:latin typeface="Arial" pitchFamily="34" charset="0"/>
                <a:cs typeface="Arial" pitchFamily="34" charset="0"/>
              </a:rPr>
            </a:br>
            <a:r>
              <a:rPr lang="en-US" b="1" dirty="0" smtClean="0">
                <a:effectLst>
                  <a:outerShdw blurRad="38100" dist="38100" dir="2700000" algn="tl">
                    <a:srgbClr val="000000">
                      <a:alpha val="43137"/>
                    </a:srgbClr>
                  </a:outerShdw>
                </a:effectLst>
                <a:latin typeface="Arial" pitchFamily="34" charset="0"/>
                <a:cs typeface="Arial" pitchFamily="34" charset="0"/>
              </a:rPr>
              <a:t>Our Money?</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fontScale="90000"/>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a:t>
            </a:r>
            <a:r>
              <a:rPr lang="en-US" b="1" u="sng" dirty="0" smtClean="0">
                <a:effectLst>
                  <a:outerShdw blurRad="38100" dist="38100" dir="2700000" algn="tl">
                    <a:srgbClr val="000000">
                      <a:alpha val="43137"/>
                    </a:srgbClr>
                  </a:outerShdw>
                </a:effectLst>
                <a:latin typeface="Arial" pitchFamily="34" charset="0"/>
                <a:cs typeface="Arial" pitchFamily="34" charset="0"/>
              </a:rPr>
              <a:t>Gives</a:t>
            </a:r>
            <a:r>
              <a:rPr lang="en-US" b="1" dirty="0" smtClean="0">
                <a:effectLst>
                  <a:outerShdw blurRad="38100" dist="38100" dir="2700000" algn="tl">
                    <a:srgbClr val="000000">
                      <a:alpha val="43137"/>
                    </a:srgbClr>
                  </a:outerShdw>
                </a:effectLst>
                <a:latin typeface="Arial" pitchFamily="34" charset="0"/>
                <a:cs typeface="Arial" pitchFamily="34" charset="0"/>
              </a:rPr>
              <a:t>” When We Face Conflicting Priorities?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sz="half" idx="2"/>
          </p:nvPr>
        </p:nvSpPr>
        <p:spPr>
          <a:xfrm>
            <a:off x="4648200" y="1600200"/>
            <a:ext cx="4038600" cy="4876800"/>
          </a:xfrm>
          <a:solidFill>
            <a:srgbClr val="F2F2F2">
              <a:alpha val="74902"/>
            </a:srgbClr>
          </a:solidFill>
          <a:ln>
            <a:solidFill>
              <a:schemeClr val="tx1"/>
            </a:solidFill>
          </a:ln>
        </p:spPr>
        <p:txBody>
          <a:bodyPr>
            <a:normAutofit/>
          </a:bodyPr>
          <a:lstStyle/>
          <a:p>
            <a:r>
              <a:rPr lang="en-US" b="1" dirty="0" smtClean="0">
                <a:latin typeface="Arial Narrow" pitchFamily="34" charset="0"/>
              </a:rPr>
              <a:t>Scheduling Conflicts.</a:t>
            </a:r>
          </a:p>
          <a:p>
            <a:pPr lvl="1"/>
            <a:r>
              <a:rPr lang="en-US" b="1" dirty="0" smtClean="0">
                <a:solidFill>
                  <a:srgbClr val="C00000"/>
                </a:solidFill>
                <a:latin typeface="Arial Narrow" pitchFamily="34" charset="0"/>
              </a:rPr>
              <a:t>Attendance</a:t>
            </a:r>
          </a:p>
          <a:p>
            <a:pPr lvl="1"/>
            <a:r>
              <a:rPr lang="en-US" b="1" dirty="0" smtClean="0">
                <a:solidFill>
                  <a:srgbClr val="C00000"/>
                </a:solidFill>
                <a:latin typeface="Arial Narrow" pitchFamily="34" charset="0"/>
              </a:rPr>
              <a:t>Bible Study</a:t>
            </a:r>
          </a:p>
          <a:p>
            <a:pPr lvl="1"/>
            <a:r>
              <a:rPr lang="en-US" b="1" dirty="0" smtClean="0">
                <a:solidFill>
                  <a:srgbClr val="C00000"/>
                </a:solidFill>
                <a:latin typeface="Arial Narrow" pitchFamily="34" charset="0"/>
              </a:rPr>
              <a:t>Prayer</a:t>
            </a:r>
          </a:p>
          <a:p>
            <a:r>
              <a:rPr lang="en-US" b="1" dirty="0" smtClean="0">
                <a:latin typeface="Arial Narrow" pitchFamily="34" charset="0"/>
              </a:rPr>
              <a:t>When social activities conflict with spiritual activities.</a:t>
            </a:r>
          </a:p>
          <a:p>
            <a:pPr lvl="1"/>
            <a:r>
              <a:rPr lang="en-US" b="1" dirty="0" smtClean="0">
                <a:solidFill>
                  <a:srgbClr val="C00000"/>
                </a:solidFill>
                <a:latin typeface="Arial Narrow" pitchFamily="34" charset="0"/>
              </a:rPr>
              <a:t>Ballgames, band</a:t>
            </a:r>
          </a:p>
          <a:p>
            <a:pPr lvl="1"/>
            <a:r>
              <a:rPr lang="en-US" b="1" dirty="0" smtClean="0">
                <a:solidFill>
                  <a:srgbClr val="C00000"/>
                </a:solidFill>
                <a:latin typeface="Arial Narrow" pitchFamily="34" charset="0"/>
              </a:rPr>
              <a:t>Gospel Meetings</a:t>
            </a:r>
          </a:p>
        </p:txBody>
      </p:sp>
      <p:pic>
        <p:nvPicPr>
          <p:cNvPr id="6" name="Picture 3"/>
          <p:cNvPicPr>
            <a:picLocks noGrp="1" noChangeAspect="1" noChangeArrowheads="1"/>
          </p:cNvPicPr>
          <p:nvPr>
            <p:ph sz="half" idx="1"/>
          </p:nvPr>
        </p:nvPicPr>
        <p:blipFill>
          <a:blip r:embed="rId3" cstate="print"/>
          <a:srcRect/>
          <a:stretch>
            <a:fillRect/>
          </a:stretch>
        </p:blipFill>
        <p:spPr bwMode="auto">
          <a:xfrm flipH="1">
            <a:off x="457200" y="1673363"/>
            <a:ext cx="4038600" cy="4379637"/>
          </a:xfrm>
          <a:prstGeom prst="rect">
            <a:avLst/>
          </a:prstGeom>
          <a:noFill/>
          <a:ln w="9525">
            <a:noFill/>
            <a:miter lim="800000"/>
            <a:headEnd/>
            <a:tailEnd/>
          </a:ln>
          <a:effectLst/>
        </p:spPr>
      </p:pic>
      <p:sp>
        <p:nvSpPr>
          <p:cNvPr id="8" name="TextBox 7"/>
          <p:cNvSpPr txBox="1"/>
          <p:nvPr/>
        </p:nvSpPr>
        <p:spPr>
          <a:xfrm>
            <a:off x="228600" y="4267200"/>
            <a:ext cx="4343400" cy="2215991"/>
          </a:xfrm>
          <a:prstGeom prst="rect">
            <a:avLst/>
          </a:prstGeom>
          <a:solidFill>
            <a:srgbClr val="F2F2F2">
              <a:alpha val="74902"/>
            </a:srgbClr>
          </a:solidFill>
          <a:ln w="38100">
            <a:solidFill>
              <a:schemeClr val="tx1"/>
            </a:solidFill>
          </a:ln>
        </p:spPr>
        <p:txBody>
          <a:bodyPr wrap="square" rtlCol="0">
            <a:spAutoFit/>
          </a:bodyPr>
          <a:lstStyle/>
          <a:p>
            <a:r>
              <a:rPr lang="en-US" sz="2400" b="1" dirty="0" smtClean="0">
                <a:latin typeface="Arial Narrow" pitchFamily="34" charset="0"/>
              </a:rPr>
              <a:t>Indeed, it's when priorities collide that we learn the most about ourselves, our values, and whether or not the Lord reigns within us.</a:t>
            </a:r>
          </a:p>
          <a:p>
            <a:endParaRPr lang="en-US"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heckerboard(across)">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checkerboard(across)">
                                      <p:cBhvr>
                                        <p:cTn id="28" dur="500"/>
                                        <p:tgtEl>
                                          <p:spTgt spid="4">
                                            <p:txEl>
                                              <p:pRg st="5" end="5"/>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checkerboard(across)">
                                      <p:cBhvr>
                                        <p:cTn id="31" dur="5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fontScale="90000"/>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Would </a:t>
            </a:r>
            <a:r>
              <a:rPr lang="en-US" b="1" u="sng" dirty="0" smtClean="0">
                <a:effectLst>
                  <a:outerShdw blurRad="38100" dist="38100" dir="2700000" algn="tl">
                    <a:srgbClr val="000000">
                      <a:alpha val="43137"/>
                    </a:srgbClr>
                  </a:outerShdw>
                </a:effectLst>
                <a:latin typeface="Arial" pitchFamily="34" charset="0"/>
                <a:cs typeface="Arial" pitchFamily="34" charset="0"/>
              </a:rPr>
              <a:t>Others</a:t>
            </a:r>
            <a:r>
              <a:rPr lang="en-US" b="1"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Say Our Priorities Are?</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sz="half" idx="2"/>
          </p:nvPr>
        </p:nvSpPr>
        <p:spPr>
          <a:xfrm>
            <a:off x="4648200" y="1600200"/>
            <a:ext cx="4038600" cy="4724400"/>
          </a:xfrm>
          <a:solidFill>
            <a:schemeClr val="bg1">
              <a:lumMod val="95000"/>
            </a:schemeClr>
          </a:solidFill>
          <a:ln>
            <a:solidFill>
              <a:schemeClr val="tx1"/>
            </a:solidFill>
          </a:ln>
        </p:spPr>
        <p:txBody>
          <a:bodyPr>
            <a:normAutofit lnSpcReduction="10000"/>
          </a:bodyPr>
          <a:lstStyle/>
          <a:p>
            <a:r>
              <a:rPr lang="en-US" b="1" dirty="0" smtClean="0">
                <a:latin typeface="Arial Narrow" pitchFamily="34" charset="0"/>
              </a:rPr>
              <a:t>You do </a:t>
            </a:r>
            <a:r>
              <a:rPr lang="en-US" b="1" dirty="0" smtClean="0">
                <a:latin typeface="Arial Narrow" pitchFamily="34" charset="0"/>
              </a:rPr>
              <a:t>not live in a vacuum.</a:t>
            </a:r>
          </a:p>
          <a:p>
            <a:pPr lvl="1">
              <a:spcBef>
                <a:spcPts val="0"/>
              </a:spcBef>
            </a:pPr>
            <a:r>
              <a:rPr lang="en-US" b="1" i="1" dirty="0" smtClean="0">
                <a:solidFill>
                  <a:srgbClr val="C00000"/>
                </a:solidFill>
                <a:latin typeface="Arial Narrow" pitchFamily="34" charset="0"/>
              </a:rPr>
              <a:t>“You are the salt of the earth; but if the salt loses its flavor, how shall it be seasoned? It is then good for nothing but to be thrown out and trampled underfoot by men. You are the light of the world. A city that is set on a hill cannot be hidden.” </a:t>
            </a:r>
            <a:r>
              <a:rPr lang="en-US" b="1" i="1" dirty="0" smtClean="0">
                <a:solidFill>
                  <a:srgbClr val="C00000"/>
                </a:solidFill>
                <a:latin typeface="Arial Narrow" pitchFamily="34" charset="0"/>
              </a:rPr>
              <a:t/>
            </a:r>
            <a:br>
              <a:rPr lang="en-US" b="1" i="1" dirty="0" smtClean="0">
                <a:solidFill>
                  <a:srgbClr val="C00000"/>
                </a:solidFill>
                <a:latin typeface="Arial Narrow" pitchFamily="34" charset="0"/>
              </a:rPr>
            </a:br>
            <a:r>
              <a:rPr lang="en-US" b="1" i="1" dirty="0" smtClean="0">
                <a:solidFill>
                  <a:srgbClr val="C00000"/>
                </a:solidFill>
                <a:latin typeface="Arial Narrow" pitchFamily="34" charset="0"/>
              </a:rPr>
              <a:t>{</a:t>
            </a:r>
            <a:r>
              <a:rPr lang="en-US" b="1" i="1" dirty="0" smtClean="0">
                <a:solidFill>
                  <a:srgbClr val="C00000"/>
                </a:solidFill>
                <a:latin typeface="Arial Narrow" pitchFamily="34" charset="0"/>
              </a:rPr>
              <a:t>Matthew 5:13,14}</a:t>
            </a:r>
            <a:endParaRPr lang="en-US" b="1" i="1" dirty="0">
              <a:solidFill>
                <a:srgbClr val="C00000"/>
              </a:solidFill>
              <a:latin typeface="Arial Narrow" pitchFamily="34" charset="0"/>
            </a:endParaRPr>
          </a:p>
        </p:txBody>
      </p:sp>
      <p:pic>
        <p:nvPicPr>
          <p:cNvPr id="6" name="Picture 2"/>
          <p:cNvPicPr>
            <a:picLocks noGrp="1" noChangeAspect="1" noChangeArrowheads="1"/>
          </p:cNvPicPr>
          <p:nvPr>
            <p:ph sz="half" idx="1"/>
          </p:nvPr>
        </p:nvPicPr>
        <p:blipFill>
          <a:blip r:embed="rId3" cstate="print"/>
          <a:srcRect/>
          <a:stretch>
            <a:fillRect/>
          </a:stretch>
        </p:blipFill>
        <p:spPr bwMode="auto">
          <a:xfrm>
            <a:off x="457200" y="1752600"/>
            <a:ext cx="4038600"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edg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724400"/>
          </a:xfrm>
          <a:solidFill>
            <a:schemeClr val="bg1">
              <a:lumMod val="95000"/>
            </a:schemeClr>
          </a:solidFill>
          <a:ln>
            <a:solidFill>
              <a:schemeClr val="tx1"/>
            </a:solidFill>
          </a:ln>
        </p:spPr>
        <p:txBody>
          <a:bodyPr>
            <a:normAutofit/>
          </a:bodyPr>
          <a:lstStyle/>
          <a:p>
            <a:r>
              <a:rPr lang="en-US" b="1" dirty="0" smtClean="0">
                <a:latin typeface="Arial Narrow" pitchFamily="34" charset="0"/>
              </a:rPr>
              <a:t>You do </a:t>
            </a:r>
            <a:r>
              <a:rPr lang="en-US" b="1" dirty="0" smtClean="0">
                <a:latin typeface="Arial Narrow" pitchFamily="34" charset="0"/>
              </a:rPr>
              <a:t>not live in a vacuum.</a:t>
            </a:r>
          </a:p>
          <a:p>
            <a:pPr lvl="1"/>
            <a:r>
              <a:rPr lang="en-US" b="1" i="1" dirty="0" smtClean="0">
                <a:solidFill>
                  <a:srgbClr val="C00000"/>
                </a:solidFill>
                <a:latin typeface="Arial Narrow" pitchFamily="34" charset="0"/>
              </a:rPr>
              <a:t>“Nor do they light a lamp and put it under a basket, but on a </a:t>
            </a:r>
            <a:r>
              <a:rPr lang="en-US" b="1" i="1" dirty="0" err="1" smtClean="0">
                <a:solidFill>
                  <a:srgbClr val="C00000"/>
                </a:solidFill>
                <a:latin typeface="Arial Narrow" pitchFamily="34" charset="0"/>
              </a:rPr>
              <a:t>lampstand</a:t>
            </a:r>
            <a:r>
              <a:rPr lang="en-US" b="1" i="1" dirty="0" smtClean="0">
                <a:solidFill>
                  <a:srgbClr val="C00000"/>
                </a:solidFill>
                <a:latin typeface="Arial Narrow" pitchFamily="34" charset="0"/>
              </a:rPr>
              <a:t>, and it gives light to all who are in the house. Let your light so shine before men, that they may see your good works and glorify your Father in heaven</a:t>
            </a:r>
            <a:r>
              <a:rPr lang="en-US" b="1" i="1" dirty="0" smtClean="0">
                <a:solidFill>
                  <a:srgbClr val="C00000"/>
                </a:solidFill>
                <a:latin typeface="Arial Narrow" pitchFamily="34" charset="0"/>
              </a:rPr>
              <a:t>.”</a:t>
            </a:r>
            <a:br>
              <a:rPr lang="en-US" b="1" i="1" dirty="0" smtClean="0">
                <a:solidFill>
                  <a:srgbClr val="C00000"/>
                </a:solidFill>
                <a:latin typeface="Arial Narrow" pitchFamily="34" charset="0"/>
              </a:rPr>
            </a:br>
            <a:r>
              <a:rPr lang="en-US" b="1" i="1" dirty="0" smtClean="0">
                <a:solidFill>
                  <a:srgbClr val="C00000"/>
                </a:solidFill>
                <a:latin typeface="Arial Narrow" pitchFamily="34" charset="0"/>
              </a:rPr>
              <a:t>{</a:t>
            </a:r>
            <a:r>
              <a:rPr lang="en-US" b="1" i="1" dirty="0" smtClean="0">
                <a:solidFill>
                  <a:srgbClr val="C00000"/>
                </a:solidFill>
                <a:latin typeface="Arial Narrow" pitchFamily="34" charset="0"/>
              </a:rPr>
              <a:t>Matthew 5:15,16}</a:t>
            </a:r>
            <a:endParaRPr lang="en-US" b="1" i="1" dirty="0">
              <a:solidFill>
                <a:srgbClr val="C00000"/>
              </a:solidFill>
              <a:latin typeface="Arial Narrow" pitchFamily="34" charset="0"/>
            </a:endParaRPr>
          </a:p>
        </p:txBody>
      </p:sp>
      <p:pic>
        <p:nvPicPr>
          <p:cNvPr id="6" name="Picture 2"/>
          <p:cNvPicPr>
            <a:picLocks noGrp="1" noChangeAspect="1" noChangeArrowheads="1"/>
          </p:cNvPicPr>
          <p:nvPr>
            <p:ph sz="half" idx="1"/>
          </p:nvPr>
        </p:nvPicPr>
        <p:blipFill>
          <a:blip r:embed="rId3" cstate="print"/>
          <a:srcRect/>
          <a:stretch>
            <a:fillRect/>
          </a:stretch>
        </p:blipFill>
        <p:spPr bwMode="auto">
          <a:xfrm>
            <a:off x="457200" y="1752600"/>
            <a:ext cx="4038600"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itle 1"/>
          <p:cNvSpPr>
            <a:spLocks noGrp="1"/>
          </p:cNvSpPr>
          <p:nvPr>
            <p:ph type="title"/>
          </p:nvPr>
        </p:nvSpPr>
        <p:spPr>
          <a:noFill/>
          <a:ln>
            <a:noFill/>
          </a:ln>
        </p:spPr>
        <p:txBody>
          <a:bodyPr>
            <a:normAutofit fontScale="90000"/>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Would </a:t>
            </a:r>
            <a:r>
              <a:rPr lang="en-US" b="1" u="sng" dirty="0" smtClean="0">
                <a:effectLst>
                  <a:outerShdw blurRad="38100" dist="38100" dir="2700000" algn="tl">
                    <a:srgbClr val="000000">
                      <a:alpha val="43137"/>
                    </a:srgbClr>
                  </a:outerShdw>
                </a:effectLst>
                <a:latin typeface="Arial" pitchFamily="34" charset="0"/>
                <a:cs typeface="Arial" pitchFamily="34" charset="0"/>
              </a:rPr>
              <a:t>Others</a:t>
            </a:r>
            <a:r>
              <a:rPr lang="en-US" b="1"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Say Our Priorities Are?</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edg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724400"/>
          </a:xfrm>
          <a:solidFill>
            <a:schemeClr val="bg1">
              <a:lumMod val="95000"/>
            </a:schemeClr>
          </a:solidFill>
          <a:ln>
            <a:solidFill>
              <a:schemeClr val="tx1"/>
            </a:solidFill>
          </a:ln>
        </p:spPr>
        <p:txBody>
          <a:bodyPr>
            <a:normAutofit/>
          </a:bodyPr>
          <a:lstStyle/>
          <a:p>
            <a:r>
              <a:rPr lang="en-US" b="1" dirty="0" smtClean="0">
                <a:latin typeface="Arial Narrow" pitchFamily="34" charset="0"/>
              </a:rPr>
              <a:t>Others may </a:t>
            </a:r>
            <a:r>
              <a:rPr lang="en-US" b="1" dirty="0" smtClean="0">
                <a:latin typeface="Arial Narrow" pitchFamily="34" charset="0"/>
              </a:rPr>
              <a:t>not know </a:t>
            </a:r>
            <a:r>
              <a:rPr lang="en-US" b="1" dirty="0" smtClean="0">
                <a:latin typeface="Arial Narrow" pitchFamily="34" charset="0"/>
              </a:rPr>
              <a:t>us as well as we know ourselves, but they are often more objective about what they do know.</a:t>
            </a:r>
          </a:p>
          <a:p>
            <a:pPr lvl="1"/>
            <a:r>
              <a:rPr lang="en-US" b="1" dirty="0" smtClean="0">
                <a:solidFill>
                  <a:srgbClr val="C00000"/>
                </a:solidFill>
                <a:latin typeface="Arial Narrow" pitchFamily="34" charset="0"/>
              </a:rPr>
              <a:t>Neighbors,</a:t>
            </a:r>
          </a:p>
          <a:p>
            <a:pPr lvl="1"/>
            <a:r>
              <a:rPr lang="en-US" b="1" dirty="0" smtClean="0">
                <a:solidFill>
                  <a:srgbClr val="C00000"/>
                </a:solidFill>
                <a:latin typeface="Arial Narrow" pitchFamily="34" charset="0"/>
              </a:rPr>
              <a:t>Friends</a:t>
            </a:r>
          </a:p>
          <a:p>
            <a:pPr lvl="1"/>
            <a:r>
              <a:rPr lang="en-US" b="1" dirty="0" smtClean="0">
                <a:solidFill>
                  <a:srgbClr val="C00000"/>
                </a:solidFill>
                <a:latin typeface="Arial Narrow" pitchFamily="34" charset="0"/>
              </a:rPr>
              <a:t>Co-workers, etc.</a:t>
            </a:r>
          </a:p>
        </p:txBody>
      </p:sp>
      <p:pic>
        <p:nvPicPr>
          <p:cNvPr id="6" name="Picture 2"/>
          <p:cNvPicPr>
            <a:picLocks noGrp="1" noChangeAspect="1" noChangeArrowheads="1"/>
          </p:cNvPicPr>
          <p:nvPr>
            <p:ph sz="half" idx="1"/>
          </p:nvPr>
        </p:nvPicPr>
        <p:blipFill>
          <a:blip r:embed="rId3" cstate="print"/>
          <a:srcRect/>
          <a:stretch>
            <a:fillRect/>
          </a:stretch>
        </p:blipFill>
        <p:spPr bwMode="auto">
          <a:xfrm>
            <a:off x="457200" y="1752600"/>
            <a:ext cx="4038600"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itle 1"/>
          <p:cNvSpPr>
            <a:spLocks noGrp="1"/>
          </p:cNvSpPr>
          <p:nvPr>
            <p:ph type="title"/>
          </p:nvPr>
        </p:nvSpPr>
        <p:spPr>
          <a:noFill/>
          <a:ln>
            <a:noFill/>
          </a:ln>
        </p:spPr>
        <p:txBody>
          <a:bodyPr>
            <a:normAutofit fontScale="90000"/>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Would </a:t>
            </a:r>
            <a:r>
              <a:rPr lang="en-US" b="1" u="sng" dirty="0" smtClean="0">
                <a:effectLst>
                  <a:outerShdw blurRad="38100" dist="38100" dir="2700000" algn="tl">
                    <a:srgbClr val="000000">
                      <a:alpha val="43137"/>
                    </a:srgbClr>
                  </a:outerShdw>
                </a:effectLst>
                <a:latin typeface="Arial" pitchFamily="34" charset="0"/>
                <a:cs typeface="Arial" pitchFamily="34" charset="0"/>
              </a:rPr>
              <a:t>Others</a:t>
            </a:r>
            <a:r>
              <a:rPr lang="en-US" b="1"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Say Our Priorities Are?</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38100">
            <a:noFill/>
          </a:ln>
        </p:spPr>
        <p:txBody>
          <a:bodyPr>
            <a:no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How Then Do I Know—In All Honesty—What My </a:t>
            </a:r>
            <a:r>
              <a:rPr lang="en-US" sz="3600" b="1" u="sng" dirty="0" smtClean="0">
                <a:effectLst>
                  <a:outerShdw blurRad="38100" dist="38100" dir="2700000" algn="tl">
                    <a:srgbClr val="000000">
                      <a:alpha val="43137"/>
                    </a:srgbClr>
                  </a:outerShdw>
                </a:effectLst>
                <a:latin typeface="Arial" pitchFamily="34" charset="0"/>
                <a:cs typeface="Arial" pitchFamily="34" charset="0"/>
              </a:rPr>
              <a:t>Priorities</a:t>
            </a:r>
            <a:r>
              <a:rPr lang="en-US" sz="3600" b="1" dirty="0" smtClean="0">
                <a:effectLst>
                  <a:outerShdw blurRad="38100" dist="38100" dir="2700000" algn="tl">
                    <a:srgbClr val="000000">
                      <a:alpha val="43137"/>
                    </a:srgbClr>
                  </a:outerShdw>
                </a:effectLst>
                <a:latin typeface="Arial" pitchFamily="34" charset="0"/>
                <a:cs typeface="Arial" pitchFamily="34" charset="0"/>
              </a:rPr>
              <a:t> Are?</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sz="half" idx="2"/>
          </p:nvPr>
        </p:nvSpPr>
        <p:spPr>
          <a:xfrm>
            <a:off x="4648200" y="1600200"/>
            <a:ext cx="4038600" cy="5029200"/>
          </a:xfrm>
          <a:solidFill>
            <a:srgbClr val="F2F2F2">
              <a:alpha val="74902"/>
            </a:srgbClr>
          </a:solidFill>
          <a:ln>
            <a:solidFill>
              <a:schemeClr val="tx1"/>
            </a:solidFill>
          </a:ln>
        </p:spPr>
        <p:txBody>
          <a:bodyPr>
            <a:normAutofit fontScale="92500" lnSpcReduction="20000"/>
          </a:bodyPr>
          <a:lstStyle/>
          <a:p>
            <a:pPr marL="457200" indent="-457200">
              <a:lnSpc>
                <a:spcPct val="120000"/>
              </a:lnSpc>
              <a:spcBef>
                <a:spcPts val="0"/>
              </a:spcBef>
              <a:buClr>
                <a:srgbClr val="C00000"/>
              </a:buClr>
              <a:buFont typeface="Wingdings 2" pitchFamily="18" charset="2"/>
              <a:buChar char="è"/>
            </a:pPr>
            <a:r>
              <a:rPr lang="en-US" b="1" dirty="0" smtClean="0">
                <a:solidFill>
                  <a:srgbClr val="C00000"/>
                </a:solidFill>
                <a:latin typeface="Arial Narrow" pitchFamily="34" charset="0"/>
              </a:rPr>
              <a:t>What Do We Think About? </a:t>
            </a:r>
          </a:p>
          <a:p>
            <a:pPr marL="457200" indent="-457200">
              <a:lnSpc>
                <a:spcPct val="120000"/>
              </a:lnSpc>
              <a:spcBef>
                <a:spcPts val="0"/>
              </a:spcBef>
              <a:buClr>
                <a:srgbClr val="C00000"/>
              </a:buClr>
              <a:buFont typeface="Wingdings 2" pitchFamily="18" charset="2"/>
              <a:buChar char="è"/>
            </a:pPr>
            <a:r>
              <a:rPr lang="en-US" b="1" dirty="0" smtClean="0">
                <a:solidFill>
                  <a:srgbClr val="C00000"/>
                </a:solidFill>
                <a:latin typeface="Arial Narrow" pitchFamily="34" charset="0"/>
              </a:rPr>
              <a:t>What Do We Talk About Most? </a:t>
            </a:r>
          </a:p>
          <a:p>
            <a:pPr marL="457200" indent="-457200">
              <a:lnSpc>
                <a:spcPct val="120000"/>
              </a:lnSpc>
              <a:spcBef>
                <a:spcPts val="0"/>
              </a:spcBef>
              <a:buClr>
                <a:srgbClr val="C00000"/>
              </a:buClr>
              <a:buFont typeface="Wingdings 2" pitchFamily="18" charset="2"/>
              <a:buChar char="è"/>
            </a:pPr>
            <a:r>
              <a:rPr lang="en-US" b="1" dirty="0" smtClean="0">
                <a:solidFill>
                  <a:srgbClr val="C00000"/>
                </a:solidFill>
                <a:latin typeface="Arial Narrow" pitchFamily="34" charset="0"/>
              </a:rPr>
              <a:t>How Do We Spend </a:t>
            </a:r>
            <a:r>
              <a:rPr lang="en-US" b="1" dirty="0" smtClean="0">
                <a:solidFill>
                  <a:srgbClr val="C00000"/>
                </a:solidFill>
                <a:latin typeface="Arial Narrow" pitchFamily="34" charset="0"/>
              </a:rPr>
              <a:t>Our </a:t>
            </a:r>
            <a:r>
              <a:rPr lang="en-US" b="1" dirty="0" smtClean="0">
                <a:solidFill>
                  <a:srgbClr val="C00000"/>
                </a:solidFill>
                <a:latin typeface="Arial Narrow" pitchFamily="34" charset="0"/>
              </a:rPr>
              <a:t>Time? </a:t>
            </a:r>
          </a:p>
          <a:p>
            <a:pPr marL="457200" indent="-457200">
              <a:lnSpc>
                <a:spcPct val="120000"/>
              </a:lnSpc>
              <a:spcBef>
                <a:spcPts val="0"/>
              </a:spcBef>
              <a:buClr>
                <a:srgbClr val="C00000"/>
              </a:buClr>
              <a:buFont typeface="Wingdings 2" pitchFamily="18" charset="2"/>
              <a:buChar char="è"/>
            </a:pPr>
            <a:r>
              <a:rPr lang="en-US" b="1" dirty="0" smtClean="0">
                <a:solidFill>
                  <a:srgbClr val="C00000"/>
                </a:solidFill>
                <a:latin typeface="Arial Narrow" pitchFamily="34" charset="0"/>
              </a:rPr>
              <a:t>How Do We Spend </a:t>
            </a:r>
            <a:r>
              <a:rPr lang="en-US" b="1" dirty="0" smtClean="0">
                <a:solidFill>
                  <a:srgbClr val="C00000"/>
                </a:solidFill>
                <a:latin typeface="Arial Narrow" pitchFamily="34" charset="0"/>
              </a:rPr>
              <a:t>Our </a:t>
            </a:r>
            <a:r>
              <a:rPr lang="en-US" b="1" dirty="0" smtClean="0">
                <a:solidFill>
                  <a:srgbClr val="C00000"/>
                </a:solidFill>
                <a:latin typeface="Arial Narrow" pitchFamily="34" charset="0"/>
              </a:rPr>
              <a:t>Money? </a:t>
            </a:r>
          </a:p>
          <a:p>
            <a:pPr marL="457200" indent="-457200">
              <a:lnSpc>
                <a:spcPct val="120000"/>
              </a:lnSpc>
              <a:spcBef>
                <a:spcPts val="0"/>
              </a:spcBef>
              <a:buClr>
                <a:srgbClr val="C00000"/>
              </a:buClr>
              <a:buFont typeface="Wingdings 2" pitchFamily="18" charset="2"/>
              <a:buChar char="è"/>
            </a:pPr>
            <a:r>
              <a:rPr lang="en-US" b="1" dirty="0" smtClean="0">
                <a:solidFill>
                  <a:srgbClr val="C00000"/>
                </a:solidFill>
                <a:latin typeface="Arial Narrow" pitchFamily="34" charset="0"/>
              </a:rPr>
              <a:t>What "Gives" When We Face </a:t>
            </a:r>
            <a:r>
              <a:rPr lang="en-US" b="1" dirty="0" smtClean="0">
                <a:solidFill>
                  <a:srgbClr val="C00000"/>
                </a:solidFill>
                <a:latin typeface="Arial Narrow" pitchFamily="34" charset="0"/>
              </a:rPr>
              <a:t>a </a:t>
            </a:r>
            <a:r>
              <a:rPr lang="en-US" b="1" dirty="0" smtClean="0">
                <a:solidFill>
                  <a:srgbClr val="C00000"/>
                </a:solidFill>
                <a:latin typeface="Arial Narrow" pitchFamily="34" charset="0"/>
              </a:rPr>
              <a:t>Conflict </a:t>
            </a:r>
            <a:r>
              <a:rPr lang="en-US" b="1" dirty="0" smtClean="0">
                <a:solidFill>
                  <a:srgbClr val="C00000"/>
                </a:solidFill>
                <a:latin typeface="Arial Narrow" pitchFamily="34" charset="0"/>
              </a:rPr>
              <a:t>in Priorities</a:t>
            </a:r>
            <a:r>
              <a:rPr lang="en-US" b="1" dirty="0" smtClean="0">
                <a:solidFill>
                  <a:srgbClr val="C00000"/>
                </a:solidFill>
                <a:latin typeface="Arial Narrow" pitchFamily="34" charset="0"/>
              </a:rPr>
              <a:t>? </a:t>
            </a:r>
          </a:p>
          <a:p>
            <a:pPr marL="457200" indent="-457200">
              <a:lnSpc>
                <a:spcPct val="120000"/>
              </a:lnSpc>
              <a:spcBef>
                <a:spcPts val="0"/>
              </a:spcBef>
              <a:buClr>
                <a:srgbClr val="C00000"/>
              </a:buClr>
              <a:buFont typeface="Wingdings 2" pitchFamily="18" charset="2"/>
              <a:buChar char="è"/>
            </a:pPr>
            <a:r>
              <a:rPr lang="en-US" b="1" dirty="0" smtClean="0">
                <a:solidFill>
                  <a:srgbClr val="C00000"/>
                </a:solidFill>
                <a:latin typeface="Arial Narrow" pitchFamily="34" charset="0"/>
              </a:rPr>
              <a:t>What Would Others Say Our Priorities Are? </a:t>
            </a:r>
          </a:p>
          <a:p>
            <a:pPr>
              <a:lnSpc>
                <a:spcPct val="120000"/>
              </a:lnSpc>
              <a:spcBef>
                <a:spcPts val="0"/>
              </a:spcBef>
              <a:buClr>
                <a:srgbClr val="C00000"/>
              </a:buClr>
            </a:pPr>
            <a:endParaRPr lang="en-US" dirty="0">
              <a:solidFill>
                <a:srgbClr val="C00000"/>
              </a:solidFill>
              <a:latin typeface="Arial Narrow" pitchFamily="34" charset="0"/>
            </a:endParaRPr>
          </a:p>
        </p:txBody>
      </p:sp>
      <p:pic>
        <p:nvPicPr>
          <p:cNvPr id="5" name="Picture 2"/>
          <p:cNvPicPr>
            <a:picLocks noGrp="1" noChangeAspect="1" noChangeArrowheads="1"/>
          </p:cNvPicPr>
          <p:nvPr>
            <p:ph sz="half" idx="1"/>
          </p:nvPr>
        </p:nvPicPr>
        <p:blipFill>
          <a:blip r:embed="rId3" cstate="print"/>
          <a:srcRect/>
          <a:stretch>
            <a:fillRect/>
          </a:stretch>
        </p:blipFill>
        <p:spPr bwMode="auto">
          <a:xfrm>
            <a:off x="475100" y="1600200"/>
            <a:ext cx="4002800" cy="45259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4">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4">
                                            <p:txEl>
                                              <p:pRg st="1" end="1"/>
                                            </p:txEl>
                                          </p:spTgt>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ppt_x</p:attrName>
                                        </p:attrNameLst>
                                      </p:cBhvr>
                                      <p:tavLst>
                                        <p:tav tm="0">
                                          <p:val>
                                            <p:fltVal val="0.5"/>
                                          </p:val>
                                        </p:tav>
                                        <p:tav tm="100000">
                                          <p:val>
                                            <p:strVal val="#ppt_x"/>
                                          </p:val>
                                        </p:tav>
                                      </p:tavLst>
                                    </p:anim>
                                    <p:anim calcmode="lin" valueType="num">
                                      <p:cBhvr>
                                        <p:cTn id="22" dur="1000" fill="hold"/>
                                        <p:tgtEl>
                                          <p:spTgt spid="4">
                                            <p:txEl>
                                              <p:pRg st="2" end="2"/>
                                            </p:txEl>
                                          </p:spTgt>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ppt_x</p:attrName>
                                        </p:attrNameLst>
                                      </p:cBhvr>
                                      <p:tavLst>
                                        <p:tav tm="0">
                                          <p:val>
                                            <p:fltVal val="0.5"/>
                                          </p:val>
                                        </p:tav>
                                        <p:tav tm="100000">
                                          <p:val>
                                            <p:strVal val="#ppt_x"/>
                                          </p:val>
                                        </p:tav>
                                      </p:tavLst>
                                    </p:anim>
                                    <p:anim calcmode="lin" valueType="num">
                                      <p:cBhvr>
                                        <p:cTn id="28" dur="1000" fill="hold"/>
                                        <p:tgtEl>
                                          <p:spTgt spid="4">
                                            <p:txEl>
                                              <p:pRg st="3" end="3"/>
                                            </p:txEl>
                                          </p:spTgt>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ppt_x</p:attrName>
                                        </p:attrNameLst>
                                      </p:cBhvr>
                                      <p:tavLst>
                                        <p:tav tm="0">
                                          <p:val>
                                            <p:fltVal val="0.5"/>
                                          </p:val>
                                        </p:tav>
                                        <p:tav tm="100000">
                                          <p:val>
                                            <p:strVal val="#ppt_x"/>
                                          </p:val>
                                        </p:tav>
                                      </p:tavLst>
                                    </p:anim>
                                    <p:anim calcmode="lin" valueType="num">
                                      <p:cBhvr>
                                        <p:cTn id="34" dur="1000" fill="hold"/>
                                        <p:tgtEl>
                                          <p:spTgt spid="4">
                                            <p:txEl>
                                              <p:pRg st="4" end="4"/>
                                            </p:txEl>
                                          </p:spTgt>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5" end="5"/>
                                            </p:txEl>
                                          </p:spTgt>
                                        </p:tgtEl>
                                        <p:attrNameLst>
                                          <p:attrName>ppt_x</p:attrName>
                                        </p:attrNameLst>
                                      </p:cBhvr>
                                      <p:tavLst>
                                        <p:tav tm="0">
                                          <p:val>
                                            <p:fltVal val="0.5"/>
                                          </p:val>
                                        </p:tav>
                                        <p:tav tm="100000">
                                          <p:val>
                                            <p:strVal val="#ppt_x"/>
                                          </p:val>
                                        </p:tav>
                                      </p:tavLst>
                                    </p:anim>
                                    <p:anim calcmode="lin" valueType="num">
                                      <p:cBhvr>
                                        <p:cTn id="40" dur="1000" fill="hold"/>
                                        <p:tgtEl>
                                          <p:spTgt spid="4">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5029200"/>
          </a:xfrm>
          <a:solidFill>
            <a:srgbClr val="F2F2F2">
              <a:alpha val="74902"/>
            </a:srgbClr>
          </a:solidFill>
          <a:ln>
            <a:solidFill>
              <a:schemeClr val="tx1"/>
            </a:solidFill>
          </a:ln>
        </p:spPr>
        <p:txBody>
          <a:bodyPr>
            <a:normAutofit fontScale="92500" lnSpcReduction="20000"/>
          </a:bodyPr>
          <a:lstStyle/>
          <a:p>
            <a:pPr marL="457200" indent="-457200">
              <a:lnSpc>
                <a:spcPct val="120000"/>
              </a:lnSpc>
              <a:spcBef>
                <a:spcPts val="0"/>
              </a:spcBef>
              <a:spcAft>
                <a:spcPts val="600"/>
              </a:spcAft>
              <a:buClr>
                <a:schemeClr val="tx1"/>
              </a:buClr>
              <a:buFont typeface="Wingdings 2" pitchFamily="18" charset="2"/>
              <a:buChar char="è"/>
            </a:pPr>
            <a:r>
              <a:rPr lang="en-US" b="1" dirty="0" smtClean="0">
                <a:solidFill>
                  <a:srgbClr val="000000"/>
                </a:solidFill>
                <a:latin typeface="Arial Narrow" pitchFamily="34" charset="0"/>
              </a:rPr>
              <a:t>What I am, in fact, doing with my life - </a:t>
            </a:r>
            <a:r>
              <a:rPr lang="en-US" b="1" i="1" dirty="0" smtClean="0">
                <a:solidFill>
                  <a:srgbClr val="C00000"/>
                </a:solidFill>
                <a:latin typeface="Arial Narrow" pitchFamily="34" charset="0"/>
              </a:rPr>
              <a:t>(Romans 6:16,17)</a:t>
            </a:r>
          </a:p>
          <a:p>
            <a:pPr marL="457200" indent="-457200">
              <a:lnSpc>
                <a:spcPct val="110000"/>
              </a:lnSpc>
              <a:spcAft>
                <a:spcPts val="600"/>
              </a:spcAft>
              <a:buClr>
                <a:schemeClr val="tx1"/>
              </a:buClr>
              <a:buFont typeface="Wingdings 2" pitchFamily="18" charset="2"/>
              <a:buChar char="è"/>
            </a:pPr>
            <a:r>
              <a:rPr lang="en-US" b="1" dirty="0" smtClean="0">
                <a:solidFill>
                  <a:srgbClr val="000000"/>
                </a:solidFill>
                <a:latin typeface="Arial Narrow" pitchFamily="34" charset="0"/>
              </a:rPr>
              <a:t>I can't go "all out" for one thing and then truthfully claim that something else is more important </a:t>
            </a:r>
            <a:r>
              <a:rPr lang="en-US" dirty="0" smtClean="0">
                <a:solidFill>
                  <a:srgbClr val="000000"/>
                </a:solidFill>
                <a:latin typeface="Arial Narrow" pitchFamily="34" charset="0"/>
              </a:rPr>
              <a:t>–</a:t>
            </a:r>
            <a:br>
              <a:rPr lang="en-US" dirty="0" smtClean="0">
                <a:solidFill>
                  <a:srgbClr val="000000"/>
                </a:solidFill>
                <a:latin typeface="Arial Narrow" pitchFamily="34" charset="0"/>
              </a:rPr>
            </a:br>
            <a:r>
              <a:rPr lang="en-US" b="1" i="1" dirty="0" smtClean="0">
                <a:solidFill>
                  <a:srgbClr val="C00000"/>
                </a:solidFill>
                <a:latin typeface="Arial Narrow" pitchFamily="34" charset="0"/>
              </a:rPr>
              <a:t>(</a:t>
            </a:r>
            <a:r>
              <a:rPr lang="en-US" b="1" i="1" dirty="0" smtClean="0">
                <a:solidFill>
                  <a:srgbClr val="C00000"/>
                </a:solidFill>
                <a:latin typeface="Arial Narrow" pitchFamily="34" charset="0"/>
              </a:rPr>
              <a:t>Matthew </a:t>
            </a:r>
            <a:r>
              <a:rPr lang="en-US" b="1" i="1" dirty="0" smtClean="0">
                <a:solidFill>
                  <a:srgbClr val="C00000"/>
                </a:solidFill>
                <a:latin typeface="Arial Narrow" pitchFamily="34" charset="0"/>
              </a:rPr>
              <a:t>6:24</a:t>
            </a:r>
            <a:r>
              <a:rPr lang="en-US" b="1" i="1" dirty="0" smtClean="0">
                <a:solidFill>
                  <a:srgbClr val="C00000"/>
                </a:solidFill>
                <a:latin typeface="Arial Narrow" pitchFamily="34" charset="0"/>
              </a:rPr>
              <a:t>).</a:t>
            </a:r>
          </a:p>
          <a:p>
            <a:pPr marL="457200" indent="-457200">
              <a:lnSpc>
                <a:spcPct val="110000"/>
              </a:lnSpc>
              <a:spcAft>
                <a:spcPts val="600"/>
              </a:spcAft>
              <a:buClr>
                <a:schemeClr val="tx1"/>
              </a:buClr>
              <a:buFont typeface="Wingdings 2" pitchFamily="18" charset="2"/>
              <a:buChar char="è"/>
            </a:pPr>
            <a:r>
              <a:rPr lang="en-US" b="1" dirty="0" smtClean="0">
                <a:solidFill>
                  <a:srgbClr val="000000"/>
                </a:solidFill>
                <a:latin typeface="Arial Narrow" pitchFamily="34" charset="0"/>
              </a:rPr>
              <a:t>Where my priorities are, there </a:t>
            </a:r>
            <a:r>
              <a:rPr lang="en-US" b="1" dirty="0" smtClean="0">
                <a:solidFill>
                  <a:srgbClr val="000000"/>
                </a:solidFill>
                <a:latin typeface="Arial Narrow" pitchFamily="34" charset="0"/>
              </a:rPr>
              <a:t>my </a:t>
            </a:r>
            <a:r>
              <a:rPr lang="en-US" b="1" dirty="0" smtClean="0">
                <a:solidFill>
                  <a:srgbClr val="000000"/>
                </a:solidFill>
                <a:latin typeface="Arial Narrow" pitchFamily="34" charset="0"/>
              </a:rPr>
              <a:t>energy and enthusiasm </a:t>
            </a:r>
            <a:r>
              <a:rPr lang="en-US" b="1" dirty="0" smtClean="0">
                <a:solidFill>
                  <a:srgbClr val="000000"/>
                </a:solidFill>
                <a:latin typeface="Arial Narrow" pitchFamily="34" charset="0"/>
              </a:rPr>
              <a:t>will also be!</a:t>
            </a:r>
            <a:endParaRPr lang="en-US" b="1" dirty="0" smtClean="0">
              <a:solidFill>
                <a:srgbClr val="000000"/>
              </a:solidFill>
              <a:latin typeface="Arial Narrow" pitchFamily="34" charset="0"/>
            </a:endParaRPr>
          </a:p>
          <a:p>
            <a:pPr>
              <a:lnSpc>
                <a:spcPct val="110000"/>
              </a:lnSpc>
              <a:buClr>
                <a:schemeClr val="tx1"/>
              </a:buClr>
            </a:pPr>
            <a:r>
              <a:rPr lang="en-US" b="1" cap="small" dirty="0" smtClean="0">
                <a:solidFill>
                  <a:srgbClr val="C00000"/>
                </a:solidFill>
                <a:latin typeface="Arial Narrow" pitchFamily="34" charset="0"/>
              </a:rPr>
              <a:t>Do What I Can Do!</a:t>
            </a:r>
            <a:endParaRPr lang="en-US" b="1" cap="small" dirty="0">
              <a:solidFill>
                <a:srgbClr val="C00000"/>
              </a:solidFill>
              <a:latin typeface="Arial Narrow" pitchFamily="34" charset="0"/>
            </a:endParaRPr>
          </a:p>
        </p:txBody>
      </p:sp>
      <p:pic>
        <p:nvPicPr>
          <p:cNvPr id="5" name="Picture 2"/>
          <p:cNvPicPr>
            <a:picLocks noGrp="1" noChangeAspect="1" noChangeArrowheads="1"/>
          </p:cNvPicPr>
          <p:nvPr>
            <p:ph sz="half" idx="1"/>
          </p:nvPr>
        </p:nvPicPr>
        <p:blipFill>
          <a:blip r:embed="rId3" cstate="print"/>
          <a:srcRect/>
          <a:stretch>
            <a:fillRect/>
          </a:stretch>
        </p:blipFill>
        <p:spPr bwMode="auto">
          <a:xfrm>
            <a:off x="475100" y="1600200"/>
            <a:ext cx="4002800" cy="4525963"/>
          </a:xfrm>
          <a:prstGeom prst="rect">
            <a:avLst/>
          </a:prstGeom>
          <a:noFill/>
          <a:ln w="9525">
            <a:noFill/>
            <a:miter lim="800000"/>
            <a:headEnd/>
            <a:tailEnd/>
          </a:ln>
          <a:effectLst/>
        </p:spPr>
      </p:pic>
      <p:sp>
        <p:nvSpPr>
          <p:cNvPr id="7" name="Title 1"/>
          <p:cNvSpPr>
            <a:spLocks noGrp="1"/>
          </p:cNvSpPr>
          <p:nvPr>
            <p:ph type="title"/>
          </p:nvPr>
        </p:nvSpPr>
        <p:spPr>
          <a:noFill/>
          <a:ln w="38100">
            <a:noFill/>
          </a:ln>
        </p:spPr>
        <p:txBody>
          <a:bodyPr>
            <a:no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How Then Do I Know—In All Honesty—What My </a:t>
            </a:r>
            <a:r>
              <a:rPr lang="en-US" sz="3600" b="1" u="sng" dirty="0" smtClean="0">
                <a:effectLst>
                  <a:outerShdw blurRad="38100" dist="38100" dir="2700000" algn="tl">
                    <a:srgbClr val="000000">
                      <a:alpha val="43137"/>
                    </a:srgbClr>
                  </a:outerShdw>
                </a:effectLst>
                <a:latin typeface="Arial" pitchFamily="34" charset="0"/>
                <a:cs typeface="Arial" pitchFamily="34" charset="0"/>
              </a:rPr>
              <a:t>Priorities</a:t>
            </a:r>
            <a:r>
              <a:rPr lang="en-US" sz="3600" b="1" dirty="0" smtClean="0">
                <a:effectLst>
                  <a:outerShdw blurRad="38100" dist="38100" dir="2700000" algn="tl">
                    <a:srgbClr val="000000">
                      <a:alpha val="43137"/>
                    </a:srgbClr>
                  </a:outerShdw>
                </a:effectLst>
                <a:latin typeface="Arial" pitchFamily="34" charset="0"/>
                <a:cs typeface="Arial" pitchFamily="34" charset="0"/>
              </a:rPr>
              <a:t> Are?</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ppt_x</p:attrName>
                                        </p:attrNameLst>
                                      </p:cBhvr>
                                      <p:tavLst>
                                        <p:tav tm="0">
                                          <p:val>
                                            <p:fltVal val="0.5"/>
                                          </p:val>
                                        </p:tav>
                                        <p:tav tm="100000">
                                          <p:val>
                                            <p:strVal val="#ppt_x"/>
                                          </p:val>
                                        </p:tav>
                                      </p:tavLst>
                                    </p:anim>
                                    <p:anim calcmode="lin" valueType="num">
                                      <p:cBhvr>
                                        <p:cTn id="18" dur="1000" fill="hold"/>
                                        <p:tgtEl>
                                          <p:spTgt spid="4">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ppt_x</p:attrName>
                                        </p:attrNameLst>
                                      </p:cBhvr>
                                      <p:tavLst>
                                        <p:tav tm="0">
                                          <p:val>
                                            <p:fltVal val="0.5"/>
                                          </p:val>
                                        </p:tav>
                                        <p:tav tm="100000">
                                          <p:val>
                                            <p:strVal val="#ppt_x"/>
                                          </p:val>
                                        </p:tav>
                                      </p:tavLst>
                                    </p:anim>
                                    <p:anim calcmode="lin" valueType="num">
                                      <p:cBhvr>
                                        <p:cTn id="26" dur="1000" fill="hold"/>
                                        <p:tgtEl>
                                          <p:spTgt spid="4">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ppt_x</p:attrName>
                                        </p:attrNameLst>
                                      </p:cBhvr>
                                      <p:tavLst>
                                        <p:tav tm="0">
                                          <p:val>
                                            <p:fltVal val="0.5"/>
                                          </p:val>
                                        </p:tav>
                                        <p:tav tm="100000">
                                          <p:val>
                                            <p:strVal val="#ppt_x"/>
                                          </p:val>
                                        </p:tav>
                                      </p:tavLst>
                                    </p:anim>
                                    <p:anim calcmode="lin" valueType="num">
                                      <p:cBhvr>
                                        <p:cTn id="34" dur="1000" fill="hold"/>
                                        <p:tgtEl>
                                          <p:spTgt spid="4">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685800"/>
            <a:ext cx="9144000" cy="6019800"/>
          </a:xfrm>
          <a:prstGeom prst="rect">
            <a:avLst/>
          </a:prstGeom>
          <a:noFill/>
          <a:ln w="9525">
            <a:noFill/>
            <a:miter lim="800000"/>
            <a:headEnd/>
            <a:tailEnd/>
          </a:ln>
          <a:effectLst/>
        </p:spPr>
      </p:pic>
      <p:sp>
        <p:nvSpPr>
          <p:cNvPr id="3" name="TextBox 2"/>
          <p:cNvSpPr txBox="1"/>
          <p:nvPr/>
        </p:nvSpPr>
        <p:spPr>
          <a:xfrm>
            <a:off x="1066800" y="1530727"/>
            <a:ext cx="6934200" cy="4031873"/>
          </a:xfrm>
          <a:prstGeom prst="rect">
            <a:avLst/>
          </a:prstGeom>
          <a:noFill/>
        </p:spPr>
        <p:txBody>
          <a:bodyPr wrap="square" rtlCol="0">
            <a:spAutoFit/>
          </a:bodyPr>
          <a:lstStyle/>
          <a:p>
            <a:pPr algn="ctr"/>
            <a:r>
              <a:rPr lang="en-US" sz="3200" i="1" dirty="0" smtClean="0">
                <a:solidFill>
                  <a:srgbClr val="C00000"/>
                </a:solidFill>
                <a:latin typeface="Arial" pitchFamily="34" charset="0"/>
                <a:cs typeface="Arial" pitchFamily="34" charset="0"/>
              </a:rPr>
              <a:t>“Therefore do not worry, saying, 'What shall we eat?' or 'What shall we drink?' or 'What shall we wear?‘</a:t>
            </a:r>
            <a:r>
              <a:rPr lang="en-US" sz="3200" i="1" dirty="0">
                <a:solidFill>
                  <a:srgbClr val="C00000"/>
                </a:solidFill>
                <a:latin typeface="Arial" pitchFamily="34" charset="0"/>
                <a:cs typeface="Arial" pitchFamily="34" charset="0"/>
              </a:rPr>
              <a:t> </a:t>
            </a:r>
            <a:r>
              <a:rPr lang="en-US" sz="3200" i="1" dirty="0" smtClean="0">
                <a:solidFill>
                  <a:srgbClr val="C00000"/>
                </a:solidFill>
                <a:latin typeface="Arial" pitchFamily="34" charset="0"/>
                <a:cs typeface="Arial" pitchFamily="34" charset="0"/>
              </a:rPr>
              <a:t>For after all these things the Gentiles seek. For your heavenly </a:t>
            </a:r>
            <a:r>
              <a:rPr lang="en-US" sz="3200" b="1" u="sng" dirty="0" smtClean="0">
                <a:solidFill>
                  <a:srgbClr val="C00000"/>
                </a:solidFill>
                <a:latin typeface="Arial" pitchFamily="34" charset="0"/>
                <a:cs typeface="Arial" pitchFamily="34" charset="0"/>
              </a:rPr>
              <a:t>Father knows </a:t>
            </a:r>
            <a:r>
              <a:rPr lang="en-US" sz="3200" i="1" dirty="0" smtClean="0">
                <a:solidFill>
                  <a:srgbClr val="C00000"/>
                </a:solidFill>
                <a:latin typeface="Arial" pitchFamily="34" charset="0"/>
                <a:cs typeface="Arial" pitchFamily="34" charset="0"/>
              </a:rPr>
              <a:t>that you </a:t>
            </a:r>
            <a:r>
              <a:rPr lang="en-US" sz="3200" b="1" u="sng" dirty="0" smtClean="0">
                <a:solidFill>
                  <a:srgbClr val="C00000"/>
                </a:solidFill>
                <a:latin typeface="Arial" pitchFamily="34" charset="0"/>
                <a:cs typeface="Arial" pitchFamily="34" charset="0"/>
              </a:rPr>
              <a:t>need</a:t>
            </a:r>
            <a:r>
              <a:rPr lang="en-US" sz="3200" i="1" dirty="0" smtClean="0">
                <a:solidFill>
                  <a:srgbClr val="C00000"/>
                </a:solidFill>
                <a:latin typeface="Arial" pitchFamily="34" charset="0"/>
                <a:cs typeface="Arial" pitchFamily="34" charset="0"/>
              </a:rPr>
              <a:t> all these things.</a:t>
            </a:r>
          </a:p>
          <a:p>
            <a:pPr algn="ctr"/>
            <a:r>
              <a:rPr lang="en-US" sz="3200" i="1" dirty="0" smtClean="0">
                <a:solidFill>
                  <a:srgbClr val="C00000"/>
                </a:solidFill>
                <a:latin typeface="Arial" pitchFamily="34" charset="0"/>
                <a:cs typeface="Arial" pitchFamily="34" charset="0"/>
              </a:rPr>
              <a:t> </a:t>
            </a:r>
            <a:endParaRPr lang="en-US" sz="3200" i="1" dirty="0">
              <a:solidFill>
                <a:srgbClr val="C00000"/>
              </a:solidFill>
              <a:latin typeface="Arial" pitchFamily="34" charset="0"/>
              <a:cs typeface="Arial" pitchFamily="34" charset="0"/>
            </a:endParaRPr>
          </a:p>
        </p:txBody>
      </p:sp>
      <p:sp>
        <p:nvSpPr>
          <p:cNvPr id="4" name="TextBox 3"/>
          <p:cNvSpPr txBox="1"/>
          <p:nvPr/>
        </p:nvSpPr>
        <p:spPr>
          <a:xfrm>
            <a:off x="2209800" y="152400"/>
            <a:ext cx="4800600" cy="707886"/>
          </a:xfrm>
          <a:prstGeom prst="rect">
            <a:avLst/>
          </a:prstGeom>
          <a:noFill/>
        </p:spPr>
        <p:txBody>
          <a:bodyPr wrap="square" rtlCol="0">
            <a:spAutoFit/>
          </a:bodyPr>
          <a:lstStyle/>
          <a:p>
            <a:pPr algn="ctr"/>
            <a:r>
              <a:rPr lang="en-US" sz="4000" b="1" dirty="0" smtClean="0">
                <a:latin typeface="Arial" pitchFamily="34" charset="0"/>
                <a:cs typeface="Arial" pitchFamily="34" charset="0"/>
              </a:rPr>
              <a:t>Matthew 6:31-32</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685800"/>
            <a:ext cx="9144000" cy="6019800"/>
          </a:xfrm>
          <a:prstGeom prst="rect">
            <a:avLst/>
          </a:prstGeom>
          <a:noFill/>
          <a:ln w="9525">
            <a:noFill/>
            <a:miter lim="800000"/>
            <a:headEnd/>
            <a:tailEnd/>
          </a:ln>
          <a:effectLst/>
        </p:spPr>
      </p:pic>
      <p:sp>
        <p:nvSpPr>
          <p:cNvPr id="3" name="TextBox 2"/>
          <p:cNvSpPr txBox="1"/>
          <p:nvPr/>
        </p:nvSpPr>
        <p:spPr>
          <a:xfrm>
            <a:off x="1066800" y="1371600"/>
            <a:ext cx="6934200" cy="4031873"/>
          </a:xfrm>
          <a:prstGeom prst="rect">
            <a:avLst/>
          </a:prstGeom>
          <a:noFill/>
        </p:spPr>
        <p:txBody>
          <a:bodyPr wrap="square" rtlCol="0">
            <a:spAutoFit/>
          </a:bodyPr>
          <a:lstStyle/>
          <a:p>
            <a:pPr algn="ctr"/>
            <a:r>
              <a:rPr lang="en-US" sz="3200" i="1" dirty="0" smtClean="0">
                <a:solidFill>
                  <a:srgbClr val="C00000"/>
                </a:solidFill>
                <a:latin typeface="Arial" pitchFamily="34" charset="0"/>
                <a:cs typeface="Arial" pitchFamily="34" charset="0"/>
              </a:rPr>
              <a:t>“But seek </a:t>
            </a:r>
            <a:r>
              <a:rPr lang="en-US" sz="3200" b="1" u="sng" dirty="0" smtClean="0">
                <a:solidFill>
                  <a:srgbClr val="C00000"/>
                </a:solidFill>
                <a:latin typeface="Arial" pitchFamily="34" charset="0"/>
                <a:cs typeface="Arial" pitchFamily="34" charset="0"/>
              </a:rPr>
              <a:t>first</a:t>
            </a:r>
            <a:r>
              <a:rPr lang="en-US" sz="3200" i="1" dirty="0" smtClean="0">
                <a:solidFill>
                  <a:srgbClr val="C00000"/>
                </a:solidFill>
                <a:latin typeface="Arial" pitchFamily="34" charset="0"/>
                <a:cs typeface="Arial" pitchFamily="34" charset="0"/>
              </a:rPr>
              <a:t> the kingdom of God and His righteousness, and all </a:t>
            </a:r>
            <a:r>
              <a:rPr lang="en-US" sz="3200" b="1" u="sng" dirty="0" smtClean="0">
                <a:solidFill>
                  <a:srgbClr val="C00000"/>
                </a:solidFill>
                <a:latin typeface="Arial" pitchFamily="34" charset="0"/>
                <a:cs typeface="Arial" pitchFamily="34" charset="0"/>
              </a:rPr>
              <a:t>these things</a:t>
            </a:r>
            <a:r>
              <a:rPr lang="en-US" sz="3200" i="1" dirty="0" smtClean="0">
                <a:solidFill>
                  <a:srgbClr val="C00000"/>
                </a:solidFill>
                <a:latin typeface="Arial" pitchFamily="34" charset="0"/>
                <a:cs typeface="Arial" pitchFamily="34" charset="0"/>
              </a:rPr>
              <a:t> shall be added to you. Therefore do not worry about tomorrow, for tomorrow will worry about its own things. Sufficient for the day is its own trouble.</a:t>
            </a:r>
          </a:p>
          <a:p>
            <a:pPr algn="ctr"/>
            <a:r>
              <a:rPr lang="en-US" sz="3200" i="1" dirty="0" smtClean="0">
                <a:solidFill>
                  <a:srgbClr val="C00000"/>
                </a:solidFill>
                <a:latin typeface="Arial" pitchFamily="34" charset="0"/>
                <a:cs typeface="Arial" pitchFamily="34" charset="0"/>
              </a:rPr>
              <a:t> </a:t>
            </a:r>
            <a:endParaRPr lang="en-US" sz="3200" i="1" dirty="0">
              <a:solidFill>
                <a:srgbClr val="C00000"/>
              </a:solidFill>
              <a:latin typeface="Arial" pitchFamily="34" charset="0"/>
              <a:cs typeface="Arial" pitchFamily="34" charset="0"/>
            </a:endParaRPr>
          </a:p>
        </p:txBody>
      </p:sp>
      <p:sp>
        <p:nvSpPr>
          <p:cNvPr id="4" name="TextBox 3"/>
          <p:cNvSpPr txBox="1"/>
          <p:nvPr/>
        </p:nvSpPr>
        <p:spPr>
          <a:xfrm>
            <a:off x="2209800" y="152400"/>
            <a:ext cx="4800600"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Matthew 6:33-34</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762000"/>
          <a:ext cx="7620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4495800" y="3124200"/>
            <a:ext cx="1752600" cy="13716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1"/>
                </a:solidFill>
                <a:latin typeface="Arial" pitchFamily="34" charset="0"/>
                <a:cs typeface="Arial" pitchFamily="34" charset="0"/>
              </a:rPr>
              <a:t>GOD</a:t>
            </a:r>
            <a:endParaRPr lang="en-US" sz="3200" b="1" dirty="0">
              <a:ln w="11430"/>
              <a:solidFill>
                <a:schemeClr val="bg1"/>
              </a:solidFill>
              <a:latin typeface="Arial" pitchFamily="34" charset="0"/>
              <a:cs typeface="Arial" pitchFamily="34" charset="0"/>
            </a:endParaRPr>
          </a:p>
        </p:txBody>
      </p:sp>
      <p:pic>
        <p:nvPicPr>
          <p:cNvPr id="5" name="Picture 2"/>
          <p:cNvPicPr>
            <a:picLocks noChangeAspect="1" noChangeArrowheads="1"/>
          </p:cNvPicPr>
          <p:nvPr/>
        </p:nvPicPr>
        <p:blipFill>
          <a:blip r:embed="rId7" cstate="print">
            <a:grayscl/>
          </a:blip>
          <a:srcRect/>
          <a:stretch>
            <a:fillRect/>
          </a:stretch>
        </p:blipFill>
        <p:spPr bwMode="auto">
          <a:xfrm>
            <a:off x="1" y="762000"/>
            <a:ext cx="2667000" cy="3015443"/>
          </a:xfrm>
          <a:prstGeom prst="rect">
            <a:avLst/>
          </a:prstGeom>
          <a:noFill/>
          <a:ln w="9525">
            <a:noFill/>
            <a:miter lim="800000"/>
            <a:headEnd/>
            <a:tailEnd/>
          </a:ln>
          <a:effectLst/>
        </p:spPr>
      </p:pic>
      <p:sp>
        <p:nvSpPr>
          <p:cNvPr id="6" name="Rectangle 5"/>
          <p:cNvSpPr/>
          <p:nvPr/>
        </p:nvSpPr>
        <p:spPr>
          <a:xfrm>
            <a:off x="0" y="0"/>
            <a:ext cx="91440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How Do I </a:t>
            </a:r>
            <a:r>
              <a:rPr lang="en-US" sz="3600" b="1" dirty="0" smtClean="0">
                <a:ln w="1143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rPr>
              <a:t>Know What My Priorities Are?</a:t>
            </a:r>
            <a:endParaRPr lang="en-US" sz="3600" b="1" dirty="0">
              <a:ln w="1143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7F11FB37-F5D9-4A4C-807B-566132EE0B9A}" type="slidenum">
              <a:rPr lang="en-US" smtClean="0"/>
              <a:pPr/>
              <a:t>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685800"/>
            <a:ext cx="9144000" cy="6019800"/>
          </a:xfrm>
          <a:prstGeom prst="rect">
            <a:avLst/>
          </a:prstGeom>
          <a:noFill/>
          <a:ln w="9525">
            <a:noFill/>
            <a:miter lim="800000"/>
            <a:headEnd/>
            <a:tailEnd/>
          </a:ln>
          <a:effectLst/>
        </p:spPr>
      </p:pic>
      <p:sp>
        <p:nvSpPr>
          <p:cNvPr id="3" name="TextBox 2"/>
          <p:cNvSpPr txBox="1"/>
          <p:nvPr/>
        </p:nvSpPr>
        <p:spPr>
          <a:xfrm>
            <a:off x="1066800" y="1371600"/>
            <a:ext cx="6934200" cy="4524315"/>
          </a:xfrm>
          <a:prstGeom prst="rect">
            <a:avLst/>
          </a:prstGeom>
          <a:noFill/>
        </p:spPr>
        <p:txBody>
          <a:bodyPr wrap="square" rtlCol="0">
            <a:spAutoFit/>
          </a:bodyPr>
          <a:lstStyle/>
          <a:p>
            <a:pPr algn="ctr"/>
            <a:r>
              <a:rPr lang="en-US" sz="3200" i="1" dirty="0" smtClean="0">
                <a:solidFill>
                  <a:srgbClr val="C00000"/>
                </a:solidFill>
                <a:latin typeface="Arial" pitchFamily="34" charset="0"/>
                <a:cs typeface="Arial" pitchFamily="34" charset="0"/>
              </a:rPr>
              <a:t>“Now behold, one came and said to Him, ‘Good Teacher, what </a:t>
            </a:r>
            <a:r>
              <a:rPr lang="en-US" sz="3200" b="1" u="sng" dirty="0" smtClean="0">
                <a:solidFill>
                  <a:srgbClr val="C00000"/>
                </a:solidFill>
                <a:latin typeface="Arial" pitchFamily="34" charset="0"/>
                <a:cs typeface="Arial" pitchFamily="34" charset="0"/>
              </a:rPr>
              <a:t>good thing </a:t>
            </a:r>
            <a:r>
              <a:rPr lang="en-US" sz="3200" i="1" dirty="0" smtClean="0">
                <a:solidFill>
                  <a:srgbClr val="C00000"/>
                </a:solidFill>
                <a:latin typeface="Arial" pitchFamily="34" charset="0"/>
                <a:cs typeface="Arial" pitchFamily="34" charset="0"/>
              </a:rPr>
              <a:t>shall I do that I may have </a:t>
            </a:r>
            <a:r>
              <a:rPr lang="en-US" sz="3200" b="1" u="sng" dirty="0" smtClean="0">
                <a:solidFill>
                  <a:srgbClr val="C00000"/>
                </a:solidFill>
                <a:latin typeface="Arial" pitchFamily="34" charset="0"/>
                <a:cs typeface="Arial" pitchFamily="34" charset="0"/>
              </a:rPr>
              <a:t>eternal life</a:t>
            </a:r>
            <a:r>
              <a:rPr lang="en-US" sz="3200" i="1" dirty="0" smtClean="0">
                <a:solidFill>
                  <a:srgbClr val="C00000"/>
                </a:solidFill>
                <a:latin typeface="Arial" pitchFamily="34" charset="0"/>
                <a:cs typeface="Arial" pitchFamily="34" charset="0"/>
              </a:rPr>
              <a:t>?’ So He said to him, ‘Why do you call Me good? No one is good but One, that is, God. But if you want to enter into life, </a:t>
            </a:r>
            <a:r>
              <a:rPr lang="en-US" sz="3200" b="1" u="sng" dirty="0" smtClean="0">
                <a:solidFill>
                  <a:srgbClr val="C00000"/>
                </a:solidFill>
                <a:latin typeface="Arial" pitchFamily="34" charset="0"/>
                <a:cs typeface="Arial" pitchFamily="34" charset="0"/>
              </a:rPr>
              <a:t>keep the commandments</a:t>
            </a:r>
            <a:r>
              <a:rPr lang="en-US" sz="3200" i="1" dirty="0" smtClean="0">
                <a:solidFill>
                  <a:srgbClr val="C00000"/>
                </a:solidFill>
                <a:latin typeface="Arial" pitchFamily="34" charset="0"/>
                <a:cs typeface="Arial" pitchFamily="34" charset="0"/>
              </a:rPr>
              <a:t>.’"</a:t>
            </a:r>
          </a:p>
          <a:p>
            <a:pPr algn="ctr"/>
            <a:r>
              <a:rPr lang="en-US" sz="3200" i="1" dirty="0" smtClean="0">
                <a:solidFill>
                  <a:srgbClr val="C00000"/>
                </a:solidFill>
                <a:latin typeface="Arial" pitchFamily="34" charset="0"/>
                <a:cs typeface="Arial" pitchFamily="34" charset="0"/>
              </a:rPr>
              <a:t> </a:t>
            </a:r>
            <a:endParaRPr lang="en-US" sz="3200" i="1" dirty="0">
              <a:solidFill>
                <a:srgbClr val="C00000"/>
              </a:solidFill>
              <a:latin typeface="Arial" pitchFamily="34" charset="0"/>
              <a:cs typeface="Arial" pitchFamily="34" charset="0"/>
            </a:endParaRPr>
          </a:p>
        </p:txBody>
      </p:sp>
      <p:sp>
        <p:nvSpPr>
          <p:cNvPr id="4" name="TextBox 3"/>
          <p:cNvSpPr txBox="1"/>
          <p:nvPr/>
        </p:nvSpPr>
        <p:spPr>
          <a:xfrm>
            <a:off x="2209800" y="152400"/>
            <a:ext cx="4800600"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Matthew 19:16-17</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685800"/>
            <a:ext cx="9144000" cy="6019800"/>
          </a:xfrm>
          <a:prstGeom prst="rect">
            <a:avLst/>
          </a:prstGeom>
          <a:noFill/>
          <a:ln w="9525">
            <a:noFill/>
            <a:miter lim="800000"/>
            <a:headEnd/>
            <a:tailEnd/>
          </a:ln>
          <a:effectLst/>
        </p:spPr>
      </p:pic>
      <p:sp>
        <p:nvSpPr>
          <p:cNvPr id="3" name="TextBox 2"/>
          <p:cNvSpPr txBox="1"/>
          <p:nvPr/>
        </p:nvSpPr>
        <p:spPr>
          <a:xfrm>
            <a:off x="1066800" y="1371600"/>
            <a:ext cx="6934200" cy="4524315"/>
          </a:xfrm>
          <a:prstGeom prst="rect">
            <a:avLst/>
          </a:prstGeom>
          <a:noFill/>
        </p:spPr>
        <p:txBody>
          <a:bodyPr wrap="square" rtlCol="0">
            <a:spAutoFit/>
          </a:bodyPr>
          <a:lstStyle/>
          <a:p>
            <a:pPr algn="ctr"/>
            <a:r>
              <a:rPr lang="en-US" sz="3200" i="1" dirty="0" smtClean="0">
                <a:solidFill>
                  <a:srgbClr val="C00000"/>
                </a:solidFill>
                <a:latin typeface="Arial" pitchFamily="34" charset="0"/>
                <a:cs typeface="Arial" pitchFamily="34" charset="0"/>
              </a:rPr>
              <a:t>“He said to Him, ‘</a:t>
            </a:r>
            <a:r>
              <a:rPr lang="en-US" sz="3200" b="1" u="sng" dirty="0" smtClean="0">
                <a:solidFill>
                  <a:srgbClr val="C00000"/>
                </a:solidFill>
                <a:latin typeface="Arial" pitchFamily="34" charset="0"/>
                <a:cs typeface="Arial" pitchFamily="34" charset="0"/>
              </a:rPr>
              <a:t>Which ones</a:t>
            </a:r>
            <a:r>
              <a:rPr lang="en-US" sz="3200" i="1" dirty="0" smtClean="0">
                <a:solidFill>
                  <a:srgbClr val="C00000"/>
                </a:solidFill>
                <a:latin typeface="Arial" pitchFamily="34" charset="0"/>
                <a:cs typeface="Arial" pitchFamily="34" charset="0"/>
              </a:rPr>
              <a:t>?’ Jesus said, 'You shall not murder, You shall not commit adultery, You shall not steal, You shall not bear false witness,</a:t>
            </a:r>
          </a:p>
          <a:p>
            <a:pPr algn="ctr"/>
            <a:r>
              <a:rPr lang="en-US" sz="3200" i="1" dirty="0" smtClean="0">
                <a:solidFill>
                  <a:srgbClr val="C00000"/>
                </a:solidFill>
                <a:latin typeface="Arial" pitchFamily="34" charset="0"/>
                <a:cs typeface="Arial" pitchFamily="34" charset="0"/>
              </a:rPr>
              <a:t>Honor your father and your mother, and, You shall love your neighbor as yourself.’”</a:t>
            </a:r>
          </a:p>
          <a:p>
            <a:pPr algn="ctr"/>
            <a:r>
              <a:rPr lang="en-US" sz="3200" i="1" dirty="0" smtClean="0">
                <a:solidFill>
                  <a:srgbClr val="C00000"/>
                </a:solidFill>
                <a:latin typeface="Arial" pitchFamily="34" charset="0"/>
                <a:cs typeface="Arial" pitchFamily="34" charset="0"/>
              </a:rPr>
              <a:t> </a:t>
            </a:r>
            <a:endParaRPr lang="en-US" sz="3200" i="1" dirty="0">
              <a:solidFill>
                <a:srgbClr val="C00000"/>
              </a:solidFill>
              <a:latin typeface="Arial" pitchFamily="34" charset="0"/>
              <a:cs typeface="Arial" pitchFamily="34" charset="0"/>
            </a:endParaRPr>
          </a:p>
        </p:txBody>
      </p:sp>
      <p:sp>
        <p:nvSpPr>
          <p:cNvPr id="4" name="TextBox 3"/>
          <p:cNvSpPr txBox="1"/>
          <p:nvPr/>
        </p:nvSpPr>
        <p:spPr>
          <a:xfrm>
            <a:off x="2209800" y="152400"/>
            <a:ext cx="4800600"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Matthew</a:t>
            </a:r>
            <a:r>
              <a:rPr lang="en-US" sz="3600" b="1" cap="small" dirty="0" smtClean="0">
                <a:latin typeface="Arial" pitchFamily="34" charset="0"/>
                <a:cs typeface="Arial" pitchFamily="34" charset="0"/>
              </a:rPr>
              <a:t> 19:18,19</a:t>
            </a:r>
            <a:endParaRPr lang="en-US" sz="3600" b="1" cap="small"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685800"/>
            <a:ext cx="9144000" cy="6019800"/>
          </a:xfrm>
          <a:prstGeom prst="rect">
            <a:avLst/>
          </a:prstGeom>
          <a:noFill/>
          <a:ln w="9525">
            <a:noFill/>
            <a:miter lim="800000"/>
            <a:headEnd/>
            <a:tailEnd/>
          </a:ln>
          <a:effectLst/>
        </p:spPr>
      </p:pic>
      <p:sp>
        <p:nvSpPr>
          <p:cNvPr id="3" name="TextBox 2"/>
          <p:cNvSpPr txBox="1"/>
          <p:nvPr/>
        </p:nvSpPr>
        <p:spPr>
          <a:xfrm>
            <a:off x="1066800" y="1371600"/>
            <a:ext cx="6934200" cy="4031873"/>
          </a:xfrm>
          <a:prstGeom prst="rect">
            <a:avLst/>
          </a:prstGeom>
          <a:noFill/>
        </p:spPr>
        <p:txBody>
          <a:bodyPr wrap="square" rtlCol="0">
            <a:spAutoFit/>
          </a:bodyPr>
          <a:lstStyle/>
          <a:p>
            <a:pPr algn="ctr"/>
            <a:r>
              <a:rPr lang="en-US" sz="3200" i="1" dirty="0" smtClean="0">
                <a:solidFill>
                  <a:srgbClr val="C00000"/>
                </a:solidFill>
                <a:latin typeface="Arial" pitchFamily="34" charset="0"/>
                <a:cs typeface="Arial" pitchFamily="34" charset="0"/>
              </a:rPr>
              <a:t>“The young man said to Him, ‘All these things I </a:t>
            </a:r>
            <a:r>
              <a:rPr lang="en-US" sz="3200" b="1" u="sng" dirty="0" smtClean="0">
                <a:solidFill>
                  <a:srgbClr val="C00000"/>
                </a:solidFill>
                <a:latin typeface="Arial" pitchFamily="34" charset="0"/>
                <a:cs typeface="Arial" pitchFamily="34" charset="0"/>
              </a:rPr>
              <a:t>have kept </a:t>
            </a:r>
            <a:r>
              <a:rPr lang="en-US" sz="3200" i="1" dirty="0" smtClean="0">
                <a:solidFill>
                  <a:srgbClr val="C00000"/>
                </a:solidFill>
                <a:latin typeface="Arial" pitchFamily="34" charset="0"/>
                <a:cs typeface="Arial" pitchFamily="34" charset="0"/>
              </a:rPr>
              <a:t>from my youth. What do I still </a:t>
            </a:r>
            <a:r>
              <a:rPr lang="en-US" sz="3200" b="1" u="sng" dirty="0" smtClean="0">
                <a:solidFill>
                  <a:srgbClr val="C00000"/>
                </a:solidFill>
                <a:latin typeface="Arial" pitchFamily="34" charset="0"/>
                <a:cs typeface="Arial" pitchFamily="34" charset="0"/>
              </a:rPr>
              <a:t>lack</a:t>
            </a:r>
            <a:r>
              <a:rPr lang="en-US" sz="3200" i="1" dirty="0" smtClean="0">
                <a:solidFill>
                  <a:srgbClr val="C00000"/>
                </a:solidFill>
                <a:latin typeface="Arial" pitchFamily="34" charset="0"/>
                <a:cs typeface="Arial" pitchFamily="34" charset="0"/>
              </a:rPr>
              <a:t>?’ Jesus said to him, ‘If you want to be perfect, go, </a:t>
            </a:r>
            <a:r>
              <a:rPr lang="en-US" sz="3200" b="1" u="sng" dirty="0" smtClean="0">
                <a:solidFill>
                  <a:srgbClr val="C00000"/>
                </a:solidFill>
                <a:latin typeface="Arial" pitchFamily="34" charset="0"/>
                <a:cs typeface="Arial" pitchFamily="34" charset="0"/>
              </a:rPr>
              <a:t>sell</a:t>
            </a:r>
            <a:r>
              <a:rPr lang="en-US" sz="3200" i="1" dirty="0" smtClean="0">
                <a:solidFill>
                  <a:srgbClr val="C00000"/>
                </a:solidFill>
                <a:latin typeface="Arial" pitchFamily="34" charset="0"/>
                <a:cs typeface="Arial" pitchFamily="34" charset="0"/>
              </a:rPr>
              <a:t> what you have and give to the poor, and you will have </a:t>
            </a:r>
            <a:r>
              <a:rPr lang="en-US" sz="3200" b="1" u="sng" dirty="0" smtClean="0">
                <a:solidFill>
                  <a:srgbClr val="C00000"/>
                </a:solidFill>
                <a:latin typeface="Arial" pitchFamily="34" charset="0"/>
                <a:cs typeface="Arial" pitchFamily="34" charset="0"/>
              </a:rPr>
              <a:t>treasure in heaven</a:t>
            </a:r>
            <a:r>
              <a:rPr lang="en-US" sz="3200" i="1" dirty="0" smtClean="0">
                <a:solidFill>
                  <a:srgbClr val="C00000"/>
                </a:solidFill>
                <a:latin typeface="Arial" pitchFamily="34" charset="0"/>
                <a:cs typeface="Arial" pitchFamily="34" charset="0"/>
              </a:rPr>
              <a:t>; and come, </a:t>
            </a:r>
            <a:r>
              <a:rPr lang="en-US" sz="3200" b="1" u="sng" dirty="0" smtClean="0">
                <a:solidFill>
                  <a:srgbClr val="C00000"/>
                </a:solidFill>
                <a:latin typeface="Arial" pitchFamily="34" charset="0"/>
                <a:cs typeface="Arial" pitchFamily="34" charset="0"/>
              </a:rPr>
              <a:t>follow</a:t>
            </a:r>
            <a:r>
              <a:rPr lang="en-US" sz="3200" i="1" dirty="0" smtClean="0">
                <a:solidFill>
                  <a:srgbClr val="C00000"/>
                </a:solidFill>
                <a:latin typeface="Arial" pitchFamily="34" charset="0"/>
                <a:cs typeface="Arial" pitchFamily="34" charset="0"/>
              </a:rPr>
              <a:t> Me.’"</a:t>
            </a:r>
          </a:p>
          <a:p>
            <a:pPr algn="ctr"/>
            <a:r>
              <a:rPr lang="en-US" sz="3200" i="1" dirty="0" smtClean="0">
                <a:solidFill>
                  <a:srgbClr val="C00000"/>
                </a:solidFill>
                <a:latin typeface="Arial" pitchFamily="34" charset="0"/>
                <a:cs typeface="Arial" pitchFamily="34" charset="0"/>
              </a:rPr>
              <a:t> </a:t>
            </a:r>
            <a:endParaRPr lang="en-US" sz="3200" i="1" dirty="0">
              <a:solidFill>
                <a:srgbClr val="C00000"/>
              </a:solidFill>
              <a:latin typeface="Arial" pitchFamily="34" charset="0"/>
              <a:cs typeface="Arial" pitchFamily="34" charset="0"/>
            </a:endParaRPr>
          </a:p>
        </p:txBody>
      </p:sp>
      <p:sp>
        <p:nvSpPr>
          <p:cNvPr id="4" name="TextBox 3"/>
          <p:cNvSpPr txBox="1"/>
          <p:nvPr/>
        </p:nvSpPr>
        <p:spPr>
          <a:xfrm>
            <a:off x="2209800" y="152400"/>
            <a:ext cx="4800600"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Matthew 19:20-21</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685800"/>
            <a:ext cx="9144000" cy="6019800"/>
          </a:xfrm>
          <a:prstGeom prst="rect">
            <a:avLst/>
          </a:prstGeom>
          <a:noFill/>
          <a:ln w="9525">
            <a:noFill/>
            <a:miter lim="800000"/>
            <a:headEnd/>
            <a:tailEnd/>
          </a:ln>
          <a:effectLst/>
        </p:spPr>
      </p:pic>
      <p:sp>
        <p:nvSpPr>
          <p:cNvPr id="3" name="TextBox 2"/>
          <p:cNvSpPr txBox="1"/>
          <p:nvPr/>
        </p:nvSpPr>
        <p:spPr>
          <a:xfrm>
            <a:off x="1066800" y="2362200"/>
            <a:ext cx="6934200" cy="2800767"/>
          </a:xfrm>
          <a:prstGeom prst="rect">
            <a:avLst/>
          </a:prstGeom>
          <a:noFill/>
        </p:spPr>
        <p:txBody>
          <a:bodyPr wrap="square" rtlCol="0">
            <a:spAutoFit/>
          </a:bodyPr>
          <a:lstStyle/>
          <a:p>
            <a:pPr algn="ctr"/>
            <a:r>
              <a:rPr lang="en-US" sz="3200" i="1" dirty="0" smtClean="0">
                <a:solidFill>
                  <a:srgbClr val="C00000"/>
                </a:solidFill>
                <a:latin typeface="Arial" pitchFamily="34" charset="0"/>
                <a:cs typeface="Arial" pitchFamily="34" charset="0"/>
              </a:rPr>
              <a:t>“</a:t>
            </a:r>
            <a:r>
              <a:rPr lang="en-US" sz="3600" i="1" dirty="0" smtClean="0">
                <a:solidFill>
                  <a:srgbClr val="C00000"/>
                </a:solidFill>
                <a:latin typeface="Arial" pitchFamily="34" charset="0"/>
                <a:cs typeface="Arial" pitchFamily="34" charset="0"/>
              </a:rPr>
              <a:t>But when the young man heard that saying, he went away </a:t>
            </a:r>
            <a:r>
              <a:rPr lang="en-US" sz="3600" b="1" u="sng" dirty="0" smtClean="0">
                <a:solidFill>
                  <a:srgbClr val="C00000"/>
                </a:solidFill>
                <a:latin typeface="Arial" pitchFamily="34" charset="0"/>
                <a:cs typeface="Arial" pitchFamily="34" charset="0"/>
              </a:rPr>
              <a:t>sorrowful</a:t>
            </a:r>
            <a:r>
              <a:rPr lang="en-US" sz="3600" i="1" dirty="0" smtClean="0">
                <a:solidFill>
                  <a:srgbClr val="C00000"/>
                </a:solidFill>
                <a:latin typeface="Arial" pitchFamily="34" charset="0"/>
                <a:cs typeface="Arial" pitchFamily="34" charset="0"/>
              </a:rPr>
              <a:t>, for he had great </a:t>
            </a:r>
            <a:r>
              <a:rPr lang="en-US" sz="3600" b="1" u="sng" dirty="0" smtClean="0">
                <a:solidFill>
                  <a:srgbClr val="C00000"/>
                </a:solidFill>
                <a:latin typeface="Arial" pitchFamily="34" charset="0"/>
                <a:cs typeface="Arial" pitchFamily="34" charset="0"/>
              </a:rPr>
              <a:t>possessions</a:t>
            </a:r>
            <a:r>
              <a:rPr lang="en-US" sz="3200" i="1" dirty="0" smtClean="0">
                <a:solidFill>
                  <a:srgbClr val="C00000"/>
                </a:solidFill>
                <a:latin typeface="Arial" pitchFamily="34" charset="0"/>
                <a:cs typeface="Arial" pitchFamily="34" charset="0"/>
              </a:rPr>
              <a:t>."</a:t>
            </a:r>
          </a:p>
          <a:p>
            <a:pPr algn="ctr"/>
            <a:r>
              <a:rPr lang="en-US" sz="3200" i="1" dirty="0" smtClean="0">
                <a:solidFill>
                  <a:srgbClr val="C00000"/>
                </a:solidFill>
                <a:latin typeface="Arial" pitchFamily="34" charset="0"/>
                <a:cs typeface="Arial" pitchFamily="34" charset="0"/>
              </a:rPr>
              <a:t> </a:t>
            </a:r>
            <a:endParaRPr lang="en-US" sz="3200" i="1" dirty="0">
              <a:solidFill>
                <a:srgbClr val="C00000"/>
              </a:solidFill>
              <a:latin typeface="Arial" pitchFamily="34" charset="0"/>
              <a:cs typeface="Arial" pitchFamily="34" charset="0"/>
            </a:endParaRPr>
          </a:p>
        </p:txBody>
      </p:sp>
      <p:sp>
        <p:nvSpPr>
          <p:cNvPr id="4" name="TextBox 3"/>
          <p:cNvSpPr txBox="1"/>
          <p:nvPr/>
        </p:nvSpPr>
        <p:spPr>
          <a:xfrm>
            <a:off x="2209800" y="152400"/>
            <a:ext cx="4800600"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Matthew 19:20-22</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3962</Words>
  <Application>Microsoft Office PowerPoint</Application>
  <PresentationFormat>On-screen Show (4:3)</PresentationFormat>
  <Paragraphs>207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How Do I Know What My Priorities Are?</vt:lpstr>
      <vt:lpstr>What Do I Think About?</vt:lpstr>
      <vt:lpstr>What Do I Think About?</vt:lpstr>
      <vt:lpstr>What Do I Think About?</vt:lpstr>
      <vt:lpstr>What Do We Talk  About Most?</vt:lpstr>
      <vt:lpstr>What Do We Talk  About Most?</vt:lpstr>
      <vt:lpstr>How Do We Spend  Our Time?</vt:lpstr>
      <vt:lpstr>How Do We Spend  Our Time?</vt:lpstr>
      <vt:lpstr>How Do We Spend  Our Money?</vt:lpstr>
      <vt:lpstr>How Do We Spend  Our Money?</vt:lpstr>
      <vt:lpstr>What “Gives” When We Face Conflicting Priorities?</vt:lpstr>
      <vt:lpstr>What Would Others Say Our Priorities Are?</vt:lpstr>
      <vt:lpstr>What Would Others Say Our Priorities Are?</vt:lpstr>
      <vt:lpstr>What Would Others Say Our Priorities Are?</vt:lpstr>
      <vt:lpstr>How Then Do I Know—In All Honesty—What My Priorities Are?</vt:lpstr>
      <vt:lpstr>How Then Do I Know—In All Honesty—What My Priorities Are?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 Greer</dc:creator>
  <cp:lastModifiedBy>Carolyn Rix</cp:lastModifiedBy>
  <cp:revision>28</cp:revision>
  <dcterms:created xsi:type="dcterms:W3CDTF">2010-06-21T16:06:34Z</dcterms:created>
  <dcterms:modified xsi:type="dcterms:W3CDTF">2010-08-18T16:15:56Z</dcterms:modified>
</cp:coreProperties>
</file>