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68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12DD3-BF9E-471D-83F5-9A25A1320425}" type="datetimeFigureOut">
              <a:rPr lang="en-US" smtClean="0"/>
              <a:pPr/>
              <a:t>8/23/2010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CEF423-8092-463B-9B0C-BB4A0D267B8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B6992FD-7DCD-4217-850E-355155816417}" type="slidenum">
              <a:rPr lang="en-US" smtClean="0">
                <a:cs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 smtClean="0">
              <a:cs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7F910-B3B9-4162-9687-241272325B43}" type="datetimeFigureOut">
              <a:rPr lang="en-US" smtClean="0"/>
              <a:pPr/>
              <a:t>8/23/2010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D2D91-1CDD-4551-B9A1-AED9474FD5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7F910-B3B9-4162-9687-241272325B43}" type="datetimeFigureOut">
              <a:rPr lang="en-US" smtClean="0"/>
              <a:pPr/>
              <a:t>8/23/2010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D2D91-1CDD-4551-B9A1-AED9474FD5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7F910-B3B9-4162-9687-241272325B43}" type="datetimeFigureOut">
              <a:rPr lang="en-US" smtClean="0"/>
              <a:pPr/>
              <a:t>8/23/2010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D2D91-1CDD-4551-B9A1-AED9474FD5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7F910-B3B9-4162-9687-241272325B43}" type="datetimeFigureOut">
              <a:rPr lang="en-US" smtClean="0"/>
              <a:pPr/>
              <a:t>8/23/2010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D2D91-1CDD-4551-B9A1-AED9474FD55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http://t0.gstatic.com/images?q=tbn:ANd9GcSslM2zuoNZdMyXDL-YKXt1moYpMbshfKxEFQAcK2zl7eRI49g&amp;t=1&amp;usg=__xMq76ZKCBCYvV5BbRE_StvZ9Drg="/>
          <p:cNvPicPr>
            <a:picLocks noChangeAspect="1" noChangeArrowheads="1"/>
          </p:cNvPicPr>
          <p:nvPr userDrawn="1"/>
        </p:nvPicPr>
        <p:blipFill>
          <a:blip r:embed="rId2" cstate="print"/>
          <a:srcRect t="10057"/>
          <a:stretch>
            <a:fillRect/>
          </a:stretch>
        </p:blipFill>
        <p:spPr bwMode="auto">
          <a:xfrm>
            <a:off x="0" y="172202"/>
            <a:ext cx="1524000" cy="1199398"/>
          </a:xfrm>
          <a:prstGeom prst="rect">
            <a:avLst/>
          </a:prstGeom>
          <a:noFill/>
          <a:effectLst>
            <a:softEdge rad="31750"/>
          </a:effectLst>
        </p:spPr>
      </p:pic>
      <p:pic>
        <p:nvPicPr>
          <p:cNvPr id="8" name="Picture 7" descr="http://t0.gstatic.com/images?q=tbn:ANd9GcSslM2zuoNZdMyXDL-YKXt1moYpMbshfKxEFQAcK2zl7eRI49g&amp;t=1&amp;usg=__xMq76ZKCBCYvV5BbRE_StvZ9Drg="/>
          <p:cNvPicPr>
            <a:picLocks noChangeAspect="1" noChangeArrowheads="1"/>
          </p:cNvPicPr>
          <p:nvPr userDrawn="1"/>
        </p:nvPicPr>
        <p:blipFill>
          <a:blip r:embed="rId2" cstate="print"/>
          <a:srcRect t="10057"/>
          <a:stretch>
            <a:fillRect/>
          </a:stretch>
        </p:blipFill>
        <p:spPr bwMode="auto">
          <a:xfrm>
            <a:off x="7620000" y="152400"/>
            <a:ext cx="1524000" cy="1199398"/>
          </a:xfrm>
          <a:prstGeom prst="rect">
            <a:avLst/>
          </a:prstGeom>
          <a:noFill/>
          <a:effectLst>
            <a:softEdge rad="31750"/>
          </a:effectLst>
        </p:spPr>
      </p:pic>
      <p:sp>
        <p:nvSpPr>
          <p:cNvPr id="9" name="Rectangle 8"/>
          <p:cNvSpPr/>
          <p:nvPr userDrawn="1"/>
        </p:nvSpPr>
        <p:spPr>
          <a:xfrm>
            <a:off x="1752600" y="304800"/>
            <a:ext cx="57150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Why Do We Lose Zeal?</a:t>
            </a:r>
            <a:endParaRPr lang="en-US" sz="4400" b="1" cap="none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7F910-B3B9-4162-9687-241272325B43}" type="datetimeFigureOut">
              <a:rPr lang="en-US" smtClean="0"/>
              <a:pPr/>
              <a:t>8/23/2010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D2D91-1CDD-4551-B9A1-AED9474FD5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7F910-B3B9-4162-9687-241272325B43}" type="datetimeFigureOut">
              <a:rPr lang="en-US" smtClean="0"/>
              <a:pPr/>
              <a:t>8/23/2010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D2D91-1CDD-4551-B9A1-AED9474FD5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7F910-B3B9-4162-9687-241272325B43}" type="datetimeFigureOut">
              <a:rPr lang="en-US" smtClean="0"/>
              <a:pPr/>
              <a:t>8/23/2010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D2D91-1CDD-4551-B9A1-AED9474FD5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7F910-B3B9-4162-9687-241272325B43}" type="datetimeFigureOut">
              <a:rPr lang="en-US" smtClean="0"/>
              <a:pPr/>
              <a:t>8/23/2010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D2D91-1CDD-4551-B9A1-AED9474FD5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7F910-B3B9-4162-9687-241272325B43}" type="datetimeFigureOut">
              <a:rPr lang="en-US" smtClean="0"/>
              <a:pPr/>
              <a:t>8/23/2010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D2D91-1CDD-4551-B9A1-AED9474FD5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7F910-B3B9-4162-9687-241272325B43}" type="datetimeFigureOut">
              <a:rPr lang="en-US" smtClean="0"/>
              <a:pPr/>
              <a:t>8/23/2010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D2D91-1CDD-4551-B9A1-AED9474FD5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7F910-B3B9-4162-9687-241272325B43}" type="datetimeFigureOut">
              <a:rPr lang="en-US" smtClean="0"/>
              <a:pPr/>
              <a:t>8/23/2010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D2D91-1CDD-4551-B9A1-AED9474FD5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97F910-B3B9-4162-9687-241272325B43}" type="datetimeFigureOut">
              <a:rPr lang="en-US" smtClean="0"/>
              <a:pPr/>
              <a:t>8/23/2010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D2D91-1CDD-4551-B9A1-AED9474FD55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168444" y="2057400"/>
            <a:ext cx="680712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Why Do We Lose Zeal?</a:t>
            </a:r>
            <a:endParaRPr lang="en-US" sz="5400" b="1" cap="none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9222" name="Picture 6" descr="http://t0.gstatic.com/images?q=tbn:ANd9GcSslM2zuoNZdMyXDL-YKXt1moYpMbshfKxEFQAcK2zl7eRI49g&amp;t=1&amp;usg=__xMq76ZKCBCYvV5BbRE_StvZ9Drg="/>
          <p:cNvPicPr>
            <a:picLocks noChangeAspect="1" noChangeArrowheads="1"/>
          </p:cNvPicPr>
          <p:nvPr/>
        </p:nvPicPr>
        <p:blipFill>
          <a:blip r:embed="rId2" cstate="print"/>
          <a:srcRect t="10057"/>
          <a:stretch>
            <a:fillRect/>
          </a:stretch>
        </p:blipFill>
        <p:spPr bwMode="auto">
          <a:xfrm>
            <a:off x="2819399" y="3690872"/>
            <a:ext cx="3733801" cy="2938527"/>
          </a:xfrm>
          <a:prstGeom prst="rect">
            <a:avLst/>
          </a:prstGeom>
          <a:noFill/>
          <a:effectLst>
            <a:softEdge rad="3175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381000" y="274638"/>
            <a:ext cx="8229600" cy="1143000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1. The “new” wears off  Acts 17:21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- Solution: 2 Pet. 1:1-13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381000" y="274638"/>
            <a:ext cx="8229600" cy="1143000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2. We </a:t>
            </a:r>
            <a:r>
              <a:rPr lang="en-US" dirty="0"/>
              <a:t>stop intensely studying  Heb. </a:t>
            </a:r>
            <a:r>
              <a:rPr lang="en-US" dirty="0" smtClean="0"/>
              <a:t>5:12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- Solution: Eccl. 12:13; Heb. </a:t>
            </a:r>
            <a:r>
              <a:rPr lang="en-US" smtClean="0"/>
              <a:t>5:13-14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381000" y="274638"/>
            <a:ext cx="8229600" cy="1143000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525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3. We forget the labor &amp; yoke of sin  Mt. 11:28-30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- Solution: 1 Tim. </a:t>
            </a:r>
            <a:r>
              <a:rPr lang="en-US" dirty="0" smtClean="0"/>
              <a:t>1:12-14</a:t>
            </a:r>
            <a:r>
              <a:rPr lang="en-US" dirty="0" smtClean="0"/>
              <a:t>; Acts 17:16 (1 Jn. 4:13)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381000" y="274638"/>
            <a:ext cx="8229600" cy="1143000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4. </a:t>
            </a:r>
            <a:r>
              <a:rPr lang="en-US" dirty="0"/>
              <a:t>We return to </a:t>
            </a:r>
            <a:r>
              <a:rPr lang="en-US" dirty="0" smtClean="0"/>
              <a:t>sin  Ps. 51:12-15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- Solution: Rev. 2:3-5; Acts 8:22-23 (1 Jn. 1:9)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381000" y="274638"/>
            <a:ext cx="8229600" cy="1143000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5. </a:t>
            </a:r>
            <a:r>
              <a:rPr lang="en-US" dirty="0"/>
              <a:t>We become discouraged when others reject </a:t>
            </a:r>
            <a:r>
              <a:rPr lang="en-US" dirty="0" smtClean="0"/>
              <a:t>truth  Jer</a:t>
            </a:r>
            <a:r>
              <a:rPr lang="en-US" dirty="0"/>
              <a:t>. </a:t>
            </a:r>
            <a:r>
              <a:rPr lang="en-US" dirty="0" smtClean="0"/>
              <a:t>20:7-9a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- Solution:  Is. 55:8-9, 11; Rom. 10:1; 11:14;           		    Jer. 20:9b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168444" y="2967335"/>
            <a:ext cx="680712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Why Do We Lose Zeal?</a:t>
            </a:r>
            <a:endParaRPr lang="en-US" sz="5400" b="1" cap="none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5" name="Picture 6" descr="http://t0.gstatic.com/images?q=tbn:ANd9GcSslM2zuoNZdMyXDL-YKXt1moYpMbshfKxEFQAcK2zl7eRI49g&amp;t=1&amp;usg=__xMq76ZKCBCYvV5BbRE_StvZ9Drg="/>
          <p:cNvPicPr>
            <a:picLocks noChangeAspect="1" noChangeArrowheads="1"/>
          </p:cNvPicPr>
          <p:nvPr/>
        </p:nvPicPr>
        <p:blipFill>
          <a:blip r:embed="rId2" cstate="print"/>
          <a:srcRect t="10057"/>
          <a:stretch>
            <a:fillRect/>
          </a:stretch>
        </p:blipFill>
        <p:spPr bwMode="auto">
          <a:xfrm>
            <a:off x="3276600" y="4230602"/>
            <a:ext cx="3048000" cy="2398797"/>
          </a:xfrm>
          <a:prstGeom prst="rect">
            <a:avLst/>
          </a:prstGeom>
          <a:noFill/>
          <a:effectLst>
            <a:softEdge rad="3175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7"/>
          <p:cNvSpPr>
            <a:spLocks noChangeArrowheads="1"/>
          </p:cNvSpPr>
          <p:nvPr/>
        </p:nvSpPr>
        <p:spPr bwMode="auto">
          <a:xfrm>
            <a:off x="0" y="4724400"/>
            <a:ext cx="9144000" cy="609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990600"/>
          </a:xfrm>
          <a:solidFill>
            <a:srgbClr val="FFFF00"/>
          </a:solidFill>
        </p:spPr>
        <p:txBody>
          <a:bodyPr/>
          <a:lstStyle/>
          <a:p>
            <a:pPr eaLnBrk="1" hangingPunct="1"/>
            <a:r>
              <a:rPr lang="en-US" sz="4600" b="1" smtClean="0">
                <a:solidFill>
                  <a:schemeClr val="tx1"/>
                </a:solidFill>
                <a:latin typeface="Ameretto"/>
              </a:rPr>
              <a:t>“What Must I Do To Be Saved?”</a:t>
            </a: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533400" y="990600"/>
            <a:ext cx="8382000" cy="362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defRPr/>
            </a:pPr>
            <a:r>
              <a:rPr lang="en-US" sz="4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Calisto MT" pitchFamily="18" charset="0"/>
              </a:rPr>
              <a:t>Hear The Gospel (Rom. 10:17)</a:t>
            </a:r>
          </a:p>
          <a:p>
            <a:pPr algn="ctr">
              <a:spcBef>
                <a:spcPct val="20000"/>
              </a:spcBef>
              <a:defRPr/>
            </a:pPr>
            <a:r>
              <a:rPr lang="en-US" sz="4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Calisto MT" pitchFamily="18" charset="0"/>
              </a:rPr>
              <a:t>Believe In Christ (Jn. 8:24)</a:t>
            </a:r>
          </a:p>
          <a:p>
            <a:pPr algn="ctr">
              <a:spcBef>
                <a:spcPct val="20000"/>
              </a:spcBef>
              <a:defRPr/>
            </a:pPr>
            <a:r>
              <a:rPr lang="en-US" sz="4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Calisto MT" pitchFamily="18" charset="0"/>
              </a:rPr>
              <a:t>Repent Of Sins (Acts 2:38)</a:t>
            </a:r>
          </a:p>
          <a:p>
            <a:pPr algn="ctr">
              <a:spcBef>
                <a:spcPct val="20000"/>
              </a:spcBef>
              <a:defRPr/>
            </a:pPr>
            <a:r>
              <a:rPr lang="en-US" sz="4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Calisto MT" pitchFamily="18" charset="0"/>
              </a:rPr>
              <a:t>Confess Christ (Rom. 10:10)</a:t>
            </a:r>
          </a:p>
          <a:p>
            <a:pPr algn="ctr">
              <a:spcBef>
                <a:spcPct val="20000"/>
              </a:spcBef>
              <a:defRPr/>
            </a:pPr>
            <a:r>
              <a:rPr lang="en-US" sz="4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Calisto MT" pitchFamily="18" charset="0"/>
              </a:rPr>
              <a:t>Be Baptized (I Pet. 3:21)</a:t>
            </a: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228600" y="4648200"/>
            <a:ext cx="891540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u="sng" dirty="0">
                <a:effectLst>
                  <a:outerShdw blurRad="38100" dist="38100" dir="2700000" algn="tl">
                    <a:srgbClr val="FFFFFF"/>
                  </a:outerShdw>
                </a:effectLst>
                <a:latin typeface="Calisto MT" pitchFamily="18" charset="0"/>
                <a:cs typeface="+mn-cs"/>
              </a:rPr>
              <a:t>For The Erring Child:</a:t>
            </a:r>
            <a:r>
              <a:rPr lang="en-US" sz="4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Calisto MT" pitchFamily="18" charset="0"/>
                <a:cs typeface="+mn-cs"/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Calisto MT" pitchFamily="18" charset="0"/>
                <a:cs typeface="+mn-cs"/>
              </a:rPr>
              <a:t>Repent (Acts 8:22), Confess (I Jn. 1:9),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Calisto MT" pitchFamily="18" charset="0"/>
                <a:cs typeface="+mn-cs"/>
              </a:rPr>
              <a:t>Pray (Acts 8:22)</a:t>
            </a:r>
          </a:p>
        </p:txBody>
      </p:sp>
      <p:sp>
        <p:nvSpPr>
          <p:cNvPr id="2054" name="Line 5"/>
          <p:cNvSpPr>
            <a:spLocks noChangeShapeType="1"/>
          </p:cNvSpPr>
          <p:nvPr/>
        </p:nvSpPr>
        <p:spPr bwMode="auto">
          <a:xfrm>
            <a:off x="533400" y="838200"/>
            <a:ext cx="815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 advTm="2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3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0" dur="20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32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3" dur="20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32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6" dur="20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32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9" dur="20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4" dur="2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1297</TotalTime>
  <Words>135</Words>
  <Application>Microsoft Office PowerPoint</Application>
  <PresentationFormat>On-screen Show (4:3)</PresentationFormat>
  <Paragraphs>22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“What Must I Do To Be Saved?”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Halbrook</dc:creator>
  <cp:lastModifiedBy>Guest</cp:lastModifiedBy>
  <cp:revision>14</cp:revision>
  <dcterms:created xsi:type="dcterms:W3CDTF">2009-12-06T03:41:45Z</dcterms:created>
  <dcterms:modified xsi:type="dcterms:W3CDTF">2010-08-23T16:44:25Z</dcterms:modified>
</cp:coreProperties>
</file>