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C00000"/>
    <a:srgbClr val="D9D9D9"/>
    <a:srgbClr val="CC0000"/>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6717" autoAdjust="0"/>
  </p:normalViewPr>
  <p:slideViewPr>
    <p:cSldViewPr>
      <p:cViewPr varScale="1">
        <p:scale>
          <a:sx n="47" d="100"/>
          <a:sy n="47" d="100"/>
        </p:scale>
        <p:origin x="-667" y="-8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29D0B4-AFD4-48C5-B0DD-C7D61E432C04}" type="datetimeFigureOut">
              <a:rPr lang="en-US" smtClean="0"/>
              <a:pPr/>
              <a:t>6/29/2010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9CA02B-F30C-403F-9E21-E9ECDA8E1A6F}"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Title</a:t>
            </a:r>
            <a:r>
              <a:rPr lang="en-US" u="sng" baseline="0" dirty="0" smtClean="0"/>
              <a:t> Slide</a:t>
            </a:r>
            <a:r>
              <a:rPr lang="en-US" b="1" baseline="0" dirty="0" smtClean="0"/>
              <a:t>: The One and ONLY Reason People Go to Hell </a:t>
            </a:r>
            <a:r>
              <a:rPr lang="en-US" baseline="0" dirty="0" smtClean="0"/>
              <a:t>(</a:t>
            </a:r>
            <a:r>
              <a:rPr lang="en-US" i="1" baseline="0" dirty="0" smtClean="0"/>
              <a:t>by Curtis Hutson</a:t>
            </a:r>
            <a:r>
              <a:rPr lang="en-US" baseline="0" dirty="0" smtClean="0"/>
              <a:t>)…examine his article…Renowned Baptist preacher who died in 1995. Late editor of Sword of the Lord in Murfreesboro, TN until death in 1995. Thoughts taken from article ,”</a:t>
            </a:r>
            <a:r>
              <a:rPr lang="en-US" b="1" baseline="0" dirty="0" smtClean="0"/>
              <a:t>The One Thing That Determines Salvation</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099CA02B-F30C-403F-9E21-E9ECDA8E1A6F}"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What is Sin</a:t>
            </a:r>
            <a:r>
              <a:rPr lang="en-US" b="0" u="none" dirty="0" smtClean="0"/>
              <a:t>? Defined as…</a:t>
            </a:r>
            <a:r>
              <a:rPr lang="en-US" b="0" u="none" baseline="0" dirty="0" smtClean="0"/>
              <a:t>(</a:t>
            </a:r>
            <a:r>
              <a:rPr lang="en-US" b="1" baseline="0" dirty="0" smtClean="0"/>
              <a:t>1 Jno.3:4; 2 Jno.9</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099CA02B-F30C-403F-9E21-E9ECDA8E1A6F}"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What is Sin</a:t>
            </a:r>
            <a:r>
              <a:rPr lang="en-US" b="0" u="none" dirty="0" smtClean="0"/>
              <a:t>? Defined as…</a:t>
            </a:r>
            <a:r>
              <a:rPr lang="en-US" b="0" u="none" baseline="0" dirty="0" smtClean="0"/>
              <a:t>(</a:t>
            </a:r>
            <a:r>
              <a:rPr lang="en-US" b="1" baseline="0" dirty="0" smtClean="0"/>
              <a:t>Matthew 7:21-23</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099CA02B-F30C-403F-9E21-E9ECDA8E1A6F}"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Lawlessness</a:t>
            </a:r>
            <a:r>
              <a:rPr lang="en-US" dirty="0" smtClean="0"/>
              <a:t>:</a:t>
            </a:r>
            <a:r>
              <a:rPr lang="en-US" baseline="0" dirty="0" smtClean="0"/>
              <a:t> </a:t>
            </a:r>
          </a:p>
          <a:p>
            <a:pPr marL="228600" indent="-228600">
              <a:buAutoNum type="arabicParenBoth"/>
            </a:pPr>
            <a:r>
              <a:rPr lang="en-US" baseline="0" dirty="0" smtClean="0"/>
              <a:t>Acting without authority. </a:t>
            </a:r>
          </a:p>
          <a:p>
            <a:pPr marL="228600" indent="-228600">
              <a:buAutoNum type="arabicParenBoth"/>
            </a:pPr>
            <a:r>
              <a:rPr lang="en-US" baseline="0" dirty="0" smtClean="0"/>
              <a:t>State of being without law. (3) Bible sense: Acting without authority from Christ. (</a:t>
            </a:r>
            <a:r>
              <a:rPr lang="en-US" b="1" baseline="0" dirty="0" smtClean="0"/>
              <a:t>Col.3:17</a:t>
            </a:r>
            <a:r>
              <a:rPr lang="en-US" baseline="0" dirty="0" smtClean="0"/>
              <a:t>) </a:t>
            </a:r>
            <a:r>
              <a:rPr lang="en-US" b="1" baseline="0" dirty="0" smtClean="0"/>
              <a:t>Lawless Acts</a:t>
            </a:r>
            <a:r>
              <a:rPr lang="en-US" baseline="0" dirty="0" smtClean="0"/>
              <a:t>…examples </a:t>
            </a:r>
          </a:p>
          <a:p>
            <a:pPr marL="685800" lvl="1" indent="-228600">
              <a:buFont typeface="Arial" pitchFamily="34" charset="0"/>
              <a:buChar char="•"/>
            </a:pPr>
            <a:r>
              <a:rPr lang="en-US" baseline="0" dirty="0" smtClean="0"/>
              <a:t>Circumcision (</a:t>
            </a:r>
            <a:r>
              <a:rPr lang="en-US" b="1" baseline="0" dirty="0" smtClean="0"/>
              <a:t>Acts 15</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099CA02B-F30C-403F-9E21-E9ECDA8E1A6F}"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What is Sin</a:t>
            </a:r>
            <a:r>
              <a:rPr lang="en-US" b="0" u="none" dirty="0" smtClean="0"/>
              <a:t>? Defined as…</a:t>
            </a:r>
            <a:r>
              <a:rPr lang="en-US" b="0" u="none" baseline="0" dirty="0" smtClean="0"/>
              <a:t>(</a:t>
            </a:r>
            <a:r>
              <a:rPr lang="en-US" b="1" baseline="0" dirty="0" smtClean="0"/>
              <a:t>1 Jno.5:17; Psa.119:172; Rom.1:17</a:t>
            </a:r>
            <a:r>
              <a:rPr lang="en-US" baseline="0" dirty="0" smtClean="0"/>
              <a:t>) Violating God’s revealed will is unrighteous—therefore SINFUL!</a:t>
            </a:r>
            <a:endParaRPr lang="en-US" dirty="0"/>
          </a:p>
        </p:txBody>
      </p:sp>
      <p:sp>
        <p:nvSpPr>
          <p:cNvPr id="4" name="Slide Number Placeholder 3"/>
          <p:cNvSpPr>
            <a:spLocks noGrp="1"/>
          </p:cNvSpPr>
          <p:nvPr>
            <p:ph type="sldNum" sz="quarter" idx="10"/>
          </p:nvPr>
        </p:nvSpPr>
        <p:spPr/>
        <p:txBody>
          <a:bodyPr/>
          <a:lstStyle/>
          <a:p>
            <a:fld id="{099CA02B-F30C-403F-9E21-E9ECDA8E1A6F}"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D32BF1-23EA-4FC3-854D-E66E3AE376B5}" type="slidenum">
              <a:rPr lang="en-US"/>
              <a:pPr/>
              <a:t>14</a:t>
            </a:fld>
            <a:endParaRPr lang="en-US" dirty="0"/>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r>
              <a:rPr lang="en-US" b="1" dirty="0" smtClean="0"/>
              <a:t>All Unrighteousness</a:t>
            </a:r>
            <a:r>
              <a:rPr lang="en-US" dirty="0" smtClean="0"/>
              <a:t>…explain the chart…</a:t>
            </a: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What is Sin</a:t>
            </a:r>
            <a:r>
              <a:rPr lang="en-US" b="0" u="none" dirty="0" smtClean="0"/>
              <a:t>? Defined as…</a:t>
            </a:r>
            <a:r>
              <a:rPr lang="en-US" b="0" u="none" baseline="0" dirty="0" smtClean="0"/>
              <a:t>(</a:t>
            </a:r>
            <a:r>
              <a:rPr lang="en-US" b="1" baseline="0" dirty="0" smtClean="0"/>
              <a:t>Jam.4:17; 1 Jno.3:17,18</a:t>
            </a:r>
            <a:r>
              <a:rPr lang="en-US" baseline="0" dirty="0" smtClean="0"/>
              <a:t>) Rejected opportunities will be charged to our accounts. Glimpse of the judgment scene—</a:t>
            </a:r>
            <a:r>
              <a:rPr lang="en-US" b="1" baseline="0" dirty="0" smtClean="0"/>
              <a:t>Matt.25:41-46</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099CA02B-F30C-403F-9E21-E9ECDA8E1A6F}"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538F3A-C9BB-47D9-821F-8478CD300043}" type="slidenum">
              <a:rPr lang="en-US"/>
              <a:pPr/>
              <a:t>16</a:t>
            </a:fld>
            <a:endParaRPr lang="en-US" dirty="0"/>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r>
              <a:rPr lang="en-US" dirty="0" smtClean="0"/>
              <a:t>Sin Is: </a:t>
            </a:r>
            <a:r>
              <a:rPr lang="en-US" b="1" dirty="0" smtClean="0"/>
              <a:t>NOT DOING GOOD </a:t>
            </a:r>
          </a:p>
          <a:p>
            <a:r>
              <a:rPr lang="en-US" dirty="0" smtClean="0"/>
              <a:t>(1) Seeing good you can accomplish—but not acting! Examples...</a:t>
            </a:r>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What is Sin</a:t>
            </a:r>
            <a:r>
              <a:rPr lang="en-US" b="0" u="none" dirty="0" smtClean="0"/>
              <a:t>? Defined as…</a:t>
            </a:r>
            <a:r>
              <a:rPr lang="en-US" b="0" u="none" baseline="0" dirty="0" smtClean="0"/>
              <a:t>(</a:t>
            </a:r>
            <a:r>
              <a:rPr lang="en-US" b="1" baseline="0" dirty="0" smtClean="0"/>
              <a:t>Romans 14:5,22,23</a:t>
            </a:r>
            <a:r>
              <a:rPr lang="en-US" baseline="0" dirty="0" smtClean="0"/>
              <a:t>) Violation of one’s conscience…</a:t>
            </a:r>
            <a:endParaRPr lang="en-US" dirty="0"/>
          </a:p>
        </p:txBody>
      </p:sp>
      <p:sp>
        <p:nvSpPr>
          <p:cNvPr id="4" name="Slide Number Placeholder 3"/>
          <p:cNvSpPr>
            <a:spLocks noGrp="1"/>
          </p:cNvSpPr>
          <p:nvPr>
            <p:ph type="sldNum" sz="quarter" idx="10"/>
          </p:nvPr>
        </p:nvSpPr>
        <p:spPr/>
        <p:txBody>
          <a:bodyPr/>
          <a:lstStyle/>
          <a:p>
            <a:fld id="{099CA02B-F30C-403F-9E21-E9ECDA8E1A6F}"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D02902-C37D-4D49-B2A6-6556887BA842}" type="slidenum">
              <a:rPr lang="en-US"/>
              <a:pPr/>
              <a:t>18</a:t>
            </a:fld>
            <a:endParaRPr lang="en-US" dirty="0"/>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p:txBody>
          <a:bodyPr/>
          <a:lstStyle/>
          <a:p>
            <a:r>
              <a:rPr lang="en-US" dirty="0" smtClean="0"/>
              <a:t>Sin Is: </a:t>
            </a:r>
            <a:r>
              <a:rPr lang="en-US" b="1" dirty="0" smtClean="0"/>
              <a:t>Violating One’s Conscience</a:t>
            </a:r>
            <a:r>
              <a:rPr lang="en-US" dirty="0" smtClean="0"/>
              <a:t>…Must have conscience rooted</a:t>
            </a:r>
            <a:r>
              <a:rPr lang="en-US" baseline="0" dirty="0" smtClean="0"/>
              <a:t> and grounded in truth!</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102489-18D2-4870-91CF-848A5DC5EFFF}" type="slidenum">
              <a:rPr lang="en-US"/>
              <a:pPr/>
              <a:t>19</a:t>
            </a:fld>
            <a:endParaRPr lang="en-US" dirty="0"/>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p:txBody>
          <a:bodyPr/>
          <a:lstStyle/>
          <a:p>
            <a:r>
              <a:rPr lang="en-US" dirty="0" smtClean="0"/>
              <a:t>Review…</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Mr. Hutson’s Conclusions: </a:t>
            </a:r>
            <a:r>
              <a:rPr lang="en-US" b="1" dirty="0" smtClean="0"/>
              <a:t>People are</a:t>
            </a:r>
            <a:r>
              <a:rPr lang="en-US" b="1" baseline="0" dirty="0" smtClean="0"/>
              <a:t> not going to hell because</a:t>
            </a:r>
            <a:r>
              <a:rPr lang="en-US" baseline="0" dirty="0" smtClean="0"/>
              <a:t>: </a:t>
            </a:r>
          </a:p>
          <a:p>
            <a:pPr marL="228600" indent="-228600">
              <a:buAutoNum type="arabicParenBoth"/>
            </a:pPr>
            <a:r>
              <a:rPr lang="en-US" baseline="0" dirty="0" smtClean="0"/>
              <a:t>They sin </a:t>
            </a:r>
          </a:p>
          <a:p>
            <a:pPr marL="228600" indent="-228600">
              <a:buAutoNum type="arabicParenBoth"/>
            </a:pPr>
            <a:r>
              <a:rPr lang="en-US" baseline="0" dirty="0" smtClean="0"/>
              <a:t>They will not stop sinning </a:t>
            </a:r>
          </a:p>
          <a:p>
            <a:pPr marL="228600" indent="-228600">
              <a:buAutoNum type="arabicParenBoth"/>
            </a:pPr>
            <a:r>
              <a:rPr lang="en-US" baseline="0" dirty="0" smtClean="0"/>
              <a:t>Of the kinds of sins they commit. </a:t>
            </a:r>
          </a:p>
          <a:p>
            <a:pPr marL="228600" indent="-228600">
              <a:buAutoNum type="arabicParenBoth"/>
            </a:pPr>
            <a:r>
              <a:rPr lang="en-US" baseline="0" dirty="0" smtClean="0"/>
              <a:t>They do not live like Christians </a:t>
            </a:r>
          </a:p>
          <a:p>
            <a:pPr marL="228600" indent="-228600">
              <a:buAutoNum type="arabicParenBoth"/>
            </a:pPr>
            <a:r>
              <a:rPr lang="en-US" baseline="0" dirty="0" smtClean="0"/>
              <a:t>They have not been baptized. </a:t>
            </a:r>
          </a:p>
          <a:p>
            <a:pPr marL="228600" indent="-228600">
              <a:buAutoNum type="arabicParenBoth"/>
            </a:pPr>
            <a:endParaRPr lang="en-US" baseline="0" dirty="0" smtClean="0"/>
          </a:p>
          <a:p>
            <a:pPr marL="228600" indent="-228600">
              <a:buNone/>
            </a:pPr>
            <a:r>
              <a:rPr lang="en-US" baseline="0" dirty="0" smtClean="0"/>
              <a:t>Then pray tell—what will cause one to be lost?</a:t>
            </a:r>
            <a:endParaRPr lang="en-US" dirty="0"/>
          </a:p>
        </p:txBody>
      </p:sp>
      <p:sp>
        <p:nvSpPr>
          <p:cNvPr id="4" name="Slide Number Placeholder 3"/>
          <p:cNvSpPr>
            <a:spLocks noGrp="1"/>
          </p:cNvSpPr>
          <p:nvPr>
            <p:ph type="sldNum" sz="quarter" idx="10"/>
          </p:nvPr>
        </p:nvSpPr>
        <p:spPr/>
        <p:txBody>
          <a:bodyPr/>
          <a:lstStyle/>
          <a:p>
            <a:fld id="{099CA02B-F30C-403F-9E21-E9ECDA8E1A6F}"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The Cure For Sin</a:t>
            </a:r>
            <a:r>
              <a:rPr lang="en-US" b="0" u="none" dirty="0" smtClean="0"/>
              <a:t>? Defined as…</a:t>
            </a:r>
            <a:r>
              <a:rPr lang="en-US" b="0" u="none" baseline="0" dirty="0" smtClean="0"/>
              <a:t>(</a:t>
            </a:r>
            <a:r>
              <a:rPr lang="en-US" b="1" baseline="0" dirty="0" smtClean="0"/>
              <a:t>Gen.12:3; Isa.53:5</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099CA02B-F30C-403F-9E21-E9ECDA8E1A6F}"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The Cure For Sin</a:t>
            </a:r>
            <a:r>
              <a:rPr lang="en-US" b="0" u="none" dirty="0" smtClean="0"/>
              <a:t>? Defined as…</a:t>
            </a:r>
            <a:r>
              <a:rPr lang="en-US" b="0" u="none" baseline="0" dirty="0" smtClean="0"/>
              <a:t>(</a:t>
            </a:r>
            <a:r>
              <a:rPr lang="en-US" b="1" baseline="0" dirty="0" smtClean="0"/>
              <a:t>Matt.26:28; Eph.1:7</a:t>
            </a:r>
            <a:r>
              <a:rPr lang="en-US" baseline="0" dirty="0" smtClean="0"/>
              <a:t>) God sent His Son </a:t>
            </a:r>
            <a:r>
              <a:rPr lang="en-US" b="1" baseline="0" dirty="0" smtClean="0"/>
              <a:t>(Jno.3:16; Rom.3:24-26</a:t>
            </a:r>
            <a:r>
              <a:rPr lang="en-US" baseline="0" dirty="0" smtClean="0"/>
              <a:t>) to offer His life on the cross—the shedding of His precious blood would redeem sinful man (</a:t>
            </a:r>
            <a:r>
              <a:rPr lang="en-US" b="1" baseline="0" dirty="0" smtClean="0"/>
              <a:t>1 Pet.1:18,19)</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099CA02B-F30C-403F-9E21-E9ECDA8E1A6F}"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721BE3-E160-4D74-8D0C-9A23262CDBA6}" type="slidenum">
              <a:rPr lang="en-US"/>
              <a:pPr/>
              <a:t>22</a:t>
            </a:fld>
            <a:endParaRPr lang="en-US" dirty="0"/>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r>
              <a:rPr lang="en-US" b="1" dirty="0" smtClean="0"/>
              <a:t>Ugliness of Sin</a:t>
            </a:r>
            <a:r>
              <a:rPr lang="en-US" dirty="0" smtClean="0"/>
              <a:t>…Explain chart…</a:t>
            </a:r>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34FD1B-4A87-423E-8D13-9E846CE8E9DF}" type="slidenum">
              <a:rPr lang="en-US"/>
              <a:pPr/>
              <a:t>23</a:t>
            </a:fld>
            <a:endParaRPr lang="en-US" dirty="0"/>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r>
              <a:rPr lang="en-US" b="1" dirty="0" smtClean="0"/>
              <a:t>Cure for Sin is Conditional!</a:t>
            </a:r>
            <a:r>
              <a:rPr lang="en-US" b="1" baseline="0" dirty="0" smtClean="0"/>
              <a:t> </a:t>
            </a:r>
            <a:r>
              <a:rPr lang="en-US" baseline="0" dirty="0" smtClean="0"/>
              <a:t>Explain the chart…</a:t>
            </a:r>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1118EE-2450-435C-8FD5-4000E0DFE980}" type="slidenum">
              <a:rPr lang="en-US"/>
              <a:pPr/>
              <a:t>24</a:t>
            </a:fld>
            <a:endParaRPr lang="en-US" dirty="0"/>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r>
              <a:rPr lang="en-US" b="1" dirty="0" smtClean="0"/>
              <a:t>How to Avoid Sin</a:t>
            </a:r>
            <a:r>
              <a:rPr lang="en-US" dirty="0" smtClean="0"/>
              <a:t>…explain the chart…</a:t>
            </a:r>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8C9500-95D2-4F2B-92DC-FA6F95149F9A}" type="slidenum">
              <a:rPr lang="en-US"/>
              <a:pPr/>
              <a:t>25</a:t>
            </a:fld>
            <a:endParaRPr lang="en-US" dirty="0"/>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Concluding Thoughts</a:t>
            </a:r>
            <a:r>
              <a:rPr lang="en-US" b="1" baseline="0" dirty="0" smtClean="0"/>
              <a:t>: The One and ONLY Reason People Go to Hell </a:t>
            </a:r>
            <a:r>
              <a:rPr lang="en-US" baseline="0" dirty="0" smtClean="0"/>
              <a:t>(</a:t>
            </a:r>
            <a:r>
              <a:rPr lang="en-US" i="1" baseline="0" dirty="0" smtClean="0"/>
              <a:t>by Curtis Hutson</a:t>
            </a:r>
            <a:r>
              <a:rPr lang="en-US" baseline="0" dirty="0" smtClean="0"/>
              <a:t>)…examine his </a:t>
            </a:r>
            <a:r>
              <a:rPr lang="en-US" baseline="0" dirty="0" smtClean="0"/>
              <a:t>article…Renowned </a:t>
            </a:r>
            <a:r>
              <a:rPr lang="en-US" baseline="0" dirty="0" smtClean="0"/>
              <a:t>Baptist preacher who died in 1995. </a:t>
            </a:r>
            <a:r>
              <a:rPr lang="en-US" baseline="0" dirty="0" smtClean="0"/>
              <a:t>Editor of  </a:t>
            </a:r>
            <a:r>
              <a:rPr lang="en-US" baseline="0" dirty="0" smtClean="0"/>
              <a:t>Sword of the Lord in Murfreesboro, TN until </a:t>
            </a:r>
            <a:r>
              <a:rPr lang="en-US" baseline="0" dirty="0" smtClean="0"/>
              <a:t>his death </a:t>
            </a:r>
            <a:r>
              <a:rPr lang="en-US" baseline="0" dirty="0" smtClean="0"/>
              <a:t>in 1995. Thoughts taken from article </a:t>
            </a:r>
            <a:r>
              <a:rPr lang="en-US" baseline="0" dirty="0" smtClean="0"/>
              <a:t>”</a:t>
            </a:r>
            <a:r>
              <a:rPr lang="en-US" b="1" baseline="0" dirty="0" smtClean="0"/>
              <a:t>The One Thing That Determines Salvation</a:t>
            </a:r>
            <a:r>
              <a:rPr lang="en-US" baseline="0" dirty="0" smtClean="0"/>
              <a:t>.” I think we have </a:t>
            </a:r>
            <a:r>
              <a:rPr lang="en-US" baseline="0" dirty="0" smtClean="0"/>
              <a:t>found </a:t>
            </a:r>
            <a:r>
              <a:rPr lang="en-US" baseline="0" dirty="0" smtClean="0"/>
              <a:t>out Mr. Hutson’s conclusions (including many other in the other denominations) does not square with God’s definitions and understanding about sin</a:t>
            </a:r>
            <a:r>
              <a:rPr lang="en-US" baseline="0" dirty="0" smtClean="0"/>
              <a:t>. </a:t>
            </a:r>
            <a:r>
              <a:rPr lang="en-US" baseline="0" dirty="0" smtClean="0"/>
              <a:t>One must make a choice—accept Mr. Huston’s wisdom—or accept God’s. The choice is yours!</a:t>
            </a:r>
            <a:endParaRPr lang="en-US" dirty="0"/>
          </a:p>
        </p:txBody>
      </p:sp>
      <p:sp>
        <p:nvSpPr>
          <p:cNvPr id="4" name="Slide Number Placeholder 3"/>
          <p:cNvSpPr>
            <a:spLocks noGrp="1"/>
          </p:cNvSpPr>
          <p:nvPr>
            <p:ph type="sldNum" sz="quarter" idx="10"/>
          </p:nvPr>
        </p:nvSpPr>
        <p:spPr/>
        <p:txBody>
          <a:bodyPr/>
          <a:lstStyle/>
          <a:p>
            <a:fld id="{099CA02B-F30C-403F-9E21-E9ECDA8E1A6F}" type="slidenum">
              <a:rPr lang="en-US" smtClean="0"/>
              <a:pPr/>
              <a:t>26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Mr. Hutson’s Conclusions: </a:t>
            </a:r>
            <a:r>
              <a:rPr lang="en-US" b="1" dirty="0" smtClean="0"/>
              <a:t>Quote from article</a:t>
            </a:r>
            <a:r>
              <a:rPr lang="en-US" b="0" dirty="0" smtClean="0"/>
              <a:t>… According to Mr. </a:t>
            </a:r>
            <a:r>
              <a:rPr lang="en-US" b="0" dirty="0" err="1" smtClean="0"/>
              <a:t>Hutson</a:t>
            </a:r>
            <a:r>
              <a:rPr lang="en-US" b="0" dirty="0" smtClean="0"/>
              <a:t>, </a:t>
            </a:r>
            <a:r>
              <a:rPr lang="en-US" b="0" dirty="0" smtClean="0"/>
              <a:t>the reason is</a:t>
            </a:r>
            <a:r>
              <a:rPr lang="en-US" b="0" baseline="0" dirty="0" smtClean="0"/>
              <a:t>:</a:t>
            </a:r>
            <a:r>
              <a:rPr lang="en-US" baseline="0" dirty="0" smtClean="0"/>
              <a:t> </a:t>
            </a:r>
            <a:endParaRPr lang="en-US" baseline="0" dirty="0" smtClean="0"/>
          </a:p>
          <a:p>
            <a:pPr marL="228600" indent="-228600">
              <a:buAutoNum type="arabicParenBoth"/>
            </a:pPr>
            <a:r>
              <a:rPr lang="en-US" baseline="0" dirty="0" smtClean="0"/>
              <a:t>Unbelief </a:t>
            </a:r>
            <a:r>
              <a:rPr lang="en-US" baseline="0" dirty="0" smtClean="0"/>
              <a:t>in Christ </a:t>
            </a:r>
            <a:endParaRPr lang="en-US" baseline="0" dirty="0" smtClean="0"/>
          </a:p>
          <a:p>
            <a:pPr marL="228600" indent="-228600">
              <a:buAutoNum type="arabicParenBoth"/>
            </a:pPr>
            <a:r>
              <a:rPr lang="en-US" baseline="0" dirty="0" smtClean="0"/>
              <a:t>Men </a:t>
            </a:r>
            <a:r>
              <a:rPr lang="en-US" baseline="0" dirty="0" smtClean="0"/>
              <a:t>will not believe in Christ </a:t>
            </a:r>
            <a:endParaRPr lang="en-US" baseline="0" dirty="0" smtClean="0"/>
          </a:p>
          <a:p>
            <a:pPr marL="228600" indent="-228600">
              <a:buAutoNum type="arabicParenBoth"/>
            </a:pPr>
            <a:r>
              <a:rPr lang="en-US" baseline="0" dirty="0" smtClean="0"/>
              <a:t>Men </a:t>
            </a:r>
            <a:r>
              <a:rPr lang="en-US" baseline="0" dirty="0" smtClean="0"/>
              <a:t>will not trust </a:t>
            </a:r>
            <a:r>
              <a:rPr lang="en-US" baseline="0" dirty="0" smtClean="0"/>
              <a:t>Christ and </a:t>
            </a:r>
            <a:r>
              <a:rPr lang="en-US" baseline="0" dirty="0" smtClean="0"/>
              <a:t>Him alone. </a:t>
            </a:r>
            <a:endParaRPr lang="en-US" baseline="0" dirty="0" smtClean="0"/>
          </a:p>
          <a:p>
            <a:pPr marL="228600" indent="-228600">
              <a:buAutoNum type="arabicParenBoth"/>
            </a:pPr>
            <a:r>
              <a:rPr lang="en-US" baseline="0" dirty="0" smtClean="0"/>
              <a:t>Men </a:t>
            </a:r>
            <a:r>
              <a:rPr lang="en-US" baseline="0" dirty="0" smtClean="0"/>
              <a:t>will not depend on Him. </a:t>
            </a:r>
            <a:endParaRPr lang="en-US" baseline="0" dirty="0" smtClean="0"/>
          </a:p>
          <a:p>
            <a:pPr marL="228600" indent="-228600">
              <a:buAutoNum type="arabicParenBoth"/>
            </a:pPr>
            <a:endParaRPr lang="en-US" baseline="0" dirty="0" smtClean="0"/>
          </a:p>
          <a:p>
            <a:pPr marL="228600" indent="-228600">
              <a:buNone/>
            </a:pPr>
            <a:r>
              <a:rPr lang="en-US" baseline="0" dirty="0" smtClean="0"/>
              <a:t>While </a:t>
            </a:r>
            <a:r>
              <a:rPr lang="en-US" baseline="0" dirty="0" smtClean="0"/>
              <a:t>I would agree </a:t>
            </a:r>
            <a:r>
              <a:rPr lang="en-US" baseline="0" dirty="0" smtClean="0"/>
              <a:t>that unwillingness </a:t>
            </a:r>
            <a:r>
              <a:rPr lang="en-US" baseline="0" dirty="0" smtClean="0"/>
              <a:t>to believe in Christ </a:t>
            </a:r>
            <a:r>
              <a:rPr lang="en-US" baseline="0" dirty="0" smtClean="0"/>
              <a:t>is a factor—is it </a:t>
            </a:r>
            <a:r>
              <a:rPr lang="en-US" baseline="0" dirty="0" smtClean="0"/>
              <a:t>the only one?</a:t>
            </a:r>
            <a:endParaRPr lang="en-US" dirty="0"/>
          </a:p>
        </p:txBody>
      </p:sp>
      <p:sp>
        <p:nvSpPr>
          <p:cNvPr id="4" name="Slide Number Placeholder 3"/>
          <p:cNvSpPr>
            <a:spLocks noGrp="1"/>
          </p:cNvSpPr>
          <p:nvPr>
            <p:ph type="sldNum" sz="quarter" idx="10"/>
          </p:nvPr>
        </p:nvSpPr>
        <p:spPr/>
        <p:txBody>
          <a:bodyPr/>
          <a:lstStyle/>
          <a:p>
            <a:fld id="{099CA02B-F30C-403F-9E21-E9ECDA8E1A6F}"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Mr. Hutson’s Conclusions: </a:t>
            </a:r>
            <a:r>
              <a:rPr lang="en-US" b="1" dirty="0" smtClean="0"/>
              <a:t>Implied in the article</a:t>
            </a:r>
            <a:r>
              <a:rPr lang="en-US" baseline="0" dirty="0" smtClean="0"/>
              <a:t>: </a:t>
            </a:r>
            <a:endParaRPr lang="en-US" baseline="0" dirty="0" smtClean="0"/>
          </a:p>
          <a:p>
            <a:pPr marL="228600" indent="-228600">
              <a:buAutoNum type="arabicParenBoth"/>
            </a:pPr>
            <a:r>
              <a:rPr lang="en-US" baseline="0" dirty="0" smtClean="0"/>
              <a:t>Its </a:t>
            </a:r>
            <a:r>
              <a:rPr lang="en-US" baseline="0" dirty="0" smtClean="0"/>
              <a:t>alright to sin </a:t>
            </a:r>
            <a:endParaRPr lang="en-US" baseline="0" dirty="0" smtClean="0"/>
          </a:p>
          <a:p>
            <a:pPr marL="228600" indent="-228600">
              <a:buAutoNum type="arabicParenBoth"/>
            </a:pPr>
            <a:r>
              <a:rPr lang="en-US" baseline="0" dirty="0" smtClean="0"/>
              <a:t>No </a:t>
            </a:r>
            <a:r>
              <a:rPr lang="en-US" baseline="0" dirty="0" smtClean="0"/>
              <a:t>need to stop sinning </a:t>
            </a:r>
            <a:endParaRPr lang="en-US" baseline="0" dirty="0" smtClean="0"/>
          </a:p>
          <a:p>
            <a:pPr marL="228600" indent="-228600">
              <a:buAutoNum type="arabicParenBoth"/>
            </a:pPr>
            <a:r>
              <a:rPr lang="en-US" baseline="0" dirty="0" smtClean="0"/>
              <a:t>Sin </a:t>
            </a:r>
            <a:r>
              <a:rPr lang="en-US" baseline="0" dirty="0" smtClean="0"/>
              <a:t>is not dangerous. </a:t>
            </a:r>
            <a:endParaRPr lang="en-US" baseline="0" dirty="0" smtClean="0"/>
          </a:p>
          <a:p>
            <a:pPr marL="228600" indent="-228600">
              <a:buAutoNum type="arabicParenBoth"/>
            </a:pPr>
            <a:r>
              <a:rPr lang="en-US" baseline="0" dirty="0" smtClean="0"/>
              <a:t>No </a:t>
            </a:r>
            <a:r>
              <a:rPr lang="en-US" baseline="0" dirty="0" smtClean="0"/>
              <a:t>need to live </a:t>
            </a:r>
            <a:r>
              <a:rPr lang="en-US" baseline="0" dirty="0" smtClean="0"/>
              <a:t>a Christian life. </a:t>
            </a:r>
          </a:p>
          <a:p>
            <a:pPr marL="228600" indent="-228600">
              <a:buAutoNum type="arabicParenBoth"/>
            </a:pPr>
            <a:r>
              <a:rPr lang="en-US" baseline="0" dirty="0" smtClean="0"/>
              <a:t>No </a:t>
            </a:r>
            <a:r>
              <a:rPr lang="en-US" baseline="0" dirty="0" smtClean="0"/>
              <a:t>need to be baptized.  </a:t>
            </a:r>
            <a:endParaRPr lang="en-US" baseline="0" dirty="0" smtClean="0"/>
          </a:p>
          <a:p>
            <a:pPr marL="228600" indent="-228600">
              <a:buAutoNum type="arabicParenBoth"/>
            </a:pPr>
            <a:endParaRPr lang="en-US" baseline="0" dirty="0" smtClean="0"/>
          </a:p>
          <a:p>
            <a:pPr marL="228600" indent="-228600">
              <a:buNone/>
            </a:pPr>
            <a:r>
              <a:rPr lang="en-US" baseline="0" dirty="0" smtClean="0"/>
              <a:t>How </a:t>
            </a:r>
            <a:r>
              <a:rPr lang="en-US" baseline="0" dirty="0" smtClean="0"/>
              <a:t>does this square with the divine record?</a:t>
            </a:r>
            <a:endParaRPr lang="en-US" dirty="0"/>
          </a:p>
        </p:txBody>
      </p:sp>
      <p:sp>
        <p:nvSpPr>
          <p:cNvPr id="4" name="Slide Number Placeholder 3"/>
          <p:cNvSpPr>
            <a:spLocks noGrp="1"/>
          </p:cNvSpPr>
          <p:nvPr>
            <p:ph type="sldNum" sz="quarter" idx="10"/>
          </p:nvPr>
        </p:nvSpPr>
        <p:spPr/>
        <p:txBody>
          <a:bodyPr/>
          <a:lstStyle/>
          <a:p>
            <a:fld id="{099CA02B-F30C-403F-9E21-E9ECDA8E1A6F}"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Ministers of Satan do exist</a:t>
            </a:r>
            <a:r>
              <a:rPr lang="en-US" dirty="0" smtClean="0"/>
              <a:t>:</a:t>
            </a:r>
            <a:r>
              <a:rPr lang="en-US" baseline="0" dirty="0" smtClean="0"/>
              <a:t> </a:t>
            </a:r>
          </a:p>
          <a:p>
            <a:r>
              <a:rPr lang="en-US" baseline="0" dirty="0" smtClean="0"/>
              <a:t>(2) </a:t>
            </a:r>
            <a:r>
              <a:rPr lang="en-US" b="1" baseline="0" dirty="0" smtClean="0"/>
              <a:t>1 Tim.4:1,2</a:t>
            </a:r>
            <a:r>
              <a:rPr lang="en-US" baseline="0" dirty="0" smtClean="0"/>
              <a:t>…Some have and will depart from </a:t>
            </a:r>
            <a:r>
              <a:rPr lang="en-US" i="1" baseline="0" dirty="0" smtClean="0"/>
              <a:t>the faith</a:t>
            </a:r>
            <a:r>
              <a:rPr lang="en-US" baseline="0" dirty="0" smtClean="0"/>
              <a:t>—God’s standard and truth! Also consider that the devil lied to Eve—</a:t>
            </a:r>
            <a:r>
              <a:rPr lang="en-US" b="1" baseline="0" dirty="0" smtClean="0"/>
              <a:t>Gen.3:4</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099CA02B-F30C-403F-9E21-E9ECDA8E1A6F}"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28B647-E5B3-4E72-A463-1F97EB5D6EFA}" type="slidenum">
              <a:rPr lang="en-US"/>
              <a:pPr/>
              <a:t>6</a:t>
            </a:fld>
            <a:endParaRPr lang="en-US" dirty="0"/>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r>
              <a:rPr lang="en-US" b="1" u="sng" dirty="0" smtClean="0"/>
              <a:t>SIN</a:t>
            </a:r>
            <a:r>
              <a:rPr lang="en-US" dirty="0" smtClean="0"/>
              <a:t> is the separator between God and man. </a:t>
            </a:r>
            <a:r>
              <a:rPr lang="en-US" b="1" dirty="0" smtClean="0"/>
              <a:t>Isa.59:1,2; Rom.6:23</a:t>
            </a:r>
            <a:r>
              <a:rPr lang="en-US" dirty="0" smtClean="0"/>
              <a:t>. Also see </a:t>
            </a:r>
            <a:r>
              <a:rPr lang="en-US" b="1" dirty="0" smtClean="0"/>
              <a:t>Exo.32:33</a:t>
            </a:r>
            <a:r>
              <a:rPr lang="en-US" dirty="0" smtClean="0"/>
              <a:t>—name blotted out of His book!</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Sin</a:t>
            </a:r>
            <a:r>
              <a:rPr lang="en-US" dirty="0" smtClean="0"/>
              <a:t>—Disease causes death.</a:t>
            </a:r>
            <a:r>
              <a:rPr lang="en-US" baseline="0" dirty="0" smtClean="0"/>
              <a:t> </a:t>
            </a:r>
            <a:r>
              <a:rPr lang="en-US" b="1" u="sng" baseline="0" dirty="0" smtClean="0"/>
              <a:t>Christ</a:t>
            </a:r>
            <a:r>
              <a:rPr lang="en-US" baseline="0" dirty="0" smtClean="0"/>
              <a:t>—Cure for the disease. (</a:t>
            </a:r>
            <a:r>
              <a:rPr lang="en-US" b="1" baseline="0" dirty="0" smtClean="0"/>
              <a:t>Jam.1:14,15</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099CA02B-F30C-403F-9E21-E9ECDA8E1A6F}"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Sin</a:t>
            </a:r>
            <a:r>
              <a:rPr lang="en-US" dirty="0" smtClean="0"/>
              <a:t>—Disease causes Death.</a:t>
            </a:r>
            <a:r>
              <a:rPr lang="en-US" baseline="0" dirty="0" smtClean="0"/>
              <a:t> </a:t>
            </a:r>
            <a:r>
              <a:rPr lang="en-US" b="1" u="sng" baseline="0" dirty="0" smtClean="0"/>
              <a:t>Christ</a:t>
            </a:r>
            <a:r>
              <a:rPr lang="en-US" baseline="0" dirty="0" smtClean="0"/>
              <a:t>—Cure for the disease. (</a:t>
            </a:r>
            <a:r>
              <a:rPr lang="en-US" b="1" baseline="0" dirty="0" smtClean="0"/>
              <a:t>Rom.1:16; Heb.9:14</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099CA02B-F30C-403F-9E21-E9ECDA8E1A6F}"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B52F12-4E30-4A26-A87C-6343F69E0AEA}" type="slidenum">
              <a:rPr lang="en-US"/>
              <a:pPr/>
              <a:t>9</a:t>
            </a:fld>
            <a:endParaRPr lang="en-US" dirty="0"/>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r>
              <a:rPr lang="en-US" b="1" dirty="0" smtClean="0"/>
              <a:t>Gospel Tells Us</a:t>
            </a:r>
            <a:r>
              <a:rPr lang="en-US" dirty="0" smtClean="0"/>
              <a:t>: </a:t>
            </a:r>
          </a:p>
          <a:p>
            <a:pPr marL="228600" indent="-228600">
              <a:buAutoNum type="arabicParenBoth"/>
            </a:pPr>
            <a:r>
              <a:rPr lang="en-US" dirty="0" smtClean="0"/>
              <a:t>What sin is. </a:t>
            </a:r>
          </a:p>
          <a:p>
            <a:pPr marL="228600" indent="-228600">
              <a:buAutoNum type="arabicParenBoth"/>
            </a:pPr>
            <a:r>
              <a:rPr lang="en-US" dirty="0" smtClean="0"/>
              <a:t>What the cure for sin is. </a:t>
            </a:r>
          </a:p>
          <a:p>
            <a:pPr marL="228600" indent="-228600">
              <a:buAutoNum type="arabicParenBoth"/>
            </a:pPr>
            <a:r>
              <a:rPr lang="en-US" dirty="0" smtClean="0"/>
              <a:t>How to avoid the disease in the future.</a:t>
            </a:r>
            <a:r>
              <a:rPr lang="en-US" baseline="0" dirty="0" smtClean="0"/>
              <a:t> </a:t>
            </a:r>
          </a:p>
          <a:p>
            <a:pPr marL="228600" indent="-228600">
              <a:buAutoNum type="arabicParenBoth"/>
            </a:pPr>
            <a:r>
              <a:rPr lang="en-US" baseline="0" dirty="0" smtClean="0"/>
              <a:t>How to be cured when we sin again. </a:t>
            </a:r>
          </a:p>
          <a:p>
            <a:pPr marL="228600" indent="-228600">
              <a:buAutoNum type="arabicParenBoth"/>
            </a:pPr>
            <a:r>
              <a:rPr lang="en-US" baseline="0" dirty="0" smtClean="0"/>
              <a:t>Warns of coming judgment. </a:t>
            </a:r>
          </a:p>
          <a:p>
            <a:pPr marL="228600" indent="-228600">
              <a:buAutoNum type="arabicParenBoth"/>
            </a:pPr>
            <a:r>
              <a:rPr lang="en-US" baseline="0" dirty="0" smtClean="0"/>
              <a:t>Pleads with us to ready by obeying.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87A8E8-8DA8-4008-BDAB-3DD205AB91DF}" type="datetimeFigureOut">
              <a:rPr lang="en-US" smtClean="0"/>
              <a:pPr/>
              <a:t>6/29/2010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B8271F-3335-4AB8-B131-431B0E4542A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87A8E8-8DA8-4008-BDAB-3DD205AB91DF}" type="datetimeFigureOut">
              <a:rPr lang="en-US" smtClean="0"/>
              <a:pPr/>
              <a:t>6/29/2010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B8271F-3335-4AB8-B131-431B0E4542A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87A8E8-8DA8-4008-BDAB-3DD205AB91DF}" type="datetimeFigureOut">
              <a:rPr lang="en-US" smtClean="0"/>
              <a:pPr/>
              <a:t>6/29/2010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B8271F-3335-4AB8-B131-431B0E4542A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87A8E8-8DA8-4008-BDAB-3DD205AB91DF}" type="datetimeFigureOut">
              <a:rPr lang="en-US" smtClean="0"/>
              <a:pPr/>
              <a:t>6/29/2010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B8271F-3335-4AB8-B131-431B0E4542A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87A8E8-8DA8-4008-BDAB-3DD205AB91DF}" type="datetimeFigureOut">
              <a:rPr lang="en-US" smtClean="0"/>
              <a:pPr/>
              <a:t>6/29/2010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B8271F-3335-4AB8-B131-431B0E4542A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87A8E8-8DA8-4008-BDAB-3DD205AB91DF}" type="datetimeFigureOut">
              <a:rPr lang="en-US" smtClean="0"/>
              <a:pPr/>
              <a:t>6/29/2010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B8271F-3335-4AB8-B131-431B0E4542A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87A8E8-8DA8-4008-BDAB-3DD205AB91DF}" type="datetimeFigureOut">
              <a:rPr lang="en-US" smtClean="0"/>
              <a:pPr/>
              <a:t>6/29/2010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B8271F-3335-4AB8-B131-431B0E4542A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87A8E8-8DA8-4008-BDAB-3DD205AB91DF}" type="datetimeFigureOut">
              <a:rPr lang="en-US" smtClean="0"/>
              <a:pPr/>
              <a:t>6/29/2010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B8271F-3335-4AB8-B131-431B0E4542A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87A8E8-8DA8-4008-BDAB-3DD205AB91DF}" type="datetimeFigureOut">
              <a:rPr lang="en-US" smtClean="0"/>
              <a:pPr/>
              <a:t>6/29/2010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B8271F-3335-4AB8-B131-431B0E4542A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87A8E8-8DA8-4008-BDAB-3DD205AB91DF}" type="datetimeFigureOut">
              <a:rPr lang="en-US" smtClean="0"/>
              <a:pPr/>
              <a:t>6/29/2010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B8271F-3335-4AB8-B131-431B0E4542A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87A8E8-8DA8-4008-BDAB-3DD205AB91DF}" type="datetimeFigureOut">
              <a:rPr lang="en-US" smtClean="0"/>
              <a:pPr/>
              <a:t>6/29/2010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B8271F-3335-4AB8-B131-431B0E4542A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87A8E8-8DA8-4008-BDAB-3DD205AB91DF}" type="datetimeFigureOut">
              <a:rPr lang="en-US" smtClean="0"/>
              <a:pPr/>
              <a:t>6/29/2010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B8271F-3335-4AB8-B131-431B0E4542A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676400"/>
          </a:xfrm>
        </p:spPr>
        <p:txBody>
          <a:bodyPr>
            <a:normAutofit fontScale="90000"/>
          </a:bodyPr>
          <a:lstStyle/>
          <a:p>
            <a:r>
              <a:rPr lang="en-US" b="1" dirty="0" smtClean="0">
                <a:solidFill>
                  <a:schemeClr val="bg1">
                    <a:lumMod val="75000"/>
                  </a:schemeClr>
                </a:solidFill>
                <a:latin typeface="Arial" pitchFamily="34" charset="0"/>
                <a:cs typeface="Arial" pitchFamily="34" charset="0"/>
              </a:rPr>
              <a:t>The One and Only Reason People Go to Hell</a:t>
            </a:r>
            <a:r>
              <a:rPr lang="en-US" dirty="0" smtClean="0">
                <a:latin typeface="Arial" pitchFamily="34" charset="0"/>
                <a:cs typeface="Arial" pitchFamily="34" charset="0"/>
              </a:rPr>
              <a:t/>
            </a:r>
            <a:br>
              <a:rPr lang="en-US" dirty="0" smtClean="0">
                <a:latin typeface="Arial" pitchFamily="34" charset="0"/>
                <a:cs typeface="Arial" pitchFamily="34" charset="0"/>
              </a:rPr>
            </a:br>
            <a:r>
              <a:rPr lang="en-US" b="1" i="1" dirty="0" smtClean="0">
                <a:solidFill>
                  <a:schemeClr val="bg1">
                    <a:lumMod val="95000"/>
                  </a:schemeClr>
                </a:solidFill>
                <a:latin typeface="Arial" pitchFamily="34" charset="0"/>
                <a:cs typeface="Arial" pitchFamily="34" charset="0"/>
              </a:rPr>
              <a:t>By Curtis Hutson</a:t>
            </a:r>
            <a:endParaRPr lang="en-US" b="1" i="1" dirty="0">
              <a:solidFill>
                <a:schemeClr val="bg1">
                  <a:lumMod val="95000"/>
                </a:schemeClr>
              </a:solidFill>
              <a:latin typeface="Arial" pitchFamily="34" charset="0"/>
              <a:cs typeface="Arial" pitchFamily="34" charset="0"/>
            </a:endParaRPr>
          </a:p>
        </p:txBody>
      </p:sp>
      <p:pic>
        <p:nvPicPr>
          <p:cNvPr id="1029" name="Picture 5"/>
          <p:cNvPicPr>
            <a:picLocks noChangeAspect="1" noChangeArrowheads="1"/>
          </p:cNvPicPr>
          <p:nvPr/>
        </p:nvPicPr>
        <p:blipFill>
          <a:blip r:embed="rId3" cstate="print"/>
          <a:srcRect/>
          <a:stretch>
            <a:fillRect/>
          </a:stretch>
        </p:blipFill>
        <p:spPr bwMode="auto">
          <a:xfrm>
            <a:off x="5257800" y="2057400"/>
            <a:ext cx="3590396" cy="4495800"/>
          </a:xfrm>
          <a:prstGeom prst="rect">
            <a:avLst/>
          </a:prstGeom>
          <a:noFill/>
          <a:ln w="9525">
            <a:noFill/>
            <a:miter lim="800000"/>
            <a:headEnd/>
            <a:tailEnd/>
          </a:ln>
        </p:spPr>
      </p:pic>
      <p:pic>
        <p:nvPicPr>
          <p:cNvPr id="1030" name="Picture 6"/>
          <p:cNvPicPr>
            <a:picLocks noChangeAspect="1" noChangeArrowheads="1"/>
          </p:cNvPicPr>
          <p:nvPr/>
        </p:nvPicPr>
        <p:blipFill>
          <a:blip r:embed="rId4" cstate="print"/>
          <a:srcRect/>
          <a:stretch>
            <a:fillRect/>
          </a:stretch>
        </p:blipFill>
        <p:spPr bwMode="auto">
          <a:xfrm>
            <a:off x="304800" y="2133600"/>
            <a:ext cx="2380268" cy="3206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Bible 03"/>
          <p:cNvPicPr>
            <a:picLocks noChangeAspect="1" noChangeArrowheads="1"/>
          </p:cNvPicPr>
          <p:nvPr/>
        </p:nvPicPr>
        <p:blipFill>
          <a:blip r:embed="rId3" cstate="print">
            <a:grayscl/>
          </a:blip>
          <a:srcRect l="-2956" r="-493"/>
          <a:stretch>
            <a:fillRect/>
          </a:stretch>
        </p:blipFill>
        <p:spPr bwMode="auto">
          <a:xfrm>
            <a:off x="0" y="76200"/>
            <a:ext cx="1905000" cy="6705600"/>
          </a:xfrm>
          <a:prstGeom prst="rect">
            <a:avLst/>
          </a:prstGeom>
          <a:noFill/>
        </p:spPr>
      </p:pic>
      <p:sp>
        <p:nvSpPr>
          <p:cNvPr id="3" name="TextBox 2"/>
          <p:cNvSpPr txBox="1"/>
          <p:nvPr/>
        </p:nvSpPr>
        <p:spPr>
          <a:xfrm>
            <a:off x="2362200" y="685800"/>
            <a:ext cx="6400800" cy="646331"/>
          </a:xfrm>
          <a:prstGeom prst="rect">
            <a:avLst/>
          </a:prstGeom>
          <a:solidFill>
            <a:srgbClr val="D9D9D9">
              <a:alpha val="74902"/>
            </a:srgbClr>
          </a:solidFill>
          <a:ln>
            <a:solidFill>
              <a:srgbClr val="CC0000"/>
            </a:solidFill>
          </a:ln>
        </p:spPr>
        <p:txBody>
          <a:bodyPr wrap="square" rtlCol="0">
            <a:spAutoFit/>
          </a:bodyPr>
          <a:lstStyle/>
          <a:p>
            <a:pPr algn="ctr"/>
            <a:r>
              <a:rPr lang="en-US" sz="3600" b="1" u="sng" dirty="0" smtClean="0">
                <a:latin typeface="Arial" pitchFamily="34" charset="0"/>
                <a:cs typeface="Arial" pitchFamily="34" charset="0"/>
              </a:rPr>
              <a:t>What Is Sin?</a:t>
            </a:r>
            <a:endParaRPr lang="en-US" sz="3600" dirty="0">
              <a:latin typeface="Arial" pitchFamily="34" charset="0"/>
              <a:cs typeface="Arial" pitchFamily="34" charset="0"/>
            </a:endParaRPr>
          </a:p>
        </p:txBody>
      </p:sp>
      <p:sp>
        <p:nvSpPr>
          <p:cNvPr id="4" name="TextBox 3"/>
          <p:cNvSpPr txBox="1"/>
          <p:nvPr/>
        </p:nvSpPr>
        <p:spPr>
          <a:xfrm>
            <a:off x="2209800" y="1524000"/>
            <a:ext cx="6705600" cy="1569660"/>
          </a:xfrm>
          <a:prstGeom prst="rect">
            <a:avLst/>
          </a:prstGeom>
          <a:solidFill>
            <a:srgbClr val="D9D9D9">
              <a:alpha val="74902"/>
            </a:srgbClr>
          </a:solidFill>
          <a:ln w="38100">
            <a:solidFill>
              <a:srgbClr val="C00000"/>
            </a:solidFill>
          </a:ln>
        </p:spPr>
        <p:txBody>
          <a:bodyPr wrap="square" rtlCol="0">
            <a:spAutoFit/>
          </a:bodyPr>
          <a:lstStyle/>
          <a:p>
            <a:pPr algn="ctr"/>
            <a:r>
              <a:rPr lang="en-US" sz="3200" b="1" i="1" dirty="0" smtClean="0">
                <a:solidFill>
                  <a:srgbClr val="C00000"/>
                </a:solidFill>
                <a:latin typeface="Arial" pitchFamily="34" charset="0"/>
                <a:cs typeface="Arial" pitchFamily="34" charset="0"/>
              </a:rPr>
              <a:t>“Whoever commits sin also commits lawlessness, and sin is lawlessness.”  {1 John 3:4}</a:t>
            </a:r>
            <a:endParaRPr lang="en-US" sz="3200" b="1" i="1" dirty="0">
              <a:solidFill>
                <a:srgbClr val="C00000"/>
              </a:solidFill>
              <a:latin typeface="Arial" pitchFamily="34" charset="0"/>
              <a:cs typeface="Arial" pitchFamily="34" charset="0"/>
            </a:endParaRPr>
          </a:p>
        </p:txBody>
      </p:sp>
      <p:sp>
        <p:nvSpPr>
          <p:cNvPr id="5" name="TextBox 4"/>
          <p:cNvSpPr txBox="1"/>
          <p:nvPr/>
        </p:nvSpPr>
        <p:spPr>
          <a:xfrm>
            <a:off x="2209800" y="3429000"/>
            <a:ext cx="6705600" cy="3046988"/>
          </a:xfrm>
          <a:prstGeom prst="rect">
            <a:avLst/>
          </a:prstGeom>
          <a:solidFill>
            <a:srgbClr val="D9D9D9">
              <a:alpha val="74902"/>
            </a:srgbClr>
          </a:solidFill>
          <a:ln w="38100">
            <a:solidFill>
              <a:srgbClr val="C00000"/>
            </a:solidFill>
          </a:ln>
        </p:spPr>
        <p:txBody>
          <a:bodyPr wrap="square" rtlCol="0">
            <a:spAutoFit/>
          </a:bodyPr>
          <a:lstStyle/>
          <a:p>
            <a:pPr algn="ctr"/>
            <a:r>
              <a:rPr lang="en-US" sz="3200" b="1" i="1" dirty="0" smtClean="0">
                <a:solidFill>
                  <a:srgbClr val="C00000"/>
                </a:solidFill>
                <a:latin typeface="Arial" pitchFamily="34" charset="0"/>
                <a:cs typeface="Arial" pitchFamily="34" charset="0"/>
              </a:rPr>
              <a:t>“Whoever transgresses and does not abide in the doctrine of Christ does not have God. He who abides in the doctrine of Christ has both the Father and the Son.”   {2 John 9}</a:t>
            </a:r>
            <a:endParaRPr lang="en-US" sz="3200" b="1" i="1" dirty="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Bible 03"/>
          <p:cNvPicPr>
            <a:picLocks noChangeAspect="1" noChangeArrowheads="1"/>
          </p:cNvPicPr>
          <p:nvPr/>
        </p:nvPicPr>
        <p:blipFill>
          <a:blip r:embed="rId3" cstate="print">
            <a:grayscl/>
          </a:blip>
          <a:srcRect l="-2956" r="-493"/>
          <a:stretch>
            <a:fillRect/>
          </a:stretch>
        </p:blipFill>
        <p:spPr bwMode="auto">
          <a:xfrm>
            <a:off x="0" y="76200"/>
            <a:ext cx="1905000" cy="6705600"/>
          </a:xfrm>
          <a:prstGeom prst="rect">
            <a:avLst/>
          </a:prstGeom>
          <a:noFill/>
        </p:spPr>
      </p:pic>
      <p:sp>
        <p:nvSpPr>
          <p:cNvPr id="5" name="TextBox 4"/>
          <p:cNvSpPr txBox="1"/>
          <p:nvPr/>
        </p:nvSpPr>
        <p:spPr>
          <a:xfrm>
            <a:off x="2133600" y="990600"/>
            <a:ext cx="6705600" cy="5632311"/>
          </a:xfrm>
          <a:prstGeom prst="rect">
            <a:avLst/>
          </a:prstGeom>
          <a:solidFill>
            <a:schemeClr val="bg1">
              <a:lumMod val="95000"/>
              <a:alpha val="74902"/>
            </a:schemeClr>
          </a:solidFill>
          <a:ln w="38100">
            <a:solidFill>
              <a:srgbClr val="C00000"/>
            </a:solidFill>
          </a:ln>
        </p:spPr>
        <p:txBody>
          <a:bodyPr wrap="square" rtlCol="0">
            <a:spAutoFit/>
          </a:bodyPr>
          <a:lstStyle/>
          <a:p>
            <a:pPr algn="ctr"/>
            <a:r>
              <a:rPr lang="en-US" sz="3000" i="1" dirty="0" smtClean="0">
                <a:solidFill>
                  <a:srgbClr val="C00000"/>
                </a:solidFill>
                <a:latin typeface="Arial" pitchFamily="34" charset="0"/>
                <a:cs typeface="Arial" pitchFamily="34" charset="0"/>
              </a:rPr>
              <a:t>“Not everyone who says to Me, 'Lord, Lord,' shall enter the kingdom of heaven, but he who does the will of My Father in heaven. Many will say to Me in that day, 'Lord, Lord, have we not prophesied in Your name, cast out demons in Your name, and done many wonders in Your name?‘ And then I will declare to them, 'I never knew you; depart from Me, you who practice </a:t>
            </a:r>
            <a:r>
              <a:rPr lang="en-US" sz="3000" b="1" i="1" u="sng" dirty="0" smtClean="0">
                <a:solidFill>
                  <a:srgbClr val="C00000"/>
                </a:solidFill>
                <a:latin typeface="Arial" pitchFamily="34" charset="0"/>
                <a:cs typeface="Arial" pitchFamily="34" charset="0"/>
              </a:rPr>
              <a:t>lawlessness</a:t>
            </a:r>
            <a:r>
              <a:rPr lang="en-US" sz="3000" i="1" dirty="0" smtClean="0">
                <a:solidFill>
                  <a:srgbClr val="C00000"/>
                </a:solidFill>
                <a:latin typeface="Arial" pitchFamily="34" charset="0"/>
                <a:cs typeface="Arial" pitchFamily="34" charset="0"/>
              </a:rPr>
              <a:t>!’”   </a:t>
            </a:r>
            <a:br>
              <a:rPr lang="en-US" sz="3000" i="1" dirty="0" smtClean="0">
                <a:solidFill>
                  <a:srgbClr val="C00000"/>
                </a:solidFill>
                <a:latin typeface="Arial" pitchFamily="34" charset="0"/>
                <a:cs typeface="Arial" pitchFamily="34" charset="0"/>
              </a:rPr>
            </a:br>
            <a:r>
              <a:rPr lang="en-US" sz="3000" i="1" dirty="0" smtClean="0">
                <a:solidFill>
                  <a:srgbClr val="C00000"/>
                </a:solidFill>
                <a:latin typeface="Arial" pitchFamily="34" charset="0"/>
                <a:cs typeface="Arial" pitchFamily="34" charset="0"/>
              </a:rPr>
              <a:t>{Matthew 7:21-23}</a:t>
            </a:r>
            <a:endParaRPr lang="en-US" sz="3000" i="1" dirty="0">
              <a:solidFill>
                <a:srgbClr val="C00000"/>
              </a:solidFill>
              <a:latin typeface="Arial" pitchFamily="34" charset="0"/>
              <a:cs typeface="Arial" pitchFamily="34" charset="0"/>
            </a:endParaRPr>
          </a:p>
        </p:txBody>
      </p:sp>
      <p:sp>
        <p:nvSpPr>
          <p:cNvPr id="6" name="TextBox 5"/>
          <p:cNvSpPr txBox="1"/>
          <p:nvPr/>
        </p:nvSpPr>
        <p:spPr>
          <a:xfrm>
            <a:off x="2286000" y="152400"/>
            <a:ext cx="6400800" cy="646331"/>
          </a:xfrm>
          <a:prstGeom prst="rect">
            <a:avLst/>
          </a:prstGeom>
          <a:solidFill>
            <a:schemeClr val="bg1">
              <a:lumMod val="95000"/>
              <a:alpha val="74902"/>
            </a:schemeClr>
          </a:solidFill>
          <a:ln>
            <a:solidFill>
              <a:srgbClr val="CC0000"/>
            </a:solidFill>
          </a:ln>
        </p:spPr>
        <p:txBody>
          <a:bodyPr wrap="square" rtlCol="0">
            <a:spAutoFit/>
          </a:bodyPr>
          <a:lstStyle/>
          <a:p>
            <a:pPr algn="ctr"/>
            <a:r>
              <a:rPr lang="en-US" sz="3600" b="1" u="sng" dirty="0" smtClean="0">
                <a:latin typeface="Arial" pitchFamily="34" charset="0"/>
                <a:cs typeface="Arial" pitchFamily="34" charset="0"/>
              </a:rPr>
              <a:t>What Is Sin</a:t>
            </a:r>
            <a:r>
              <a:rPr lang="en-US" sz="3600" b="1" dirty="0" smtClean="0">
                <a:latin typeface="Arial" pitchFamily="34" charset="0"/>
                <a:cs typeface="Arial" pitchFamily="34" charset="0"/>
              </a:rPr>
              <a:t>?</a:t>
            </a:r>
            <a:endParaRPr lang="en-US" sz="36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8229600" cy="1143000"/>
          </a:xfrm>
        </p:spPr>
        <p:txBody>
          <a:bodyPr/>
          <a:lstStyle/>
          <a:p>
            <a:r>
              <a:rPr lang="en-US" b="1" u="sng" dirty="0" smtClean="0">
                <a:solidFill>
                  <a:schemeClr val="bg1">
                    <a:lumMod val="85000"/>
                  </a:schemeClr>
                </a:solidFill>
                <a:latin typeface="Arial" pitchFamily="34" charset="0"/>
                <a:cs typeface="Arial" pitchFamily="34" charset="0"/>
              </a:rPr>
              <a:t>Lawlessness</a:t>
            </a:r>
            <a:endParaRPr lang="en-US" b="1" u="sng" dirty="0">
              <a:solidFill>
                <a:schemeClr val="bg1">
                  <a:lumMod val="85000"/>
                </a:schemeClr>
              </a:solidFill>
              <a:latin typeface="Arial" pitchFamily="34" charset="0"/>
              <a:cs typeface="Arial" pitchFamily="34" charset="0"/>
            </a:endParaRPr>
          </a:p>
        </p:txBody>
      </p:sp>
      <p:sp>
        <p:nvSpPr>
          <p:cNvPr id="3" name="Content Placeholder 2"/>
          <p:cNvSpPr>
            <a:spLocks noGrp="1"/>
          </p:cNvSpPr>
          <p:nvPr>
            <p:ph idx="1"/>
          </p:nvPr>
        </p:nvSpPr>
        <p:spPr>
          <a:xfrm>
            <a:off x="1600200" y="1524000"/>
            <a:ext cx="7543800" cy="5257800"/>
          </a:xfrm>
          <a:solidFill>
            <a:srgbClr val="F2F2F2">
              <a:alpha val="74902"/>
            </a:srgbClr>
          </a:solidFill>
          <a:ln w="38100">
            <a:solidFill>
              <a:srgbClr val="C00000"/>
            </a:solidFill>
          </a:ln>
        </p:spPr>
        <p:txBody>
          <a:bodyPr>
            <a:normAutofit fontScale="92500" lnSpcReduction="10000"/>
          </a:bodyPr>
          <a:lstStyle/>
          <a:p>
            <a:pPr>
              <a:lnSpc>
                <a:spcPct val="110000"/>
              </a:lnSpc>
              <a:spcBef>
                <a:spcPts val="0"/>
              </a:spcBef>
              <a:spcAft>
                <a:spcPts val="600"/>
              </a:spcAft>
            </a:pPr>
            <a:r>
              <a:rPr lang="en-US" dirty="0" smtClean="0">
                <a:latin typeface="Arial" pitchFamily="34" charset="0"/>
                <a:cs typeface="Arial" pitchFamily="34" charset="0"/>
              </a:rPr>
              <a:t>Acting without authority.</a:t>
            </a:r>
          </a:p>
          <a:p>
            <a:pPr>
              <a:lnSpc>
                <a:spcPct val="110000"/>
              </a:lnSpc>
              <a:spcBef>
                <a:spcPts val="0"/>
              </a:spcBef>
              <a:spcAft>
                <a:spcPts val="600"/>
              </a:spcAft>
            </a:pPr>
            <a:r>
              <a:rPr lang="en-US" dirty="0" smtClean="0">
                <a:latin typeface="Arial" pitchFamily="34" charset="0"/>
                <a:cs typeface="Arial" pitchFamily="34" charset="0"/>
              </a:rPr>
              <a:t>State of being without law.</a:t>
            </a:r>
          </a:p>
          <a:p>
            <a:pPr>
              <a:lnSpc>
                <a:spcPct val="110000"/>
              </a:lnSpc>
              <a:spcBef>
                <a:spcPts val="0"/>
              </a:spcBef>
              <a:spcAft>
                <a:spcPts val="600"/>
              </a:spcAft>
            </a:pPr>
            <a:r>
              <a:rPr lang="en-US" dirty="0" smtClean="0">
                <a:latin typeface="Arial" pitchFamily="34" charset="0"/>
                <a:cs typeface="Arial" pitchFamily="34" charset="0"/>
              </a:rPr>
              <a:t>Bible sense: </a:t>
            </a:r>
            <a:r>
              <a:rPr lang="en-US" b="1" i="1" dirty="0" smtClean="0">
                <a:latin typeface="Arial" pitchFamily="34" charset="0"/>
                <a:cs typeface="Arial" pitchFamily="34" charset="0"/>
              </a:rPr>
              <a:t>Acting without Christ’s authority</a:t>
            </a:r>
            <a:r>
              <a:rPr lang="en-US" dirty="0" smtClean="0">
                <a:latin typeface="Arial" pitchFamily="34" charset="0"/>
                <a:cs typeface="Arial" pitchFamily="34" charset="0"/>
              </a:rPr>
              <a:t>.</a:t>
            </a:r>
          </a:p>
          <a:p>
            <a:pPr>
              <a:lnSpc>
                <a:spcPct val="110000"/>
              </a:lnSpc>
              <a:spcBef>
                <a:spcPts val="0"/>
              </a:spcBef>
              <a:spcAft>
                <a:spcPts val="600"/>
              </a:spcAft>
            </a:pPr>
            <a:r>
              <a:rPr lang="en-US" b="1" dirty="0" smtClean="0">
                <a:latin typeface="Arial" pitchFamily="34" charset="0"/>
                <a:cs typeface="Arial" pitchFamily="34" charset="0"/>
              </a:rPr>
              <a:t>Lawless Acts</a:t>
            </a:r>
            <a:r>
              <a:rPr lang="en-US" dirty="0" smtClean="0">
                <a:latin typeface="Arial" pitchFamily="34" charset="0"/>
                <a:cs typeface="Arial" pitchFamily="34" charset="0"/>
              </a:rPr>
              <a:t>:</a:t>
            </a:r>
          </a:p>
          <a:p>
            <a:pPr lvl="1">
              <a:lnSpc>
                <a:spcPct val="110000"/>
              </a:lnSpc>
              <a:spcBef>
                <a:spcPts val="0"/>
              </a:spcBef>
              <a:spcAft>
                <a:spcPts val="600"/>
              </a:spcAft>
            </a:pPr>
            <a:r>
              <a:rPr lang="en-US" b="1" dirty="0" smtClean="0">
                <a:solidFill>
                  <a:srgbClr val="C00000"/>
                </a:solidFill>
                <a:latin typeface="Arial" pitchFamily="34" charset="0"/>
                <a:cs typeface="Arial" pitchFamily="34" charset="0"/>
              </a:rPr>
              <a:t>Circumcision for salvation.</a:t>
            </a:r>
            <a:endParaRPr lang="en-US" b="1" dirty="0" smtClean="0">
              <a:solidFill>
                <a:srgbClr val="C00000"/>
              </a:solidFill>
              <a:latin typeface="Arial" pitchFamily="34" charset="0"/>
              <a:cs typeface="Arial" pitchFamily="34" charset="0"/>
            </a:endParaRPr>
          </a:p>
          <a:p>
            <a:pPr lvl="1">
              <a:lnSpc>
                <a:spcPct val="110000"/>
              </a:lnSpc>
              <a:spcBef>
                <a:spcPts val="0"/>
              </a:spcBef>
              <a:spcAft>
                <a:spcPts val="600"/>
              </a:spcAft>
            </a:pPr>
            <a:r>
              <a:rPr lang="en-US" b="1" dirty="0" smtClean="0">
                <a:solidFill>
                  <a:srgbClr val="C00000"/>
                </a:solidFill>
                <a:latin typeface="Arial" pitchFamily="34" charset="0"/>
                <a:cs typeface="Arial" pitchFamily="34" charset="0"/>
              </a:rPr>
              <a:t>Infant baptism?</a:t>
            </a:r>
          </a:p>
          <a:p>
            <a:pPr lvl="1">
              <a:lnSpc>
                <a:spcPct val="110000"/>
              </a:lnSpc>
              <a:spcBef>
                <a:spcPts val="0"/>
              </a:spcBef>
              <a:spcAft>
                <a:spcPts val="600"/>
              </a:spcAft>
            </a:pPr>
            <a:r>
              <a:rPr lang="en-US" b="1" dirty="0" smtClean="0">
                <a:solidFill>
                  <a:srgbClr val="C00000"/>
                </a:solidFill>
                <a:latin typeface="Arial" pitchFamily="34" charset="0"/>
                <a:cs typeface="Arial" pitchFamily="34" charset="0"/>
              </a:rPr>
              <a:t>Instrumental music?</a:t>
            </a:r>
          </a:p>
          <a:p>
            <a:pPr lvl="1">
              <a:lnSpc>
                <a:spcPct val="110000"/>
              </a:lnSpc>
              <a:spcBef>
                <a:spcPts val="0"/>
              </a:spcBef>
              <a:spcAft>
                <a:spcPts val="600"/>
              </a:spcAft>
            </a:pPr>
            <a:r>
              <a:rPr lang="en-US" b="1" dirty="0" smtClean="0">
                <a:solidFill>
                  <a:srgbClr val="C00000"/>
                </a:solidFill>
                <a:latin typeface="Arial" pitchFamily="34" charset="0"/>
                <a:cs typeface="Arial" pitchFamily="34" charset="0"/>
              </a:rPr>
              <a:t>Altar-call?</a:t>
            </a:r>
          </a:p>
          <a:p>
            <a:pPr lvl="1">
              <a:lnSpc>
                <a:spcPct val="110000"/>
              </a:lnSpc>
              <a:spcBef>
                <a:spcPts val="0"/>
              </a:spcBef>
              <a:spcAft>
                <a:spcPts val="600"/>
              </a:spcAft>
            </a:pPr>
            <a:r>
              <a:rPr lang="en-US" b="1" dirty="0" smtClean="0">
                <a:solidFill>
                  <a:srgbClr val="C00000"/>
                </a:solidFill>
                <a:latin typeface="Arial" pitchFamily="34" charset="0"/>
                <a:cs typeface="Arial" pitchFamily="34" charset="0"/>
              </a:rPr>
              <a:t>Church-sponsored recreation?</a:t>
            </a:r>
            <a:endParaRPr lang="en-US" b="1" dirty="0">
              <a:solidFill>
                <a:srgbClr val="C00000"/>
              </a:solidFill>
              <a:latin typeface="Arial" pitchFamily="34" charset="0"/>
              <a:cs typeface="Arial" pitchFamily="34" charset="0"/>
            </a:endParaRPr>
          </a:p>
        </p:txBody>
      </p:sp>
      <p:pic>
        <p:nvPicPr>
          <p:cNvPr id="4" name="Picture 5" descr="Bible 03"/>
          <p:cNvPicPr>
            <a:picLocks noChangeAspect="1" noChangeArrowheads="1"/>
          </p:cNvPicPr>
          <p:nvPr/>
        </p:nvPicPr>
        <p:blipFill>
          <a:blip r:embed="rId3" cstate="print">
            <a:grayscl/>
          </a:blip>
          <a:srcRect l="-2956" r="-493"/>
          <a:stretch>
            <a:fillRect/>
          </a:stretch>
        </p:blipFill>
        <p:spPr bwMode="auto">
          <a:xfrm>
            <a:off x="0" y="76200"/>
            <a:ext cx="1676400" cy="67056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heckerboard(across)">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4" end="4"/>
                                            </p:txEl>
                                          </p:spTgt>
                                        </p:tgtEl>
                                        <p:attrNameLst>
                                          <p:attrName>ppt_h</p:attrName>
                                        </p:attrNameLst>
                                      </p:cBhvr>
                                      <p:tavLst>
                                        <p:tav tm="0">
                                          <p:val>
                                            <p:fltVal val="0"/>
                                          </p:val>
                                        </p:tav>
                                        <p:tav tm="100000">
                                          <p:val>
                                            <p:strVal val="#ppt_h"/>
                                          </p:val>
                                        </p:tav>
                                      </p:tavLst>
                                    </p:anim>
                                  </p:childTnLst>
                                </p:cTn>
                              </p:par>
                              <p:par>
                                <p:cTn id="27" presetID="23" presetClass="entr" presetSubtype="16"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5" end="5"/>
                                            </p:txEl>
                                          </p:spTgt>
                                        </p:tgtEl>
                                        <p:attrNameLst>
                                          <p:attrName>ppt_h</p:attrName>
                                        </p:attrNameLst>
                                      </p:cBhvr>
                                      <p:tavLst>
                                        <p:tav tm="0">
                                          <p:val>
                                            <p:fltVal val="0"/>
                                          </p:val>
                                        </p:tav>
                                        <p:tav tm="100000">
                                          <p:val>
                                            <p:strVal val="#ppt_h"/>
                                          </p:val>
                                        </p:tav>
                                      </p:tavLst>
                                    </p:anim>
                                  </p:childTnLst>
                                </p:cTn>
                              </p:par>
                              <p:par>
                                <p:cTn id="31" presetID="23" presetClass="entr" presetSubtype="16"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p:cTn id="3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6" end="6"/>
                                            </p:txEl>
                                          </p:spTgt>
                                        </p:tgtEl>
                                        <p:attrNameLst>
                                          <p:attrName>ppt_h</p:attrName>
                                        </p:attrNameLst>
                                      </p:cBhvr>
                                      <p:tavLst>
                                        <p:tav tm="0">
                                          <p:val>
                                            <p:fltVal val="0"/>
                                          </p:val>
                                        </p:tav>
                                        <p:tav tm="100000">
                                          <p:val>
                                            <p:strVal val="#ppt_h"/>
                                          </p:val>
                                        </p:tav>
                                      </p:tavLst>
                                    </p:anim>
                                  </p:childTnLst>
                                </p:cTn>
                              </p:par>
                              <p:par>
                                <p:cTn id="35" presetID="23" presetClass="entr" presetSubtype="16"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p:cTn id="37"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7" end="7"/>
                                            </p:txEl>
                                          </p:spTgt>
                                        </p:tgtEl>
                                        <p:attrNameLst>
                                          <p:attrName>ppt_h</p:attrName>
                                        </p:attrNameLst>
                                      </p:cBhvr>
                                      <p:tavLst>
                                        <p:tav tm="0">
                                          <p:val>
                                            <p:fltVal val="0"/>
                                          </p:val>
                                        </p:tav>
                                        <p:tav tm="100000">
                                          <p:val>
                                            <p:strVal val="#ppt_h"/>
                                          </p:val>
                                        </p:tav>
                                      </p:tavLst>
                                    </p:anim>
                                  </p:childTnLst>
                                </p:cTn>
                              </p:par>
                              <p:par>
                                <p:cTn id="39" presetID="23" presetClass="entr" presetSubtype="16" fill="hold"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p:cTn id="41"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2" dur="500" fill="hold"/>
                                        <p:tgtEl>
                                          <p:spTgt spid="3">
                                            <p:txEl>
                                              <p:pRg st="8" end="8"/>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Bible 03"/>
          <p:cNvPicPr>
            <a:picLocks noChangeAspect="1" noChangeArrowheads="1"/>
          </p:cNvPicPr>
          <p:nvPr/>
        </p:nvPicPr>
        <p:blipFill>
          <a:blip r:embed="rId3" cstate="print">
            <a:grayscl/>
          </a:blip>
          <a:srcRect l="-2956" r="-493"/>
          <a:stretch>
            <a:fillRect/>
          </a:stretch>
        </p:blipFill>
        <p:spPr bwMode="auto">
          <a:xfrm>
            <a:off x="0" y="76200"/>
            <a:ext cx="1905000" cy="6705600"/>
          </a:xfrm>
          <a:prstGeom prst="rect">
            <a:avLst/>
          </a:prstGeom>
          <a:noFill/>
        </p:spPr>
      </p:pic>
      <p:sp>
        <p:nvSpPr>
          <p:cNvPr id="3" name="TextBox 2"/>
          <p:cNvSpPr txBox="1"/>
          <p:nvPr/>
        </p:nvSpPr>
        <p:spPr>
          <a:xfrm>
            <a:off x="2286000" y="228600"/>
            <a:ext cx="6400800" cy="646331"/>
          </a:xfrm>
          <a:prstGeom prst="rect">
            <a:avLst/>
          </a:prstGeom>
          <a:solidFill>
            <a:srgbClr val="F2F2F2">
              <a:alpha val="74902"/>
            </a:srgbClr>
          </a:solidFill>
          <a:ln>
            <a:solidFill>
              <a:srgbClr val="C00000"/>
            </a:solidFill>
          </a:ln>
        </p:spPr>
        <p:txBody>
          <a:bodyPr wrap="square" rtlCol="0">
            <a:spAutoFit/>
          </a:bodyPr>
          <a:lstStyle/>
          <a:p>
            <a:pPr algn="ctr"/>
            <a:r>
              <a:rPr lang="en-US" sz="3600" b="1" u="sng" dirty="0" smtClean="0">
                <a:latin typeface="Arial" pitchFamily="34" charset="0"/>
                <a:cs typeface="Arial" pitchFamily="34" charset="0"/>
              </a:rPr>
              <a:t>What Is Sin</a:t>
            </a:r>
            <a:r>
              <a:rPr lang="en-US" sz="3600" b="1" dirty="0" smtClean="0">
                <a:latin typeface="Arial" pitchFamily="34" charset="0"/>
                <a:cs typeface="Arial" pitchFamily="34" charset="0"/>
              </a:rPr>
              <a:t>?</a:t>
            </a:r>
            <a:endParaRPr lang="en-US" sz="3600" dirty="0">
              <a:latin typeface="Arial" pitchFamily="34" charset="0"/>
              <a:cs typeface="Arial" pitchFamily="34" charset="0"/>
            </a:endParaRPr>
          </a:p>
        </p:txBody>
      </p:sp>
      <p:sp>
        <p:nvSpPr>
          <p:cNvPr id="4" name="TextBox 3"/>
          <p:cNvSpPr txBox="1"/>
          <p:nvPr/>
        </p:nvSpPr>
        <p:spPr>
          <a:xfrm>
            <a:off x="2133600" y="1066800"/>
            <a:ext cx="6705600" cy="1477328"/>
          </a:xfrm>
          <a:prstGeom prst="rect">
            <a:avLst/>
          </a:prstGeom>
          <a:solidFill>
            <a:srgbClr val="F2F2F2">
              <a:alpha val="74902"/>
            </a:srgbClr>
          </a:solidFill>
          <a:ln w="38100">
            <a:solidFill>
              <a:srgbClr val="C00000"/>
            </a:solidFill>
          </a:ln>
        </p:spPr>
        <p:txBody>
          <a:bodyPr wrap="square" rtlCol="0">
            <a:spAutoFit/>
          </a:bodyPr>
          <a:lstStyle/>
          <a:p>
            <a:pPr algn="ctr"/>
            <a:r>
              <a:rPr lang="en-US" sz="3000" b="1" i="1" dirty="0" smtClean="0">
                <a:solidFill>
                  <a:srgbClr val="C00000"/>
                </a:solidFill>
                <a:latin typeface="Arial" pitchFamily="34" charset="0"/>
                <a:cs typeface="Arial" pitchFamily="34" charset="0"/>
              </a:rPr>
              <a:t>“All unrighteousness is sin, and there is sin not leading to death.”                         {1 John 5:17}</a:t>
            </a:r>
            <a:endParaRPr lang="en-US" sz="3000" b="1" i="1" dirty="0">
              <a:solidFill>
                <a:srgbClr val="C00000"/>
              </a:solidFill>
              <a:latin typeface="Arial" pitchFamily="34" charset="0"/>
              <a:cs typeface="Arial" pitchFamily="34" charset="0"/>
            </a:endParaRPr>
          </a:p>
        </p:txBody>
      </p:sp>
      <p:sp>
        <p:nvSpPr>
          <p:cNvPr id="5" name="TextBox 4"/>
          <p:cNvSpPr txBox="1"/>
          <p:nvPr/>
        </p:nvSpPr>
        <p:spPr>
          <a:xfrm>
            <a:off x="2133600" y="2743200"/>
            <a:ext cx="6705600" cy="1938992"/>
          </a:xfrm>
          <a:prstGeom prst="rect">
            <a:avLst/>
          </a:prstGeom>
          <a:solidFill>
            <a:srgbClr val="F2F2F2">
              <a:alpha val="74902"/>
            </a:srgbClr>
          </a:solidFill>
          <a:ln w="38100">
            <a:solidFill>
              <a:srgbClr val="C00000"/>
            </a:solidFill>
          </a:ln>
        </p:spPr>
        <p:txBody>
          <a:bodyPr wrap="square" rtlCol="0">
            <a:spAutoFit/>
          </a:bodyPr>
          <a:lstStyle/>
          <a:p>
            <a:pPr algn="ctr"/>
            <a:r>
              <a:rPr lang="en-US" sz="3000" b="1" i="1" dirty="0" smtClean="0">
                <a:solidFill>
                  <a:srgbClr val="C00000"/>
                </a:solidFill>
                <a:latin typeface="Arial" pitchFamily="34" charset="0"/>
                <a:cs typeface="Arial" pitchFamily="34" charset="0"/>
              </a:rPr>
              <a:t>“My tongue shall speak of Your word, For all Your commandments are righteousness.”  </a:t>
            </a:r>
            <a:r>
              <a:rPr lang="en-US" sz="3000" b="1" i="1" dirty="0" smtClean="0">
                <a:solidFill>
                  <a:srgbClr val="C00000"/>
                </a:solidFill>
                <a:latin typeface="Arial" pitchFamily="34" charset="0"/>
                <a:cs typeface="Arial" pitchFamily="34" charset="0"/>
              </a:rPr>
              <a:t/>
            </a:r>
            <a:br>
              <a:rPr lang="en-US" sz="3000" b="1" i="1" dirty="0" smtClean="0">
                <a:solidFill>
                  <a:srgbClr val="C00000"/>
                </a:solidFill>
                <a:latin typeface="Arial" pitchFamily="34" charset="0"/>
                <a:cs typeface="Arial" pitchFamily="34" charset="0"/>
              </a:rPr>
            </a:br>
            <a:r>
              <a:rPr lang="en-US" sz="3000" b="1" i="1" dirty="0" smtClean="0">
                <a:solidFill>
                  <a:srgbClr val="C00000"/>
                </a:solidFill>
                <a:latin typeface="Arial" pitchFamily="34" charset="0"/>
                <a:cs typeface="Arial" pitchFamily="34" charset="0"/>
              </a:rPr>
              <a:t>{</a:t>
            </a:r>
            <a:r>
              <a:rPr lang="en-US" sz="3000" b="1" i="1" dirty="0" smtClean="0">
                <a:solidFill>
                  <a:srgbClr val="C00000"/>
                </a:solidFill>
                <a:latin typeface="Arial" pitchFamily="34" charset="0"/>
                <a:cs typeface="Arial" pitchFamily="34" charset="0"/>
              </a:rPr>
              <a:t>Psalm 119:172}</a:t>
            </a:r>
            <a:endParaRPr lang="en-US" sz="3000" b="1" i="1" dirty="0">
              <a:solidFill>
                <a:srgbClr val="C00000"/>
              </a:solidFill>
              <a:latin typeface="Arial" pitchFamily="34" charset="0"/>
              <a:cs typeface="Arial" pitchFamily="34" charset="0"/>
            </a:endParaRPr>
          </a:p>
        </p:txBody>
      </p:sp>
      <p:sp>
        <p:nvSpPr>
          <p:cNvPr id="6" name="TextBox 5"/>
          <p:cNvSpPr txBox="1"/>
          <p:nvPr/>
        </p:nvSpPr>
        <p:spPr>
          <a:xfrm>
            <a:off x="2133600" y="4876800"/>
            <a:ext cx="6705600" cy="1938992"/>
          </a:xfrm>
          <a:prstGeom prst="rect">
            <a:avLst/>
          </a:prstGeom>
          <a:solidFill>
            <a:srgbClr val="F2F2F2">
              <a:alpha val="74902"/>
            </a:srgbClr>
          </a:solidFill>
          <a:ln w="38100">
            <a:solidFill>
              <a:srgbClr val="C00000"/>
            </a:solidFill>
          </a:ln>
        </p:spPr>
        <p:txBody>
          <a:bodyPr wrap="square" rtlCol="0">
            <a:spAutoFit/>
          </a:bodyPr>
          <a:lstStyle/>
          <a:p>
            <a:pPr algn="ctr"/>
            <a:r>
              <a:rPr lang="en-US" sz="3000" b="1" i="1" dirty="0" smtClean="0">
                <a:solidFill>
                  <a:srgbClr val="C00000"/>
                </a:solidFill>
                <a:latin typeface="Arial" pitchFamily="34" charset="0"/>
                <a:cs typeface="Arial" pitchFamily="34" charset="0"/>
              </a:rPr>
              <a:t>“For in it the righteousness of God is revealed from faith to faith; as it is written, the just shall live by faith.”  {Romans 1:17}</a:t>
            </a:r>
            <a:endParaRPr lang="en-US" sz="3000" b="1" i="1" dirty="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p:cTn id="19"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Bible 03"/>
          <p:cNvPicPr>
            <a:picLocks noChangeAspect="1" noChangeArrowheads="1"/>
          </p:cNvPicPr>
          <p:nvPr/>
        </p:nvPicPr>
        <p:blipFill>
          <a:blip r:embed="rId3" cstate="print">
            <a:grayscl/>
          </a:blip>
          <a:srcRect l="-2956" r="-493"/>
          <a:stretch>
            <a:fillRect/>
          </a:stretch>
        </p:blipFill>
        <p:spPr bwMode="auto">
          <a:xfrm>
            <a:off x="76200" y="76200"/>
            <a:ext cx="1447800" cy="6705600"/>
          </a:xfrm>
          <a:prstGeom prst="rect">
            <a:avLst/>
          </a:prstGeom>
          <a:noFill/>
        </p:spPr>
      </p:pic>
      <p:sp>
        <p:nvSpPr>
          <p:cNvPr id="12291" name="Text Box 3"/>
          <p:cNvSpPr txBox="1">
            <a:spLocks noChangeArrowheads="1"/>
          </p:cNvSpPr>
          <p:nvPr/>
        </p:nvSpPr>
        <p:spPr bwMode="auto">
          <a:xfrm>
            <a:off x="1524000" y="152400"/>
            <a:ext cx="7620000" cy="584775"/>
          </a:xfrm>
          <a:prstGeom prst="rect">
            <a:avLst/>
          </a:prstGeom>
          <a:solidFill>
            <a:srgbClr val="F2F2F2">
              <a:alpha val="74902"/>
            </a:srgbClr>
          </a:solidFill>
          <a:ln w="9525">
            <a:solidFill>
              <a:srgbClr val="C00000"/>
            </a:solidFill>
            <a:miter lim="800000"/>
            <a:headEnd/>
            <a:tailEnd/>
          </a:ln>
          <a:effectLst/>
        </p:spPr>
        <p:txBody>
          <a:bodyPr>
            <a:spAutoFit/>
          </a:bodyPr>
          <a:lstStyle/>
          <a:p>
            <a:pPr algn="ctr">
              <a:spcBef>
                <a:spcPct val="50000"/>
              </a:spcBef>
            </a:pPr>
            <a:r>
              <a:rPr lang="en-US" sz="3200" b="1" dirty="0" smtClean="0">
                <a:latin typeface="Arial" pitchFamily="34" charset="0"/>
                <a:cs typeface="Arial" pitchFamily="34" charset="0"/>
              </a:rPr>
              <a:t>Sin Is: </a:t>
            </a:r>
            <a:r>
              <a:rPr lang="en-US" sz="3200" b="1" u="sng" dirty="0" smtClean="0">
                <a:latin typeface="Arial" pitchFamily="34" charset="0"/>
                <a:cs typeface="Arial" pitchFamily="34" charset="0"/>
              </a:rPr>
              <a:t>All Unrighteousness</a:t>
            </a:r>
            <a:endParaRPr lang="en-US" sz="3200" b="1" u="sng" dirty="0">
              <a:latin typeface="Arial" pitchFamily="34" charset="0"/>
              <a:cs typeface="Arial" pitchFamily="34" charset="0"/>
            </a:endParaRPr>
          </a:p>
        </p:txBody>
      </p:sp>
      <p:sp>
        <p:nvSpPr>
          <p:cNvPr id="12292" name="Text Box 4"/>
          <p:cNvSpPr txBox="1">
            <a:spLocks noChangeArrowheads="1"/>
          </p:cNvSpPr>
          <p:nvPr/>
        </p:nvSpPr>
        <p:spPr bwMode="auto">
          <a:xfrm>
            <a:off x="1676400" y="1114425"/>
            <a:ext cx="7315200" cy="1015663"/>
          </a:xfrm>
          <a:prstGeom prst="rect">
            <a:avLst/>
          </a:prstGeom>
          <a:solidFill>
            <a:srgbClr val="F2F2F2">
              <a:alpha val="74902"/>
            </a:srgbClr>
          </a:solidFill>
          <a:ln w="38100">
            <a:solidFill>
              <a:srgbClr val="C00000"/>
            </a:solidFill>
            <a:miter lim="800000"/>
            <a:headEnd/>
            <a:tailEnd/>
          </a:ln>
          <a:effectLst/>
        </p:spPr>
        <p:txBody>
          <a:bodyPr>
            <a:spAutoFit/>
          </a:bodyPr>
          <a:lstStyle/>
          <a:p>
            <a:pPr>
              <a:spcBef>
                <a:spcPct val="50000"/>
              </a:spcBef>
              <a:buClr>
                <a:srgbClr val="993300"/>
              </a:buClr>
              <a:buFont typeface="Wingdings" pitchFamily="28" charset="2"/>
              <a:buChar char="è"/>
            </a:pPr>
            <a:r>
              <a:rPr lang="en-US" sz="2400" dirty="0" smtClean="0">
                <a:latin typeface="Arial" pitchFamily="34" charset="0"/>
                <a:cs typeface="Arial" pitchFamily="34" charset="0"/>
              </a:rPr>
              <a:t>Failure </a:t>
            </a:r>
            <a:r>
              <a:rPr lang="en-US" sz="2400" dirty="0">
                <a:latin typeface="Arial" pitchFamily="34" charset="0"/>
                <a:cs typeface="Arial" pitchFamily="34" charset="0"/>
              </a:rPr>
              <a:t>to do what God commands.</a:t>
            </a:r>
          </a:p>
          <a:p>
            <a:pPr>
              <a:spcBef>
                <a:spcPct val="50000"/>
              </a:spcBef>
              <a:buClr>
                <a:srgbClr val="993300"/>
              </a:buClr>
              <a:buFont typeface="Wingdings" pitchFamily="28" charset="2"/>
              <a:buChar char="è"/>
            </a:pPr>
            <a:r>
              <a:rPr lang="en-US" sz="2400" dirty="0" smtClean="0">
                <a:latin typeface="Arial" pitchFamily="34" charset="0"/>
                <a:cs typeface="Arial" pitchFamily="34" charset="0"/>
              </a:rPr>
              <a:t>All kinds </a:t>
            </a:r>
            <a:r>
              <a:rPr lang="en-US" sz="2400" dirty="0">
                <a:latin typeface="Arial" pitchFamily="34" charset="0"/>
                <a:cs typeface="Arial" pitchFamily="34" charset="0"/>
              </a:rPr>
              <a:t>of sins and violations.</a:t>
            </a:r>
          </a:p>
        </p:txBody>
      </p:sp>
      <p:sp>
        <p:nvSpPr>
          <p:cNvPr id="12293" name="Text Box 5"/>
          <p:cNvSpPr txBox="1">
            <a:spLocks noChangeArrowheads="1"/>
          </p:cNvSpPr>
          <p:nvPr/>
        </p:nvSpPr>
        <p:spPr bwMode="auto">
          <a:xfrm>
            <a:off x="1676400" y="2333625"/>
            <a:ext cx="7086600" cy="519113"/>
          </a:xfrm>
          <a:prstGeom prst="rect">
            <a:avLst/>
          </a:prstGeom>
          <a:noFill/>
          <a:ln w="9525">
            <a:noFill/>
            <a:miter lim="800000"/>
            <a:headEnd/>
            <a:tailEnd/>
          </a:ln>
          <a:effectLst/>
        </p:spPr>
        <p:txBody>
          <a:bodyPr>
            <a:spAutoFit/>
          </a:bodyPr>
          <a:lstStyle/>
          <a:p>
            <a:pPr>
              <a:spcBef>
                <a:spcPct val="50000"/>
              </a:spcBef>
            </a:pPr>
            <a:r>
              <a:rPr lang="en-US" sz="2800" b="1" dirty="0">
                <a:solidFill>
                  <a:schemeClr val="bg1">
                    <a:lumMod val="95000"/>
                  </a:schemeClr>
                </a:solidFill>
                <a:latin typeface="Arial" pitchFamily="34" charset="0"/>
                <a:cs typeface="Arial" pitchFamily="34" charset="0"/>
              </a:rPr>
              <a:t>Unrighteous Acts:</a:t>
            </a:r>
          </a:p>
        </p:txBody>
      </p:sp>
      <p:sp>
        <p:nvSpPr>
          <p:cNvPr id="12294" name="Text Box 6"/>
          <p:cNvSpPr txBox="1">
            <a:spLocks noChangeArrowheads="1"/>
          </p:cNvSpPr>
          <p:nvPr/>
        </p:nvSpPr>
        <p:spPr bwMode="auto">
          <a:xfrm>
            <a:off x="1524000" y="3019425"/>
            <a:ext cx="3505200" cy="1569660"/>
          </a:xfrm>
          <a:prstGeom prst="rect">
            <a:avLst/>
          </a:prstGeom>
          <a:solidFill>
            <a:schemeClr val="tx1"/>
          </a:solidFill>
          <a:ln w="9525">
            <a:solidFill>
              <a:srgbClr val="FF0000"/>
            </a:solidFill>
            <a:miter lim="800000"/>
            <a:headEnd/>
            <a:tailEnd/>
          </a:ln>
          <a:effectLst/>
        </p:spPr>
        <p:txBody>
          <a:bodyPr wrap="square">
            <a:spAutoFit/>
          </a:bodyPr>
          <a:lstStyle/>
          <a:p>
            <a:pPr>
              <a:spcBef>
                <a:spcPct val="50000"/>
              </a:spcBef>
              <a:buClr>
                <a:srgbClr val="993300"/>
              </a:buClr>
              <a:buFont typeface="Wingdings" pitchFamily="28" charset="2"/>
              <a:buChar char="è"/>
            </a:pPr>
            <a:r>
              <a:rPr lang="en-US" sz="2400" b="1" i="1" dirty="0" smtClean="0">
                <a:solidFill>
                  <a:schemeClr val="bg1">
                    <a:lumMod val="95000"/>
                  </a:schemeClr>
                </a:solidFill>
                <a:latin typeface="Arial" pitchFamily="34" charset="0"/>
                <a:cs typeface="Arial" pitchFamily="34" charset="0"/>
              </a:rPr>
              <a:t>Galatians  </a:t>
            </a:r>
            <a:r>
              <a:rPr lang="en-US" sz="2400" b="1" i="1" dirty="0">
                <a:solidFill>
                  <a:schemeClr val="bg1">
                    <a:lumMod val="95000"/>
                  </a:schemeClr>
                </a:solidFill>
                <a:latin typeface="Arial" pitchFamily="34" charset="0"/>
                <a:cs typeface="Arial" pitchFamily="34" charset="0"/>
              </a:rPr>
              <a:t>5:19-21</a:t>
            </a:r>
          </a:p>
          <a:p>
            <a:pPr>
              <a:spcBef>
                <a:spcPct val="50000"/>
              </a:spcBef>
              <a:buClr>
                <a:srgbClr val="993300"/>
              </a:buClr>
              <a:buFont typeface="Wingdings" pitchFamily="28" charset="2"/>
              <a:buChar char="è"/>
            </a:pPr>
            <a:r>
              <a:rPr lang="en-US" sz="2400" b="1" i="1" dirty="0">
                <a:solidFill>
                  <a:schemeClr val="bg1">
                    <a:lumMod val="95000"/>
                  </a:schemeClr>
                </a:solidFill>
                <a:latin typeface="Arial" pitchFamily="34" charset="0"/>
                <a:cs typeface="Arial" pitchFamily="34" charset="0"/>
              </a:rPr>
              <a:t>1 </a:t>
            </a:r>
            <a:r>
              <a:rPr lang="en-US" sz="2400" b="1" i="1" dirty="0" smtClean="0">
                <a:solidFill>
                  <a:schemeClr val="bg1">
                    <a:lumMod val="95000"/>
                  </a:schemeClr>
                </a:solidFill>
                <a:latin typeface="Arial" pitchFamily="34" charset="0"/>
                <a:cs typeface="Arial" pitchFamily="34" charset="0"/>
              </a:rPr>
              <a:t>Corinthians  </a:t>
            </a:r>
            <a:r>
              <a:rPr lang="en-US" sz="2400" b="1" i="1" dirty="0">
                <a:solidFill>
                  <a:schemeClr val="bg1">
                    <a:lumMod val="95000"/>
                  </a:schemeClr>
                </a:solidFill>
                <a:latin typeface="Arial" pitchFamily="34" charset="0"/>
                <a:cs typeface="Arial" pitchFamily="34" charset="0"/>
              </a:rPr>
              <a:t>6:9-11</a:t>
            </a:r>
          </a:p>
          <a:p>
            <a:pPr>
              <a:spcBef>
                <a:spcPct val="50000"/>
              </a:spcBef>
              <a:buClr>
                <a:srgbClr val="993300"/>
              </a:buClr>
              <a:buFont typeface="Wingdings" pitchFamily="28" charset="2"/>
              <a:buChar char="è"/>
            </a:pPr>
            <a:r>
              <a:rPr lang="en-US" sz="2400" b="1" i="1" dirty="0" smtClean="0">
                <a:solidFill>
                  <a:schemeClr val="bg1">
                    <a:lumMod val="95000"/>
                  </a:schemeClr>
                </a:solidFill>
                <a:latin typeface="Arial" pitchFamily="34" charset="0"/>
                <a:cs typeface="Arial" pitchFamily="34" charset="0"/>
              </a:rPr>
              <a:t>Romans </a:t>
            </a:r>
            <a:r>
              <a:rPr lang="en-US" sz="2400" b="1" i="1" dirty="0">
                <a:solidFill>
                  <a:schemeClr val="bg1">
                    <a:lumMod val="95000"/>
                  </a:schemeClr>
                </a:solidFill>
                <a:latin typeface="Arial" pitchFamily="34" charset="0"/>
                <a:cs typeface="Arial" pitchFamily="34" charset="0"/>
              </a:rPr>
              <a:t>1:22-32</a:t>
            </a:r>
          </a:p>
        </p:txBody>
      </p:sp>
      <p:sp>
        <p:nvSpPr>
          <p:cNvPr id="12295" name="Text Box 7"/>
          <p:cNvSpPr txBox="1">
            <a:spLocks noChangeArrowheads="1"/>
          </p:cNvSpPr>
          <p:nvPr/>
        </p:nvSpPr>
        <p:spPr bwMode="auto">
          <a:xfrm>
            <a:off x="5181600" y="2438400"/>
            <a:ext cx="3810000" cy="4401205"/>
          </a:xfrm>
          <a:prstGeom prst="rect">
            <a:avLst/>
          </a:prstGeom>
          <a:solidFill>
            <a:srgbClr val="F2F2F2">
              <a:alpha val="74902"/>
            </a:srgbClr>
          </a:solidFill>
          <a:ln w="57150">
            <a:solidFill>
              <a:srgbClr val="C00000"/>
            </a:solidFill>
            <a:miter lim="800000"/>
            <a:headEnd/>
            <a:tailEnd/>
          </a:ln>
          <a:effectLst/>
        </p:spPr>
        <p:txBody>
          <a:bodyPr>
            <a:spAutoFit/>
          </a:bodyPr>
          <a:lstStyle/>
          <a:p>
            <a:pPr marL="228600" indent="-228600">
              <a:spcBef>
                <a:spcPct val="50000"/>
              </a:spcBef>
              <a:buFontTx/>
              <a:buChar char="•"/>
            </a:pPr>
            <a:r>
              <a:rPr lang="en-US" sz="2000" dirty="0">
                <a:latin typeface="Arial" pitchFamily="34" charset="0"/>
                <a:cs typeface="Arial" pitchFamily="34" charset="0"/>
              </a:rPr>
              <a:t>Sexual Immorality</a:t>
            </a:r>
          </a:p>
          <a:p>
            <a:pPr marL="228600" indent="-228600">
              <a:spcBef>
                <a:spcPct val="50000"/>
              </a:spcBef>
              <a:buFontTx/>
              <a:buChar char="•"/>
            </a:pPr>
            <a:r>
              <a:rPr lang="en-US" sz="2000" dirty="0">
                <a:latin typeface="Arial" pitchFamily="34" charset="0"/>
                <a:cs typeface="Arial" pitchFamily="34" charset="0"/>
              </a:rPr>
              <a:t>Murder, Maliciousness</a:t>
            </a:r>
          </a:p>
          <a:p>
            <a:pPr marL="228600" indent="-228600">
              <a:spcBef>
                <a:spcPct val="50000"/>
              </a:spcBef>
              <a:buFontTx/>
              <a:buChar char="•"/>
            </a:pPr>
            <a:r>
              <a:rPr lang="en-US" sz="2000" dirty="0">
                <a:latin typeface="Arial" pitchFamily="34" charset="0"/>
                <a:cs typeface="Arial" pitchFamily="34" charset="0"/>
              </a:rPr>
              <a:t>Drunkenness, Carousing</a:t>
            </a:r>
          </a:p>
          <a:p>
            <a:pPr marL="228600" indent="-228600">
              <a:spcBef>
                <a:spcPct val="50000"/>
              </a:spcBef>
              <a:buFontTx/>
              <a:buChar char="•"/>
            </a:pPr>
            <a:r>
              <a:rPr lang="en-US" sz="2000" dirty="0">
                <a:latin typeface="Arial" pitchFamily="34" charset="0"/>
                <a:cs typeface="Arial" pitchFamily="34" charset="0"/>
              </a:rPr>
              <a:t>Sins of the Tongue</a:t>
            </a:r>
          </a:p>
          <a:p>
            <a:pPr marL="228600" indent="-228600">
              <a:spcBef>
                <a:spcPct val="50000"/>
              </a:spcBef>
              <a:buFontTx/>
              <a:buChar char="•"/>
            </a:pPr>
            <a:r>
              <a:rPr lang="en-US" sz="2000" dirty="0">
                <a:latin typeface="Arial" pitchFamily="34" charset="0"/>
                <a:cs typeface="Arial" pitchFamily="34" charset="0"/>
              </a:rPr>
              <a:t>Strife, Division, Envy, Jealousy</a:t>
            </a:r>
          </a:p>
          <a:p>
            <a:pPr marL="228600" indent="-228600">
              <a:spcBef>
                <a:spcPct val="50000"/>
              </a:spcBef>
              <a:buFontTx/>
              <a:buChar char="•"/>
            </a:pPr>
            <a:r>
              <a:rPr lang="en-US" sz="2000" dirty="0">
                <a:latin typeface="Arial" pitchFamily="34" charset="0"/>
                <a:cs typeface="Arial" pitchFamily="34" charset="0"/>
              </a:rPr>
              <a:t>Stealing, Cheating</a:t>
            </a:r>
          </a:p>
          <a:p>
            <a:pPr marL="228600" indent="-228600">
              <a:spcBef>
                <a:spcPct val="50000"/>
              </a:spcBef>
              <a:buFontTx/>
              <a:buChar char="•"/>
            </a:pPr>
            <a:r>
              <a:rPr lang="en-US" sz="2000" dirty="0">
                <a:latin typeface="Arial" pitchFamily="34" charset="0"/>
                <a:cs typeface="Arial" pitchFamily="34" charset="0"/>
              </a:rPr>
              <a:t>Disobedience to Parents</a:t>
            </a:r>
          </a:p>
          <a:p>
            <a:pPr marL="228600" indent="-228600">
              <a:spcBef>
                <a:spcPct val="50000"/>
              </a:spcBef>
              <a:buFontTx/>
              <a:buChar char="•"/>
            </a:pPr>
            <a:r>
              <a:rPr lang="en-US" sz="2000" dirty="0">
                <a:latin typeface="Arial" pitchFamily="34" charset="0"/>
                <a:cs typeface="Arial" pitchFamily="34" charset="0"/>
              </a:rPr>
              <a:t>Pride, </a:t>
            </a:r>
            <a:r>
              <a:rPr lang="en-US" sz="2000" dirty="0" smtClean="0">
                <a:latin typeface="Arial" pitchFamily="34" charset="0"/>
                <a:cs typeface="Arial" pitchFamily="34" charset="0"/>
              </a:rPr>
              <a:t> Arrogance</a:t>
            </a:r>
            <a:endParaRPr lang="en-US" sz="2000" dirty="0">
              <a:latin typeface="Arial" pitchFamily="34" charset="0"/>
              <a:cs typeface="Arial" pitchFamily="34" charset="0"/>
            </a:endParaRPr>
          </a:p>
          <a:p>
            <a:pPr marL="228600" indent="-228600">
              <a:spcBef>
                <a:spcPct val="50000"/>
              </a:spcBef>
              <a:buFontTx/>
              <a:buChar char="•"/>
            </a:pPr>
            <a:r>
              <a:rPr lang="en-US" sz="2000" dirty="0">
                <a:latin typeface="Arial" pitchFamily="34" charset="0"/>
                <a:cs typeface="Arial" pitchFamily="34" charset="0"/>
              </a:rPr>
              <a:t>And Such Like…</a:t>
            </a:r>
          </a:p>
        </p:txBody>
      </p:sp>
      <p:sp>
        <p:nvSpPr>
          <p:cNvPr id="12296" name="Text Box 8"/>
          <p:cNvSpPr txBox="1">
            <a:spLocks noChangeArrowheads="1"/>
          </p:cNvSpPr>
          <p:nvPr/>
        </p:nvSpPr>
        <p:spPr bwMode="auto">
          <a:xfrm>
            <a:off x="2057400" y="5334000"/>
            <a:ext cx="1981200" cy="1311275"/>
          </a:xfrm>
          <a:prstGeom prst="rect">
            <a:avLst/>
          </a:prstGeom>
          <a:solidFill>
            <a:srgbClr val="C00000">
              <a:alpha val="74902"/>
            </a:srgbClr>
          </a:solidFill>
          <a:ln w="9525">
            <a:noFill/>
            <a:miter lim="800000"/>
            <a:headEnd/>
            <a:tailEnd/>
          </a:ln>
          <a:effectLst/>
        </p:spPr>
        <p:txBody>
          <a:bodyPr>
            <a:spAutoFit/>
          </a:bodyPr>
          <a:lstStyle/>
          <a:p>
            <a:pPr algn="ctr">
              <a:spcBef>
                <a:spcPct val="50000"/>
              </a:spcBef>
            </a:pPr>
            <a:r>
              <a:rPr lang="en-US" sz="3200" b="1" dirty="0">
                <a:solidFill>
                  <a:schemeClr val="bg1">
                    <a:lumMod val="95000"/>
                  </a:schemeClr>
                </a:solidFill>
                <a:latin typeface="Arial" pitchFamily="34" charset="0"/>
                <a:cs typeface="Arial" pitchFamily="34" charset="0"/>
              </a:rPr>
              <a:t>Are You</a:t>
            </a:r>
          </a:p>
          <a:p>
            <a:pPr algn="ctr">
              <a:spcBef>
                <a:spcPct val="50000"/>
              </a:spcBef>
            </a:pPr>
            <a:r>
              <a:rPr lang="en-US" sz="3200" b="1" dirty="0">
                <a:solidFill>
                  <a:schemeClr val="bg1">
                    <a:lumMod val="95000"/>
                  </a:schemeClr>
                </a:solidFill>
                <a:latin typeface="Arial" pitchFamily="34" charset="0"/>
                <a:cs typeface="Arial" pitchFamily="34" charset="0"/>
              </a:rPr>
              <a:t>Guilty?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2292">
                                            <p:txEl>
                                              <p:pRg st="0" end="0"/>
                                            </p:txEl>
                                          </p:spTgt>
                                        </p:tgtEl>
                                        <p:attrNameLst>
                                          <p:attrName>style.visibility</p:attrName>
                                        </p:attrNameLst>
                                      </p:cBhvr>
                                      <p:to>
                                        <p:strVal val="visible"/>
                                      </p:to>
                                    </p:set>
                                    <p:animEffect transition="in" filter="wipe(up)">
                                      <p:cBhvr>
                                        <p:cTn id="7" dur="500"/>
                                        <p:tgtEl>
                                          <p:spTgt spid="1229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2292">
                                            <p:txEl>
                                              <p:pRg st="1" end="1"/>
                                            </p:txEl>
                                          </p:spTgt>
                                        </p:tgtEl>
                                        <p:attrNameLst>
                                          <p:attrName>style.visibility</p:attrName>
                                        </p:attrNameLst>
                                      </p:cBhvr>
                                      <p:to>
                                        <p:strVal val="visible"/>
                                      </p:to>
                                    </p:set>
                                    <p:animEffect transition="in" filter="wipe(up)">
                                      <p:cBhvr>
                                        <p:cTn id="12" dur="500"/>
                                        <p:tgtEl>
                                          <p:spTgt spid="1229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29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nodeType="clickEffect">
                                  <p:stCondLst>
                                    <p:cond delay="0"/>
                                  </p:stCondLst>
                                  <p:childTnLst>
                                    <p:set>
                                      <p:cBhvr>
                                        <p:cTn id="20" dur="1" fill="hold">
                                          <p:stCondLst>
                                            <p:cond delay="0"/>
                                          </p:stCondLst>
                                        </p:cTn>
                                        <p:tgtEl>
                                          <p:spTgt spid="12294">
                                            <p:txEl>
                                              <p:pRg st="0" end="0"/>
                                            </p:txEl>
                                          </p:spTgt>
                                        </p:tgtEl>
                                        <p:attrNameLst>
                                          <p:attrName>style.visibility</p:attrName>
                                        </p:attrNameLst>
                                      </p:cBhvr>
                                      <p:to>
                                        <p:strVal val="visible"/>
                                      </p:to>
                                    </p:set>
                                    <p:animEffect transition="in" filter="wipe(up)">
                                      <p:cBhvr>
                                        <p:cTn id="21" dur="500"/>
                                        <p:tgtEl>
                                          <p:spTgt spid="12294">
                                            <p:txEl>
                                              <p:pRg st="0" end="0"/>
                                            </p:txEl>
                                          </p:spTgt>
                                        </p:tgtEl>
                                      </p:cBhvr>
                                    </p:animEffect>
                                  </p:childTnLst>
                                </p:cTn>
                              </p:par>
                            </p:childTnLst>
                          </p:cTn>
                        </p:par>
                        <p:par>
                          <p:cTn id="22" fill="hold">
                            <p:stCondLst>
                              <p:cond delay="500"/>
                            </p:stCondLst>
                            <p:childTnLst>
                              <p:par>
                                <p:cTn id="23" presetID="22" presetClass="entr" presetSubtype="1" fill="hold" nodeType="afterEffect">
                                  <p:stCondLst>
                                    <p:cond delay="0"/>
                                  </p:stCondLst>
                                  <p:childTnLst>
                                    <p:set>
                                      <p:cBhvr>
                                        <p:cTn id="24" dur="1" fill="hold">
                                          <p:stCondLst>
                                            <p:cond delay="0"/>
                                          </p:stCondLst>
                                        </p:cTn>
                                        <p:tgtEl>
                                          <p:spTgt spid="12294">
                                            <p:txEl>
                                              <p:pRg st="1" end="1"/>
                                            </p:txEl>
                                          </p:spTgt>
                                        </p:tgtEl>
                                        <p:attrNameLst>
                                          <p:attrName>style.visibility</p:attrName>
                                        </p:attrNameLst>
                                      </p:cBhvr>
                                      <p:to>
                                        <p:strVal val="visible"/>
                                      </p:to>
                                    </p:set>
                                    <p:animEffect transition="in" filter="wipe(up)">
                                      <p:cBhvr>
                                        <p:cTn id="25" dur="500"/>
                                        <p:tgtEl>
                                          <p:spTgt spid="12294">
                                            <p:txEl>
                                              <p:pRg st="1" end="1"/>
                                            </p:txEl>
                                          </p:spTgt>
                                        </p:tgtEl>
                                      </p:cBhvr>
                                    </p:animEffect>
                                  </p:childTnLst>
                                </p:cTn>
                              </p:par>
                            </p:childTnLst>
                          </p:cTn>
                        </p:par>
                        <p:par>
                          <p:cTn id="26" fill="hold">
                            <p:stCondLst>
                              <p:cond delay="1000"/>
                            </p:stCondLst>
                            <p:childTnLst>
                              <p:par>
                                <p:cTn id="27" presetID="22" presetClass="entr" presetSubtype="1" fill="hold" nodeType="afterEffect">
                                  <p:stCondLst>
                                    <p:cond delay="0"/>
                                  </p:stCondLst>
                                  <p:childTnLst>
                                    <p:set>
                                      <p:cBhvr>
                                        <p:cTn id="28" dur="1" fill="hold">
                                          <p:stCondLst>
                                            <p:cond delay="0"/>
                                          </p:stCondLst>
                                        </p:cTn>
                                        <p:tgtEl>
                                          <p:spTgt spid="12294">
                                            <p:txEl>
                                              <p:pRg st="2" end="2"/>
                                            </p:txEl>
                                          </p:spTgt>
                                        </p:tgtEl>
                                        <p:attrNameLst>
                                          <p:attrName>style.visibility</p:attrName>
                                        </p:attrNameLst>
                                      </p:cBhvr>
                                      <p:to>
                                        <p:strVal val="visible"/>
                                      </p:to>
                                    </p:set>
                                    <p:animEffect transition="in" filter="wipe(up)">
                                      <p:cBhvr>
                                        <p:cTn id="29" dur="500"/>
                                        <p:tgtEl>
                                          <p:spTgt spid="12294">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2295"/>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22" presetClass="entr" presetSubtype="1" fill="hold" grpId="0" nodeType="clickEffect">
                                  <p:stCondLst>
                                    <p:cond delay="0"/>
                                  </p:stCondLst>
                                  <p:childTnLst>
                                    <p:set>
                                      <p:cBhvr>
                                        <p:cTn id="37" dur="1" fill="hold">
                                          <p:stCondLst>
                                            <p:cond delay="0"/>
                                          </p:stCondLst>
                                        </p:cTn>
                                        <p:tgtEl>
                                          <p:spTgt spid="12296"/>
                                        </p:tgtEl>
                                        <p:attrNameLst>
                                          <p:attrName>style.visibility</p:attrName>
                                        </p:attrNameLst>
                                      </p:cBhvr>
                                      <p:to>
                                        <p:strVal val="visible"/>
                                      </p:to>
                                    </p:set>
                                    <p:animEffect transition="in" filter="wipe(up)">
                                      <p:cBhvr>
                                        <p:cTn id="38" dur="500"/>
                                        <p:tgtEl>
                                          <p:spTgt spid="122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3" grpId="0"/>
      <p:bldP spid="12295" grpId="0" animBg="1"/>
      <p:bldP spid="1229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Bible 03"/>
          <p:cNvPicPr>
            <a:picLocks noChangeAspect="1" noChangeArrowheads="1"/>
          </p:cNvPicPr>
          <p:nvPr/>
        </p:nvPicPr>
        <p:blipFill>
          <a:blip r:embed="rId3" cstate="print">
            <a:grayscl/>
          </a:blip>
          <a:srcRect l="-2956" r="-493"/>
          <a:stretch>
            <a:fillRect/>
          </a:stretch>
        </p:blipFill>
        <p:spPr bwMode="auto">
          <a:xfrm>
            <a:off x="0" y="76200"/>
            <a:ext cx="1905000" cy="6705600"/>
          </a:xfrm>
          <a:prstGeom prst="rect">
            <a:avLst/>
          </a:prstGeom>
          <a:noFill/>
        </p:spPr>
      </p:pic>
      <p:sp>
        <p:nvSpPr>
          <p:cNvPr id="4" name="TextBox 3"/>
          <p:cNvSpPr txBox="1"/>
          <p:nvPr/>
        </p:nvSpPr>
        <p:spPr>
          <a:xfrm>
            <a:off x="2209800" y="1066800"/>
            <a:ext cx="6705600" cy="1569660"/>
          </a:xfrm>
          <a:prstGeom prst="rect">
            <a:avLst/>
          </a:prstGeom>
          <a:solidFill>
            <a:srgbClr val="F2F2F2">
              <a:alpha val="74902"/>
            </a:srgbClr>
          </a:solidFill>
          <a:ln w="38100">
            <a:solidFill>
              <a:srgbClr val="C00000"/>
            </a:solidFill>
          </a:ln>
        </p:spPr>
        <p:txBody>
          <a:bodyPr wrap="square" rtlCol="0">
            <a:spAutoFit/>
          </a:bodyPr>
          <a:lstStyle/>
          <a:p>
            <a:pPr algn="ctr"/>
            <a:r>
              <a:rPr lang="en-US" sz="3200" b="1" i="1" dirty="0" smtClean="0">
                <a:solidFill>
                  <a:srgbClr val="C00000"/>
                </a:solidFill>
                <a:latin typeface="Arial" pitchFamily="34" charset="0"/>
                <a:cs typeface="Arial" pitchFamily="34" charset="0"/>
              </a:rPr>
              <a:t>“Therefore, to him who knows to do good and does not do it, to him it is sin.” {James 4:17}</a:t>
            </a:r>
            <a:endParaRPr lang="en-US" sz="3200" b="1" i="1" dirty="0">
              <a:solidFill>
                <a:srgbClr val="C00000"/>
              </a:solidFill>
              <a:latin typeface="Arial" pitchFamily="34" charset="0"/>
              <a:cs typeface="Arial" pitchFamily="34" charset="0"/>
            </a:endParaRPr>
          </a:p>
        </p:txBody>
      </p:sp>
      <p:sp>
        <p:nvSpPr>
          <p:cNvPr id="5" name="TextBox 4"/>
          <p:cNvSpPr txBox="1"/>
          <p:nvPr/>
        </p:nvSpPr>
        <p:spPr>
          <a:xfrm>
            <a:off x="2209800" y="2819400"/>
            <a:ext cx="6705600" cy="4031873"/>
          </a:xfrm>
          <a:prstGeom prst="rect">
            <a:avLst/>
          </a:prstGeom>
          <a:solidFill>
            <a:srgbClr val="F2F2F2">
              <a:alpha val="74902"/>
            </a:srgbClr>
          </a:solidFill>
          <a:ln w="38100">
            <a:solidFill>
              <a:srgbClr val="C00000"/>
            </a:solidFill>
          </a:ln>
        </p:spPr>
        <p:txBody>
          <a:bodyPr wrap="square" rtlCol="0">
            <a:spAutoFit/>
          </a:bodyPr>
          <a:lstStyle/>
          <a:p>
            <a:pPr algn="ctr"/>
            <a:r>
              <a:rPr lang="en-US" sz="3200" b="1" i="1" dirty="0" smtClean="0">
                <a:solidFill>
                  <a:srgbClr val="C00000"/>
                </a:solidFill>
                <a:latin typeface="Arial" pitchFamily="34" charset="0"/>
                <a:cs typeface="Arial" pitchFamily="34" charset="0"/>
              </a:rPr>
              <a:t>“But whoever has this world's goods, and sees his brother in need, and shuts up his heart from him, how does the love of God abide in him? My little children, let us not love in word or in tongue, but in deed and in truth.”                {1 John 3:17,18}</a:t>
            </a:r>
            <a:endParaRPr lang="en-US" sz="3200" b="1" i="1" dirty="0">
              <a:solidFill>
                <a:srgbClr val="C00000"/>
              </a:solidFill>
              <a:latin typeface="Arial" pitchFamily="34" charset="0"/>
              <a:cs typeface="Arial" pitchFamily="34" charset="0"/>
            </a:endParaRPr>
          </a:p>
        </p:txBody>
      </p:sp>
      <p:sp>
        <p:nvSpPr>
          <p:cNvPr id="6" name="TextBox 5"/>
          <p:cNvSpPr txBox="1"/>
          <p:nvPr/>
        </p:nvSpPr>
        <p:spPr>
          <a:xfrm>
            <a:off x="2362200" y="228600"/>
            <a:ext cx="6400800" cy="646331"/>
          </a:xfrm>
          <a:prstGeom prst="rect">
            <a:avLst/>
          </a:prstGeom>
          <a:solidFill>
            <a:srgbClr val="F2F2F2">
              <a:alpha val="74902"/>
            </a:srgbClr>
          </a:solidFill>
          <a:ln>
            <a:solidFill>
              <a:srgbClr val="C00000"/>
            </a:solidFill>
          </a:ln>
        </p:spPr>
        <p:txBody>
          <a:bodyPr wrap="square" rtlCol="0">
            <a:spAutoFit/>
          </a:bodyPr>
          <a:lstStyle/>
          <a:p>
            <a:pPr algn="ctr"/>
            <a:r>
              <a:rPr lang="en-US" sz="3600" b="1" u="sng" dirty="0" smtClean="0">
                <a:latin typeface="Arial" pitchFamily="34" charset="0"/>
                <a:cs typeface="Arial" pitchFamily="34" charset="0"/>
              </a:rPr>
              <a:t>What Is Sin</a:t>
            </a:r>
            <a:r>
              <a:rPr lang="en-US" sz="3600" b="1" dirty="0" smtClean="0">
                <a:latin typeface="Arial" pitchFamily="34" charset="0"/>
                <a:cs typeface="Arial" pitchFamily="34" charset="0"/>
              </a:rPr>
              <a:t>?</a:t>
            </a:r>
            <a:endParaRPr lang="en-US" sz="36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Bible 03"/>
          <p:cNvPicPr>
            <a:picLocks noChangeAspect="1" noChangeArrowheads="1"/>
          </p:cNvPicPr>
          <p:nvPr/>
        </p:nvPicPr>
        <p:blipFill>
          <a:blip r:embed="rId3" cstate="print">
            <a:grayscl/>
          </a:blip>
          <a:srcRect l="-2956" r="-493"/>
          <a:stretch>
            <a:fillRect/>
          </a:stretch>
        </p:blipFill>
        <p:spPr bwMode="auto">
          <a:xfrm>
            <a:off x="76200" y="76200"/>
            <a:ext cx="1447800" cy="6705600"/>
          </a:xfrm>
          <a:prstGeom prst="rect">
            <a:avLst/>
          </a:prstGeom>
          <a:noFill/>
        </p:spPr>
      </p:pic>
      <p:sp>
        <p:nvSpPr>
          <p:cNvPr id="14339" name="Text Box 3"/>
          <p:cNvSpPr txBox="1">
            <a:spLocks noChangeArrowheads="1"/>
          </p:cNvSpPr>
          <p:nvPr/>
        </p:nvSpPr>
        <p:spPr bwMode="auto">
          <a:xfrm>
            <a:off x="1524000" y="334963"/>
            <a:ext cx="6934200" cy="579437"/>
          </a:xfrm>
          <a:prstGeom prst="rect">
            <a:avLst/>
          </a:prstGeom>
          <a:solidFill>
            <a:srgbClr val="F2F2F2">
              <a:alpha val="74902"/>
            </a:srgbClr>
          </a:solidFill>
          <a:ln w="38100">
            <a:solidFill>
              <a:srgbClr val="C00000"/>
            </a:solidFill>
            <a:miter lim="800000"/>
            <a:headEnd/>
            <a:tailEnd/>
          </a:ln>
          <a:effectLst/>
        </p:spPr>
        <p:txBody>
          <a:bodyPr>
            <a:spAutoFit/>
          </a:bodyPr>
          <a:lstStyle/>
          <a:p>
            <a:pPr>
              <a:spcBef>
                <a:spcPct val="50000"/>
              </a:spcBef>
            </a:pPr>
            <a:r>
              <a:rPr lang="en-US" sz="3200" b="1" dirty="0" smtClean="0">
                <a:latin typeface="Arial" pitchFamily="34" charset="0"/>
                <a:cs typeface="Arial" pitchFamily="34" charset="0"/>
              </a:rPr>
              <a:t>Sin Is:  </a:t>
            </a:r>
            <a:r>
              <a:rPr lang="en-US" sz="3200" b="1" u="sng" dirty="0">
                <a:latin typeface="Arial" pitchFamily="34" charset="0"/>
                <a:cs typeface="Arial" pitchFamily="34" charset="0"/>
              </a:rPr>
              <a:t>Not Doing Good</a:t>
            </a:r>
          </a:p>
        </p:txBody>
      </p:sp>
      <p:sp>
        <p:nvSpPr>
          <p:cNvPr id="14340" name="Text Box 4"/>
          <p:cNvSpPr txBox="1">
            <a:spLocks noChangeArrowheads="1"/>
          </p:cNvSpPr>
          <p:nvPr/>
        </p:nvSpPr>
        <p:spPr bwMode="auto">
          <a:xfrm>
            <a:off x="1524000" y="1114425"/>
            <a:ext cx="7315200" cy="461665"/>
          </a:xfrm>
          <a:prstGeom prst="rect">
            <a:avLst/>
          </a:prstGeom>
          <a:solidFill>
            <a:srgbClr val="F2F2F2">
              <a:alpha val="74902"/>
            </a:srgbClr>
          </a:solidFill>
          <a:ln w="28575">
            <a:solidFill>
              <a:srgbClr val="C00000"/>
            </a:solidFill>
            <a:miter lim="800000"/>
            <a:headEnd/>
            <a:tailEnd/>
          </a:ln>
          <a:effectLst/>
        </p:spPr>
        <p:txBody>
          <a:bodyPr>
            <a:spAutoFit/>
          </a:bodyPr>
          <a:lstStyle/>
          <a:p>
            <a:pPr>
              <a:spcBef>
                <a:spcPct val="50000"/>
              </a:spcBef>
              <a:buClr>
                <a:srgbClr val="993300"/>
              </a:buClr>
              <a:buFont typeface="Wingdings" pitchFamily="28" charset="2"/>
              <a:buChar char="è"/>
            </a:pPr>
            <a:r>
              <a:rPr lang="en-US" sz="2400" dirty="0" smtClean="0">
                <a:latin typeface="Arial" pitchFamily="34" charset="0"/>
                <a:cs typeface="Arial" pitchFamily="34" charset="0"/>
              </a:rPr>
              <a:t>Seeing good you can accomplish, </a:t>
            </a:r>
            <a:r>
              <a:rPr lang="en-US" sz="2400" dirty="0">
                <a:latin typeface="Arial" pitchFamily="34" charset="0"/>
                <a:cs typeface="Arial" pitchFamily="34" charset="0"/>
              </a:rPr>
              <a:t>but </a:t>
            </a:r>
            <a:r>
              <a:rPr lang="en-US" sz="2400" dirty="0" smtClean="0">
                <a:latin typeface="Arial" pitchFamily="34" charset="0"/>
                <a:cs typeface="Arial" pitchFamily="34" charset="0"/>
              </a:rPr>
              <a:t>not acting!</a:t>
            </a:r>
            <a:endParaRPr lang="en-US" sz="2400" dirty="0">
              <a:latin typeface="Arial" pitchFamily="34" charset="0"/>
              <a:cs typeface="Arial" pitchFamily="34" charset="0"/>
            </a:endParaRPr>
          </a:p>
        </p:txBody>
      </p:sp>
      <p:sp>
        <p:nvSpPr>
          <p:cNvPr id="14341" name="Text Box 5"/>
          <p:cNvSpPr txBox="1">
            <a:spLocks noChangeArrowheads="1"/>
          </p:cNvSpPr>
          <p:nvPr/>
        </p:nvSpPr>
        <p:spPr bwMode="auto">
          <a:xfrm>
            <a:off x="1524000" y="1752600"/>
            <a:ext cx="7086600" cy="519113"/>
          </a:xfrm>
          <a:prstGeom prst="rect">
            <a:avLst/>
          </a:prstGeom>
          <a:solidFill>
            <a:schemeClr val="tx1"/>
          </a:solidFill>
          <a:ln w="38100">
            <a:solidFill>
              <a:schemeClr val="bg1">
                <a:lumMod val="95000"/>
              </a:schemeClr>
            </a:solidFill>
            <a:miter lim="800000"/>
            <a:headEnd/>
            <a:tailEnd/>
          </a:ln>
          <a:effectLst/>
        </p:spPr>
        <p:txBody>
          <a:bodyPr>
            <a:spAutoFit/>
          </a:bodyPr>
          <a:lstStyle/>
          <a:p>
            <a:pPr>
              <a:spcBef>
                <a:spcPct val="50000"/>
              </a:spcBef>
            </a:pPr>
            <a:r>
              <a:rPr lang="en-US" sz="2800" b="1" dirty="0">
                <a:solidFill>
                  <a:srgbClr val="C00000"/>
                </a:solidFill>
                <a:latin typeface="Arial" pitchFamily="34" charset="0"/>
                <a:cs typeface="Arial" pitchFamily="34" charset="0"/>
              </a:rPr>
              <a:t>Good </a:t>
            </a:r>
            <a:r>
              <a:rPr lang="en-US" sz="2800" b="1" dirty="0" smtClean="0">
                <a:solidFill>
                  <a:srgbClr val="C00000"/>
                </a:solidFill>
                <a:latin typeface="Arial" pitchFamily="34" charset="0"/>
                <a:cs typeface="Arial" pitchFamily="34" charset="0"/>
              </a:rPr>
              <a:t>deeds left undone:</a:t>
            </a:r>
            <a:endParaRPr lang="en-US" sz="2800" b="1" dirty="0">
              <a:solidFill>
                <a:srgbClr val="C00000"/>
              </a:solidFill>
              <a:latin typeface="Arial" pitchFamily="34" charset="0"/>
              <a:cs typeface="Arial" pitchFamily="34" charset="0"/>
            </a:endParaRPr>
          </a:p>
        </p:txBody>
      </p:sp>
      <p:sp>
        <p:nvSpPr>
          <p:cNvPr id="14342" name="Text Box 6"/>
          <p:cNvSpPr txBox="1">
            <a:spLocks noChangeArrowheads="1"/>
          </p:cNvSpPr>
          <p:nvPr/>
        </p:nvSpPr>
        <p:spPr bwMode="auto">
          <a:xfrm>
            <a:off x="1524000" y="2362200"/>
            <a:ext cx="5410200" cy="4478149"/>
          </a:xfrm>
          <a:prstGeom prst="rect">
            <a:avLst/>
          </a:prstGeom>
          <a:solidFill>
            <a:srgbClr val="F2F2F2">
              <a:alpha val="74902"/>
            </a:srgbClr>
          </a:solidFill>
          <a:ln w="28575">
            <a:solidFill>
              <a:srgbClr val="C00000"/>
            </a:solidFill>
            <a:miter lim="800000"/>
            <a:headEnd/>
            <a:tailEnd/>
          </a:ln>
          <a:effectLst/>
        </p:spPr>
        <p:txBody>
          <a:bodyPr>
            <a:spAutoFit/>
          </a:bodyPr>
          <a:lstStyle/>
          <a:p>
            <a:pPr marL="228600" indent="-228600">
              <a:spcAft>
                <a:spcPts val="600"/>
              </a:spcAft>
              <a:buClr>
                <a:srgbClr val="993300"/>
              </a:buClr>
              <a:buFont typeface="Wingdings" pitchFamily="28" charset="2"/>
              <a:buChar char="è"/>
            </a:pPr>
            <a:r>
              <a:rPr lang="en-US" sz="2400" dirty="0">
                <a:latin typeface="Arial" pitchFamily="34" charset="0"/>
                <a:cs typeface="Arial" pitchFamily="34" charset="0"/>
              </a:rPr>
              <a:t>Hungry not fed.</a:t>
            </a:r>
          </a:p>
          <a:p>
            <a:pPr marL="228600" indent="-228600">
              <a:spcAft>
                <a:spcPts val="600"/>
              </a:spcAft>
              <a:buClr>
                <a:srgbClr val="993300"/>
              </a:buClr>
              <a:buFont typeface="Wingdings" pitchFamily="28" charset="2"/>
              <a:buChar char="è"/>
            </a:pPr>
            <a:r>
              <a:rPr lang="en-US" sz="2400" dirty="0">
                <a:latin typeface="Arial" pitchFamily="34" charset="0"/>
                <a:cs typeface="Arial" pitchFamily="34" charset="0"/>
              </a:rPr>
              <a:t>Thirsty not given drink.</a:t>
            </a:r>
          </a:p>
          <a:p>
            <a:pPr marL="228600" indent="-228600">
              <a:spcAft>
                <a:spcPts val="600"/>
              </a:spcAft>
              <a:buClr>
                <a:srgbClr val="993300"/>
              </a:buClr>
              <a:buFont typeface="Wingdings" pitchFamily="28" charset="2"/>
              <a:buChar char="è"/>
            </a:pPr>
            <a:r>
              <a:rPr lang="en-US" sz="2400" dirty="0">
                <a:latin typeface="Arial" pitchFamily="34" charset="0"/>
                <a:cs typeface="Arial" pitchFamily="34" charset="0"/>
              </a:rPr>
              <a:t>Stranger left outside – inhospitable.</a:t>
            </a:r>
          </a:p>
          <a:p>
            <a:pPr marL="228600" indent="-228600">
              <a:spcAft>
                <a:spcPts val="600"/>
              </a:spcAft>
              <a:buClr>
                <a:srgbClr val="993300"/>
              </a:buClr>
              <a:buFont typeface="Wingdings" pitchFamily="28" charset="2"/>
              <a:buChar char="è"/>
            </a:pPr>
            <a:r>
              <a:rPr lang="en-US" sz="2400" dirty="0" smtClean="0">
                <a:latin typeface="Arial" pitchFamily="34" charset="0"/>
                <a:cs typeface="Arial" pitchFamily="34" charset="0"/>
              </a:rPr>
              <a:t>Naked left unclothed</a:t>
            </a:r>
            <a:r>
              <a:rPr lang="en-US" sz="2400" dirty="0">
                <a:latin typeface="Arial" pitchFamily="34" charset="0"/>
                <a:cs typeface="Arial" pitchFamily="34" charset="0"/>
              </a:rPr>
              <a:t>.</a:t>
            </a:r>
          </a:p>
          <a:p>
            <a:pPr marL="228600" indent="-228600">
              <a:spcAft>
                <a:spcPts val="600"/>
              </a:spcAft>
              <a:buClr>
                <a:srgbClr val="993300"/>
              </a:buClr>
              <a:buFont typeface="Wingdings" pitchFamily="28" charset="2"/>
              <a:buChar char="è"/>
            </a:pPr>
            <a:r>
              <a:rPr lang="en-US" sz="2400" dirty="0">
                <a:latin typeface="Arial" pitchFamily="34" charset="0"/>
                <a:cs typeface="Arial" pitchFamily="34" charset="0"/>
              </a:rPr>
              <a:t>Sick not </a:t>
            </a:r>
            <a:r>
              <a:rPr lang="en-US" sz="2400" dirty="0" smtClean="0">
                <a:latin typeface="Arial" pitchFamily="34" charset="0"/>
                <a:cs typeface="Arial" pitchFamily="34" charset="0"/>
              </a:rPr>
              <a:t>cared for.</a:t>
            </a:r>
            <a:endParaRPr lang="en-US" sz="2400" dirty="0">
              <a:latin typeface="Arial" pitchFamily="34" charset="0"/>
              <a:cs typeface="Arial" pitchFamily="34" charset="0"/>
            </a:endParaRPr>
          </a:p>
          <a:p>
            <a:pPr marL="228600" indent="-228600">
              <a:spcAft>
                <a:spcPts val="600"/>
              </a:spcAft>
              <a:buClr>
                <a:srgbClr val="993300"/>
              </a:buClr>
              <a:buFont typeface="Wingdings" pitchFamily="28" charset="2"/>
              <a:buChar char="è"/>
            </a:pPr>
            <a:r>
              <a:rPr lang="en-US" sz="2400" dirty="0">
                <a:latin typeface="Arial" pitchFamily="34" charset="0"/>
                <a:cs typeface="Arial" pitchFamily="34" charset="0"/>
              </a:rPr>
              <a:t>Widows and orphans left destitute.</a:t>
            </a:r>
          </a:p>
          <a:p>
            <a:pPr marL="228600" indent="-228600">
              <a:spcAft>
                <a:spcPts val="600"/>
              </a:spcAft>
              <a:buClr>
                <a:srgbClr val="993300"/>
              </a:buClr>
              <a:buFont typeface="Wingdings" pitchFamily="28" charset="2"/>
              <a:buChar char="è"/>
            </a:pPr>
            <a:r>
              <a:rPr lang="en-US" sz="2400" dirty="0" smtClean="0">
                <a:latin typeface="Arial" pitchFamily="34" charset="0"/>
                <a:cs typeface="Arial" pitchFamily="34" charset="0"/>
              </a:rPr>
              <a:t>Prisoners neglected.</a:t>
            </a:r>
            <a:endParaRPr lang="en-US" sz="2400" dirty="0">
              <a:latin typeface="Arial" pitchFamily="34" charset="0"/>
              <a:cs typeface="Arial" pitchFamily="34" charset="0"/>
            </a:endParaRPr>
          </a:p>
          <a:p>
            <a:pPr marL="228600" indent="-228600">
              <a:spcAft>
                <a:spcPts val="600"/>
              </a:spcAft>
              <a:buClr>
                <a:srgbClr val="993300"/>
              </a:buClr>
              <a:buFont typeface="Wingdings" pitchFamily="28" charset="2"/>
              <a:buChar char="è"/>
            </a:pPr>
            <a:r>
              <a:rPr lang="en-US" sz="2400" dirty="0">
                <a:latin typeface="Arial" pitchFamily="34" charset="0"/>
                <a:cs typeface="Arial" pitchFamily="34" charset="0"/>
              </a:rPr>
              <a:t>Not </a:t>
            </a:r>
            <a:r>
              <a:rPr lang="en-US" sz="2400" dirty="0" smtClean="0">
                <a:latin typeface="Arial" pitchFamily="34" charset="0"/>
                <a:cs typeface="Arial" pitchFamily="34" charset="0"/>
              </a:rPr>
              <a:t>attending </a:t>
            </a:r>
            <a:r>
              <a:rPr lang="en-US" sz="2400" dirty="0">
                <a:latin typeface="Arial" pitchFamily="34" charset="0"/>
                <a:cs typeface="Arial" pitchFamily="34" charset="0"/>
              </a:rPr>
              <a:t>assembly.</a:t>
            </a:r>
          </a:p>
          <a:p>
            <a:pPr marL="228600" indent="-228600">
              <a:spcAft>
                <a:spcPts val="600"/>
              </a:spcAft>
              <a:buClr>
                <a:srgbClr val="993300"/>
              </a:buClr>
              <a:buFont typeface="Wingdings" pitchFamily="28" charset="2"/>
              <a:buChar char="è"/>
            </a:pPr>
            <a:r>
              <a:rPr lang="en-US" sz="2400" dirty="0">
                <a:latin typeface="Arial" pitchFamily="34" charset="0"/>
                <a:cs typeface="Arial" pitchFamily="34" charset="0"/>
              </a:rPr>
              <a:t>Not </a:t>
            </a:r>
            <a:r>
              <a:rPr lang="en-US" sz="2400" dirty="0" smtClean="0">
                <a:latin typeface="Arial" pitchFamily="34" charset="0"/>
                <a:cs typeface="Arial" pitchFamily="34" charset="0"/>
              </a:rPr>
              <a:t>inviting </a:t>
            </a:r>
            <a:r>
              <a:rPr lang="en-US" sz="2400" dirty="0">
                <a:latin typeface="Arial" pitchFamily="34" charset="0"/>
                <a:cs typeface="Arial" pitchFamily="34" charset="0"/>
              </a:rPr>
              <a:t>others to Christ.</a:t>
            </a:r>
          </a:p>
          <a:p>
            <a:pPr marL="228600" indent="-228600">
              <a:spcAft>
                <a:spcPts val="600"/>
              </a:spcAft>
              <a:buClr>
                <a:srgbClr val="993300"/>
              </a:buClr>
              <a:buFont typeface="Wingdings" pitchFamily="28" charset="2"/>
              <a:buChar char="è"/>
            </a:pPr>
            <a:r>
              <a:rPr lang="en-US" sz="2400" dirty="0" smtClean="0">
                <a:latin typeface="Arial" pitchFamily="34" charset="0"/>
                <a:cs typeface="Arial" pitchFamily="34" charset="0"/>
              </a:rPr>
              <a:t>Failure </a:t>
            </a:r>
            <a:r>
              <a:rPr lang="en-US" sz="2400" dirty="0">
                <a:latin typeface="Arial" pitchFamily="34" charset="0"/>
                <a:cs typeface="Arial" pitchFamily="34" charset="0"/>
              </a:rPr>
              <a:t>to study and grow.</a:t>
            </a:r>
          </a:p>
        </p:txBody>
      </p:sp>
      <p:sp>
        <p:nvSpPr>
          <p:cNvPr id="8" name="Text Box 8"/>
          <p:cNvSpPr txBox="1">
            <a:spLocks noChangeArrowheads="1"/>
          </p:cNvSpPr>
          <p:nvPr/>
        </p:nvSpPr>
        <p:spPr bwMode="auto">
          <a:xfrm>
            <a:off x="7086600" y="5334000"/>
            <a:ext cx="1981200" cy="1311275"/>
          </a:xfrm>
          <a:prstGeom prst="rect">
            <a:avLst/>
          </a:prstGeom>
          <a:solidFill>
            <a:srgbClr val="C00000">
              <a:alpha val="74902"/>
            </a:srgbClr>
          </a:solidFill>
          <a:ln w="9525">
            <a:noFill/>
            <a:miter lim="800000"/>
            <a:headEnd/>
            <a:tailEnd/>
          </a:ln>
          <a:effectLst/>
        </p:spPr>
        <p:txBody>
          <a:bodyPr>
            <a:spAutoFit/>
          </a:bodyPr>
          <a:lstStyle/>
          <a:p>
            <a:pPr algn="ctr">
              <a:spcBef>
                <a:spcPct val="50000"/>
              </a:spcBef>
            </a:pPr>
            <a:r>
              <a:rPr lang="en-US" sz="3200" b="1" dirty="0">
                <a:solidFill>
                  <a:schemeClr val="bg1">
                    <a:lumMod val="95000"/>
                  </a:schemeClr>
                </a:solidFill>
                <a:latin typeface="Arial" pitchFamily="34" charset="0"/>
                <a:cs typeface="Arial" pitchFamily="34" charset="0"/>
              </a:rPr>
              <a:t>Are You</a:t>
            </a:r>
          </a:p>
          <a:p>
            <a:pPr algn="ctr">
              <a:spcBef>
                <a:spcPct val="50000"/>
              </a:spcBef>
            </a:pPr>
            <a:r>
              <a:rPr lang="en-US" sz="3200" b="1" dirty="0">
                <a:solidFill>
                  <a:schemeClr val="bg1">
                    <a:lumMod val="95000"/>
                  </a:schemeClr>
                </a:solidFill>
                <a:latin typeface="Arial" pitchFamily="34" charset="0"/>
                <a:cs typeface="Arial" pitchFamily="34" charset="0"/>
              </a:rPr>
              <a:t>Guilty?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4340">
                                            <p:txEl>
                                              <p:pRg st="0" end="0"/>
                                            </p:txEl>
                                          </p:spTgt>
                                        </p:tgtEl>
                                        <p:attrNameLst>
                                          <p:attrName>style.visibility</p:attrName>
                                        </p:attrNameLst>
                                      </p:cBhvr>
                                      <p:to>
                                        <p:strVal val="visible"/>
                                      </p:to>
                                    </p:set>
                                    <p:animEffect transition="in" filter="wipe(up)">
                                      <p:cBhvr>
                                        <p:cTn id="7" dur="500"/>
                                        <p:tgtEl>
                                          <p:spTgt spid="1434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4341"/>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14342">
                                            <p:txEl>
                                              <p:pRg st="0" end="0"/>
                                            </p:txEl>
                                          </p:spTgt>
                                        </p:tgtEl>
                                        <p:attrNameLst>
                                          <p:attrName>style.visibility</p:attrName>
                                        </p:attrNameLst>
                                      </p:cBhvr>
                                      <p:to>
                                        <p:strVal val="visible"/>
                                      </p:to>
                                    </p:set>
                                    <p:animEffect transition="in" filter="wipe(up)">
                                      <p:cBhvr>
                                        <p:cTn id="16" dur="500"/>
                                        <p:tgtEl>
                                          <p:spTgt spid="14342">
                                            <p:txEl>
                                              <p:pRg st="0" end="0"/>
                                            </p:txEl>
                                          </p:spTgt>
                                        </p:tgtEl>
                                      </p:cBhvr>
                                    </p:animEffect>
                                  </p:childTnLst>
                                </p:cTn>
                              </p:par>
                            </p:childTnLst>
                          </p:cTn>
                        </p:par>
                        <p:par>
                          <p:cTn id="17" fill="hold">
                            <p:stCondLst>
                              <p:cond delay="500"/>
                            </p:stCondLst>
                            <p:childTnLst>
                              <p:par>
                                <p:cTn id="18" presetID="22" presetClass="entr" presetSubtype="1" fill="hold" nodeType="afterEffect">
                                  <p:stCondLst>
                                    <p:cond delay="0"/>
                                  </p:stCondLst>
                                  <p:childTnLst>
                                    <p:set>
                                      <p:cBhvr>
                                        <p:cTn id="19" dur="1" fill="hold">
                                          <p:stCondLst>
                                            <p:cond delay="0"/>
                                          </p:stCondLst>
                                        </p:cTn>
                                        <p:tgtEl>
                                          <p:spTgt spid="14342">
                                            <p:txEl>
                                              <p:pRg st="1" end="1"/>
                                            </p:txEl>
                                          </p:spTgt>
                                        </p:tgtEl>
                                        <p:attrNameLst>
                                          <p:attrName>style.visibility</p:attrName>
                                        </p:attrNameLst>
                                      </p:cBhvr>
                                      <p:to>
                                        <p:strVal val="visible"/>
                                      </p:to>
                                    </p:set>
                                    <p:animEffect transition="in" filter="wipe(up)">
                                      <p:cBhvr>
                                        <p:cTn id="20" dur="500"/>
                                        <p:tgtEl>
                                          <p:spTgt spid="14342">
                                            <p:txEl>
                                              <p:pRg st="1" end="1"/>
                                            </p:txEl>
                                          </p:spTgt>
                                        </p:tgtEl>
                                      </p:cBhvr>
                                    </p:animEffect>
                                  </p:childTnLst>
                                </p:cTn>
                              </p:par>
                            </p:childTnLst>
                          </p:cTn>
                        </p:par>
                        <p:par>
                          <p:cTn id="21" fill="hold">
                            <p:stCondLst>
                              <p:cond delay="1000"/>
                            </p:stCondLst>
                            <p:childTnLst>
                              <p:par>
                                <p:cTn id="22" presetID="22" presetClass="entr" presetSubtype="1" fill="hold" nodeType="afterEffect">
                                  <p:stCondLst>
                                    <p:cond delay="0"/>
                                  </p:stCondLst>
                                  <p:childTnLst>
                                    <p:set>
                                      <p:cBhvr>
                                        <p:cTn id="23" dur="1" fill="hold">
                                          <p:stCondLst>
                                            <p:cond delay="0"/>
                                          </p:stCondLst>
                                        </p:cTn>
                                        <p:tgtEl>
                                          <p:spTgt spid="14342">
                                            <p:txEl>
                                              <p:pRg st="2" end="2"/>
                                            </p:txEl>
                                          </p:spTgt>
                                        </p:tgtEl>
                                        <p:attrNameLst>
                                          <p:attrName>style.visibility</p:attrName>
                                        </p:attrNameLst>
                                      </p:cBhvr>
                                      <p:to>
                                        <p:strVal val="visible"/>
                                      </p:to>
                                    </p:set>
                                    <p:animEffect transition="in" filter="wipe(up)">
                                      <p:cBhvr>
                                        <p:cTn id="24" dur="500"/>
                                        <p:tgtEl>
                                          <p:spTgt spid="14342">
                                            <p:txEl>
                                              <p:pRg st="2" end="2"/>
                                            </p:txEl>
                                          </p:spTgt>
                                        </p:tgtEl>
                                      </p:cBhvr>
                                    </p:animEffect>
                                  </p:childTnLst>
                                </p:cTn>
                              </p:par>
                            </p:childTnLst>
                          </p:cTn>
                        </p:par>
                        <p:par>
                          <p:cTn id="25" fill="hold">
                            <p:stCondLst>
                              <p:cond delay="1500"/>
                            </p:stCondLst>
                            <p:childTnLst>
                              <p:par>
                                <p:cTn id="26" presetID="22" presetClass="entr" presetSubtype="1" fill="hold" nodeType="afterEffect">
                                  <p:stCondLst>
                                    <p:cond delay="0"/>
                                  </p:stCondLst>
                                  <p:childTnLst>
                                    <p:set>
                                      <p:cBhvr>
                                        <p:cTn id="27" dur="1" fill="hold">
                                          <p:stCondLst>
                                            <p:cond delay="0"/>
                                          </p:stCondLst>
                                        </p:cTn>
                                        <p:tgtEl>
                                          <p:spTgt spid="14342">
                                            <p:txEl>
                                              <p:pRg st="3" end="3"/>
                                            </p:txEl>
                                          </p:spTgt>
                                        </p:tgtEl>
                                        <p:attrNameLst>
                                          <p:attrName>style.visibility</p:attrName>
                                        </p:attrNameLst>
                                      </p:cBhvr>
                                      <p:to>
                                        <p:strVal val="visible"/>
                                      </p:to>
                                    </p:set>
                                    <p:animEffect transition="in" filter="wipe(up)">
                                      <p:cBhvr>
                                        <p:cTn id="28" dur="500"/>
                                        <p:tgtEl>
                                          <p:spTgt spid="14342">
                                            <p:txEl>
                                              <p:pRg st="3" end="3"/>
                                            </p:txEl>
                                          </p:spTgt>
                                        </p:tgtEl>
                                      </p:cBhvr>
                                    </p:animEffect>
                                  </p:childTnLst>
                                </p:cTn>
                              </p:par>
                            </p:childTnLst>
                          </p:cTn>
                        </p:par>
                        <p:par>
                          <p:cTn id="29" fill="hold">
                            <p:stCondLst>
                              <p:cond delay="2000"/>
                            </p:stCondLst>
                            <p:childTnLst>
                              <p:par>
                                <p:cTn id="30" presetID="22" presetClass="entr" presetSubtype="1" fill="hold" nodeType="afterEffect">
                                  <p:stCondLst>
                                    <p:cond delay="0"/>
                                  </p:stCondLst>
                                  <p:childTnLst>
                                    <p:set>
                                      <p:cBhvr>
                                        <p:cTn id="31" dur="1" fill="hold">
                                          <p:stCondLst>
                                            <p:cond delay="0"/>
                                          </p:stCondLst>
                                        </p:cTn>
                                        <p:tgtEl>
                                          <p:spTgt spid="14342">
                                            <p:txEl>
                                              <p:pRg st="4" end="4"/>
                                            </p:txEl>
                                          </p:spTgt>
                                        </p:tgtEl>
                                        <p:attrNameLst>
                                          <p:attrName>style.visibility</p:attrName>
                                        </p:attrNameLst>
                                      </p:cBhvr>
                                      <p:to>
                                        <p:strVal val="visible"/>
                                      </p:to>
                                    </p:set>
                                    <p:animEffect transition="in" filter="wipe(up)">
                                      <p:cBhvr>
                                        <p:cTn id="32" dur="500"/>
                                        <p:tgtEl>
                                          <p:spTgt spid="14342">
                                            <p:txEl>
                                              <p:pRg st="4" end="4"/>
                                            </p:txEl>
                                          </p:spTgt>
                                        </p:tgtEl>
                                      </p:cBhvr>
                                    </p:animEffect>
                                  </p:childTnLst>
                                </p:cTn>
                              </p:par>
                            </p:childTnLst>
                          </p:cTn>
                        </p:par>
                        <p:par>
                          <p:cTn id="33" fill="hold">
                            <p:stCondLst>
                              <p:cond delay="2500"/>
                            </p:stCondLst>
                            <p:childTnLst>
                              <p:par>
                                <p:cTn id="34" presetID="22" presetClass="entr" presetSubtype="1" fill="hold" nodeType="afterEffect">
                                  <p:stCondLst>
                                    <p:cond delay="0"/>
                                  </p:stCondLst>
                                  <p:childTnLst>
                                    <p:set>
                                      <p:cBhvr>
                                        <p:cTn id="35" dur="1" fill="hold">
                                          <p:stCondLst>
                                            <p:cond delay="0"/>
                                          </p:stCondLst>
                                        </p:cTn>
                                        <p:tgtEl>
                                          <p:spTgt spid="14342">
                                            <p:txEl>
                                              <p:pRg st="5" end="5"/>
                                            </p:txEl>
                                          </p:spTgt>
                                        </p:tgtEl>
                                        <p:attrNameLst>
                                          <p:attrName>style.visibility</p:attrName>
                                        </p:attrNameLst>
                                      </p:cBhvr>
                                      <p:to>
                                        <p:strVal val="visible"/>
                                      </p:to>
                                    </p:set>
                                    <p:animEffect transition="in" filter="wipe(up)">
                                      <p:cBhvr>
                                        <p:cTn id="36" dur="500"/>
                                        <p:tgtEl>
                                          <p:spTgt spid="14342">
                                            <p:txEl>
                                              <p:pRg st="5" end="5"/>
                                            </p:txEl>
                                          </p:spTgt>
                                        </p:tgtEl>
                                      </p:cBhvr>
                                    </p:animEffect>
                                  </p:childTnLst>
                                </p:cTn>
                              </p:par>
                            </p:childTnLst>
                          </p:cTn>
                        </p:par>
                        <p:par>
                          <p:cTn id="37" fill="hold">
                            <p:stCondLst>
                              <p:cond delay="3000"/>
                            </p:stCondLst>
                            <p:childTnLst>
                              <p:par>
                                <p:cTn id="38" presetID="22" presetClass="entr" presetSubtype="1" fill="hold" nodeType="afterEffect">
                                  <p:stCondLst>
                                    <p:cond delay="0"/>
                                  </p:stCondLst>
                                  <p:childTnLst>
                                    <p:set>
                                      <p:cBhvr>
                                        <p:cTn id="39" dur="1" fill="hold">
                                          <p:stCondLst>
                                            <p:cond delay="0"/>
                                          </p:stCondLst>
                                        </p:cTn>
                                        <p:tgtEl>
                                          <p:spTgt spid="14342">
                                            <p:txEl>
                                              <p:pRg st="6" end="6"/>
                                            </p:txEl>
                                          </p:spTgt>
                                        </p:tgtEl>
                                        <p:attrNameLst>
                                          <p:attrName>style.visibility</p:attrName>
                                        </p:attrNameLst>
                                      </p:cBhvr>
                                      <p:to>
                                        <p:strVal val="visible"/>
                                      </p:to>
                                    </p:set>
                                    <p:animEffect transition="in" filter="wipe(up)">
                                      <p:cBhvr>
                                        <p:cTn id="40" dur="500"/>
                                        <p:tgtEl>
                                          <p:spTgt spid="14342">
                                            <p:txEl>
                                              <p:pRg st="6" end="6"/>
                                            </p:txEl>
                                          </p:spTgt>
                                        </p:tgtEl>
                                      </p:cBhvr>
                                    </p:animEffect>
                                  </p:childTnLst>
                                </p:cTn>
                              </p:par>
                            </p:childTnLst>
                          </p:cTn>
                        </p:par>
                        <p:par>
                          <p:cTn id="41" fill="hold">
                            <p:stCondLst>
                              <p:cond delay="3500"/>
                            </p:stCondLst>
                            <p:childTnLst>
                              <p:par>
                                <p:cTn id="42" presetID="22" presetClass="entr" presetSubtype="1" fill="hold" nodeType="afterEffect">
                                  <p:stCondLst>
                                    <p:cond delay="0"/>
                                  </p:stCondLst>
                                  <p:childTnLst>
                                    <p:set>
                                      <p:cBhvr>
                                        <p:cTn id="43" dur="1" fill="hold">
                                          <p:stCondLst>
                                            <p:cond delay="0"/>
                                          </p:stCondLst>
                                        </p:cTn>
                                        <p:tgtEl>
                                          <p:spTgt spid="14342">
                                            <p:txEl>
                                              <p:pRg st="7" end="7"/>
                                            </p:txEl>
                                          </p:spTgt>
                                        </p:tgtEl>
                                        <p:attrNameLst>
                                          <p:attrName>style.visibility</p:attrName>
                                        </p:attrNameLst>
                                      </p:cBhvr>
                                      <p:to>
                                        <p:strVal val="visible"/>
                                      </p:to>
                                    </p:set>
                                    <p:animEffect transition="in" filter="wipe(up)">
                                      <p:cBhvr>
                                        <p:cTn id="44" dur="500"/>
                                        <p:tgtEl>
                                          <p:spTgt spid="14342">
                                            <p:txEl>
                                              <p:pRg st="7" end="7"/>
                                            </p:txEl>
                                          </p:spTgt>
                                        </p:tgtEl>
                                      </p:cBhvr>
                                    </p:animEffect>
                                  </p:childTnLst>
                                </p:cTn>
                              </p:par>
                            </p:childTnLst>
                          </p:cTn>
                        </p:par>
                        <p:par>
                          <p:cTn id="45" fill="hold">
                            <p:stCondLst>
                              <p:cond delay="4000"/>
                            </p:stCondLst>
                            <p:childTnLst>
                              <p:par>
                                <p:cTn id="46" presetID="22" presetClass="entr" presetSubtype="1" fill="hold" nodeType="afterEffect">
                                  <p:stCondLst>
                                    <p:cond delay="0"/>
                                  </p:stCondLst>
                                  <p:childTnLst>
                                    <p:set>
                                      <p:cBhvr>
                                        <p:cTn id="47" dur="1" fill="hold">
                                          <p:stCondLst>
                                            <p:cond delay="0"/>
                                          </p:stCondLst>
                                        </p:cTn>
                                        <p:tgtEl>
                                          <p:spTgt spid="14342">
                                            <p:txEl>
                                              <p:pRg st="8" end="8"/>
                                            </p:txEl>
                                          </p:spTgt>
                                        </p:tgtEl>
                                        <p:attrNameLst>
                                          <p:attrName>style.visibility</p:attrName>
                                        </p:attrNameLst>
                                      </p:cBhvr>
                                      <p:to>
                                        <p:strVal val="visible"/>
                                      </p:to>
                                    </p:set>
                                    <p:animEffect transition="in" filter="wipe(up)">
                                      <p:cBhvr>
                                        <p:cTn id="48" dur="500"/>
                                        <p:tgtEl>
                                          <p:spTgt spid="14342">
                                            <p:txEl>
                                              <p:pRg st="8" end="8"/>
                                            </p:txEl>
                                          </p:spTgt>
                                        </p:tgtEl>
                                      </p:cBhvr>
                                    </p:animEffect>
                                  </p:childTnLst>
                                </p:cTn>
                              </p:par>
                            </p:childTnLst>
                          </p:cTn>
                        </p:par>
                        <p:par>
                          <p:cTn id="49" fill="hold">
                            <p:stCondLst>
                              <p:cond delay="4500"/>
                            </p:stCondLst>
                            <p:childTnLst>
                              <p:par>
                                <p:cTn id="50" presetID="22" presetClass="entr" presetSubtype="1" fill="hold" nodeType="afterEffect">
                                  <p:stCondLst>
                                    <p:cond delay="0"/>
                                  </p:stCondLst>
                                  <p:childTnLst>
                                    <p:set>
                                      <p:cBhvr>
                                        <p:cTn id="51" dur="1" fill="hold">
                                          <p:stCondLst>
                                            <p:cond delay="0"/>
                                          </p:stCondLst>
                                        </p:cTn>
                                        <p:tgtEl>
                                          <p:spTgt spid="14342">
                                            <p:txEl>
                                              <p:pRg st="9" end="9"/>
                                            </p:txEl>
                                          </p:spTgt>
                                        </p:tgtEl>
                                        <p:attrNameLst>
                                          <p:attrName>style.visibility</p:attrName>
                                        </p:attrNameLst>
                                      </p:cBhvr>
                                      <p:to>
                                        <p:strVal val="visible"/>
                                      </p:to>
                                    </p:set>
                                    <p:animEffect transition="in" filter="wipe(up)">
                                      <p:cBhvr>
                                        <p:cTn id="52" dur="500"/>
                                        <p:tgtEl>
                                          <p:spTgt spid="1434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1" fill="hold" grpId="0" nodeType="clickEffect">
                                  <p:stCondLst>
                                    <p:cond delay="0"/>
                                  </p:stCondLst>
                                  <p:childTnLst>
                                    <p:set>
                                      <p:cBhvr>
                                        <p:cTn id="56" dur="1" fill="hold">
                                          <p:stCondLst>
                                            <p:cond delay="0"/>
                                          </p:stCondLst>
                                        </p:cTn>
                                        <p:tgtEl>
                                          <p:spTgt spid="8"/>
                                        </p:tgtEl>
                                        <p:attrNameLst>
                                          <p:attrName>style.visibility</p:attrName>
                                        </p:attrNameLst>
                                      </p:cBhvr>
                                      <p:to>
                                        <p:strVal val="visible"/>
                                      </p:to>
                                    </p:set>
                                    <p:animEffect transition="in" filter="wipe(up)">
                                      <p:cBhvr>
                                        <p:cTn id="5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animBg="1"/>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Bible 03"/>
          <p:cNvPicPr>
            <a:picLocks noChangeAspect="1" noChangeArrowheads="1"/>
          </p:cNvPicPr>
          <p:nvPr/>
        </p:nvPicPr>
        <p:blipFill>
          <a:blip r:embed="rId3" cstate="print">
            <a:grayscl/>
          </a:blip>
          <a:srcRect l="-2956" r="-493"/>
          <a:stretch>
            <a:fillRect/>
          </a:stretch>
        </p:blipFill>
        <p:spPr bwMode="auto">
          <a:xfrm>
            <a:off x="0" y="76200"/>
            <a:ext cx="1905000" cy="6705600"/>
          </a:xfrm>
          <a:prstGeom prst="rect">
            <a:avLst/>
          </a:prstGeom>
          <a:noFill/>
        </p:spPr>
      </p:pic>
      <p:sp>
        <p:nvSpPr>
          <p:cNvPr id="4" name="TextBox 3"/>
          <p:cNvSpPr txBox="1"/>
          <p:nvPr/>
        </p:nvSpPr>
        <p:spPr>
          <a:xfrm>
            <a:off x="2209800" y="990600"/>
            <a:ext cx="6705600" cy="1877437"/>
          </a:xfrm>
          <a:prstGeom prst="rect">
            <a:avLst/>
          </a:prstGeom>
          <a:solidFill>
            <a:srgbClr val="F2F2F2">
              <a:alpha val="74902"/>
            </a:srgbClr>
          </a:solidFill>
          <a:ln w="38100">
            <a:solidFill>
              <a:srgbClr val="C00000"/>
            </a:solidFill>
          </a:ln>
        </p:spPr>
        <p:txBody>
          <a:bodyPr wrap="square" rtlCol="0">
            <a:spAutoFit/>
          </a:bodyPr>
          <a:lstStyle/>
          <a:p>
            <a:pPr algn="ctr"/>
            <a:r>
              <a:rPr lang="en-US" sz="2800" b="1" i="1" dirty="0" smtClean="0">
                <a:solidFill>
                  <a:srgbClr val="C00000"/>
                </a:solidFill>
                <a:latin typeface="Arial" pitchFamily="34" charset="0"/>
                <a:cs typeface="Arial" pitchFamily="34" charset="0"/>
              </a:rPr>
              <a:t>“Do you have faith? Have it to yourself before God. Happy is he who does not condemn himself in what he approves.” {Romans </a:t>
            </a:r>
            <a:r>
              <a:rPr lang="en-US" sz="3200" b="1" i="1" dirty="0" smtClean="0">
                <a:solidFill>
                  <a:srgbClr val="C00000"/>
                </a:solidFill>
                <a:latin typeface="Arial" pitchFamily="34" charset="0"/>
                <a:cs typeface="Arial" pitchFamily="34" charset="0"/>
              </a:rPr>
              <a:t>14:22}</a:t>
            </a:r>
            <a:endParaRPr lang="en-US" sz="3200" b="1" i="1" dirty="0">
              <a:solidFill>
                <a:srgbClr val="C00000"/>
              </a:solidFill>
              <a:latin typeface="Arial" pitchFamily="34" charset="0"/>
              <a:cs typeface="Arial" pitchFamily="34" charset="0"/>
            </a:endParaRPr>
          </a:p>
        </p:txBody>
      </p:sp>
      <p:sp>
        <p:nvSpPr>
          <p:cNvPr id="5" name="TextBox 4"/>
          <p:cNvSpPr txBox="1"/>
          <p:nvPr/>
        </p:nvSpPr>
        <p:spPr>
          <a:xfrm>
            <a:off x="2209800" y="2971800"/>
            <a:ext cx="6705600" cy="1815882"/>
          </a:xfrm>
          <a:prstGeom prst="rect">
            <a:avLst/>
          </a:prstGeom>
          <a:solidFill>
            <a:srgbClr val="F2F2F2">
              <a:alpha val="74902"/>
            </a:srgbClr>
          </a:solidFill>
          <a:ln w="38100">
            <a:solidFill>
              <a:srgbClr val="C00000"/>
            </a:solidFill>
          </a:ln>
        </p:spPr>
        <p:txBody>
          <a:bodyPr wrap="square" rtlCol="0">
            <a:spAutoFit/>
          </a:bodyPr>
          <a:lstStyle/>
          <a:p>
            <a:pPr algn="ctr"/>
            <a:r>
              <a:rPr lang="en-US" sz="2800" b="1" i="1" dirty="0" smtClean="0">
                <a:solidFill>
                  <a:srgbClr val="C00000"/>
                </a:solidFill>
                <a:latin typeface="Arial" pitchFamily="34" charset="0"/>
                <a:cs typeface="Arial" pitchFamily="34" charset="0"/>
              </a:rPr>
              <a:t>“But he who doubts is condemned if he eats, because he does not eat from faith; for whatever is not from faith is sin.” {Romans 14:23}</a:t>
            </a:r>
            <a:endParaRPr lang="en-US" sz="2800" b="1" i="1" dirty="0">
              <a:solidFill>
                <a:srgbClr val="C00000"/>
              </a:solidFill>
              <a:latin typeface="Arial" pitchFamily="34" charset="0"/>
              <a:cs typeface="Arial" pitchFamily="34" charset="0"/>
            </a:endParaRPr>
          </a:p>
        </p:txBody>
      </p:sp>
      <p:sp>
        <p:nvSpPr>
          <p:cNvPr id="6" name="TextBox 5"/>
          <p:cNvSpPr txBox="1"/>
          <p:nvPr/>
        </p:nvSpPr>
        <p:spPr>
          <a:xfrm>
            <a:off x="2209800" y="4876800"/>
            <a:ext cx="6705600" cy="1877437"/>
          </a:xfrm>
          <a:prstGeom prst="rect">
            <a:avLst/>
          </a:prstGeom>
          <a:solidFill>
            <a:srgbClr val="F2F2F2">
              <a:alpha val="74902"/>
            </a:srgbClr>
          </a:solidFill>
          <a:ln w="38100">
            <a:solidFill>
              <a:srgbClr val="C00000"/>
            </a:solidFill>
          </a:ln>
        </p:spPr>
        <p:txBody>
          <a:bodyPr wrap="square" rtlCol="0">
            <a:spAutoFit/>
          </a:bodyPr>
          <a:lstStyle/>
          <a:p>
            <a:pPr algn="ctr"/>
            <a:r>
              <a:rPr lang="en-US" sz="3200" b="1" i="1" dirty="0" smtClean="0">
                <a:solidFill>
                  <a:srgbClr val="C00000"/>
                </a:solidFill>
                <a:latin typeface="Arial" pitchFamily="34" charset="0"/>
                <a:cs typeface="Arial" pitchFamily="34" charset="0"/>
              </a:rPr>
              <a:t>“</a:t>
            </a:r>
            <a:r>
              <a:rPr lang="en-US" sz="2800" b="1" i="1" dirty="0" smtClean="0">
                <a:solidFill>
                  <a:srgbClr val="C00000"/>
                </a:solidFill>
                <a:latin typeface="Arial" pitchFamily="34" charset="0"/>
                <a:cs typeface="Arial" pitchFamily="34" charset="0"/>
              </a:rPr>
              <a:t>One person esteems one day above another; another esteems every day alike. Let each be fully convinced in his own mind.” {Romans 14:5}</a:t>
            </a:r>
            <a:endParaRPr lang="en-US" sz="2800" b="1" i="1" dirty="0">
              <a:solidFill>
                <a:srgbClr val="C00000"/>
              </a:solidFill>
              <a:latin typeface="Arial" pitchFamily="34" charset="0"/>
              <a:cs typeface="Arial" pitchFamily="34" charset="0"/>
            </a:endParaRPr>
          </a:p>
        </p:txBody>
      </p:sp>
      <p:sp>
        <p:nvSpPr>
          <p:cNvPr id="7" name="TextBox 6"/>
          <p:cNvSpPr txBox="1"/>
          <p:nvPr/>
        </p:nvSpPr>
        <p:spPr>
          <a:xfrm>
            <a:off x="2362200" y="228600"/>
            <a:ext cx="6400800" cy="646331"/>
          </a:xfrm>
          <a:prstGeom prst="rect">
            <a:avLst/>
          </a:prstGeom>
          <a:solidFill>
            <a:srgbClr val="F2F2F2">
              <a:alpha val="74902"/>
            </a:srgbClr>
          </a:solidFill>
          <a:ln>
            <a:solidFill>
              <a:srgbClr val="C00000"/>
            </a:solidFill>
          </a:ln>
        </p:spPr>
        <p:txBody>
          <a:bodyPr wrap="square" rtlCol="0">
            <a:spAutoFit/>
          </a:bodyPr>
          <a:lstStyle/>
          <a:p>
            <a:pPr algn="ctr"/>
            <a:r>
              <a:rPr lang="en-US" sz="3600" b="1" u="sng" dirty="0" smtClean="0">
                <a:latin typeface="Arial" pitchFamily="34" charset="0"/>
                <a:cs typeface="Arial" pitchFamily="34" charset="0"/>
              </a:rPr>
              <a:t>What Is Sin</a:t>
            </a:r>
            <a:r>
              <a:rPr lang="en-US" sz="3600" b="1" dirty="0" smtClean="0">
                <a:latin typeface="Arial" pitchFamily="34" charset="0"/>
                <a:cs typeface="Arial" pitchFamily="34" charset="0"/>
              </a:rPr>
              <a:t>?</a:t>
            </a:r>
            <a:endParaRPr lang="en-US" sz="36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p:cTn id="19"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Bible 03"/>
          <p:cNvPicPr>
            <a:picLocks noChangeAspect="1" noChangeArrowheads="1"/>
          </p:cNvPicPr>
          <p:nvPr/>
        </p:nvPicPr>
        <p:blipFill>
          <a:blip r:embed="rId3" cstate="print">
            <a:grayscl/>
          </a:blip>
          <a:srcRect l="-2956" r="-493"/>
          <a:stretch>
            <a:fillRect/>
          </a:stretch>
        </p:blipFill>
        <p:spPr bwMode="auto">
          <a:xfrm>
            <a:off x="76200" y="76200"/>
            <a:ext cx="1447800" cy="6705600"/>
          </a:xfrm>
          <a:prstGeom prst="rect">
            <a:avLst/>
          </a:prstGeom>
          <a:noFill/>
        </p:spPr>
      </p:pic>
      <p:sp>
        <p:nvSpPr>
          <p:cNvPr id="18435" name="Text Box 3"/>
          <p:cNvSpPr txBox="1">
            <a:spLocks noChangeArrowheads="1"/>
          </p:cNvSpPr>
          <p:nvPr/>
        </p:nvSpPr>
        <p:spPr bwMode="auto">
          <a:xfrm>
            <a:off x="1524000" y="334963"/>
            <a:ext cx="7467600" cy="579437"/>
          </a:xfrm>
          <a:prstGeom prst="rect">
            <a:avLst/>
          </a:prstGeom>
          <a:solidFill>
            <a:srgbClr val="F2F2F2">
              <a:alpha val="74902"/>
            </a:srgbClr>
          </a:solidFill>
          <a:ln w="9525">
            <a:solidFill>
              <a:srgbClr val="C00000"/>
            </a:solidFill>
            <a:miter lim="800000"/>
            <a:headEnd/>
            <a:tailEnd/>
          </a:ln>
          <a:effectLst/>
        </p:spPr>
        <p:txBody>
          <a:bodyPr>
            <a:spAutoFit/>
          </a:bodyPr>
          <a:lstStyle/>
          <a:p>
            <a:pPr>
              <a:spcBef>
                <a:spcPct val="50000"/>
              </a:spcBef>
            </a:pPr>
            <a:r>
              <a:rPr lang="en-US" sz="3200" b="1" dirty="0" smtClean="0">
                <a:latin typeface="Arial" pitchFamily="34" charset="0"/>
                <a:cs typeface="Arial" pitchFamily="34" charset="0"/>
              </a:rPr>
              <a:t>Sin Is: </a:t>
            </a:r>
            <a:r>
              <a:rPr lang="en-US" sz="3200" b="1" u="sng" dirty="0" smtClean="0">
                <a:latin typeface="Arial" pitchFamily="34" charset="0"/>
                <a:cs typeface="Arial" pitchFamily="34" charset="0"/>
              </a:rPr>
              <a:t>Violating One’s Conscience</a:t>
            </a:r>
            <a:endParaRPr lang="en-US" sz="3200" b="1" u="sng" dirty="0">
              <a:latin typeface="Arial" pitchFamily="34" charset="0"/>
              <a:cs typeface="Arial" pitchFamily="34" charset="0"/>
            </a:endParaRPr>
          </a:p>
        </p:txBody>
      </p:sp>
      <p:sp>
        <p:nvSpPr>
          <p:cNvPr id="18436" name="Text Box 4"/>
          <p:cNvSpPr txBox="1">
            <a:spLocks noChangeArrowheads="1"/>
          </p:cNvSpPr>
          <p:nvPr/>
        </p:nvSpPr>
        <p:spPr bwMode="auto">
          <a:xfrm>
            <a:off x="1524000" y="990600"/>
            <a:ext cx="7467600" cy="1569660"/>
          </a:xfrm>
          <a:prstGeom prst="rect">
            <a:avLst/>
          </a:prstGeom>
          <a:solidFill>
            <a:srgbClr val="F2F2F2">
              <a:alpha val="74902"/>
            </a:srgbClr>
          </a:solidFill>
          <a:ln w="9525">
            <a:solidFill>
              <a:srgbClr val="C00000"/>
            </a:solidFill>
            <a:miter lim="800000"/>
            <a:headEnd/>
            <a:tailEnd/>
          </a:ln>
          <a:effectLst/>
        </p:spPr>
        <p:txBody>
          <a:bodyPr>
            <a:spAutoFit/>
          </a:bodyPr>
          <a:lstStyle/>
          <a:p>
            <a:pPr>
              <a:spcBef>
                <a:spcPct val="50000"/>
              </a:spcBef>
              <a:buClr>
                <a:srgbClr val="993300"/>
              </a:buClr>
              <a:buFont typeface="Wingdings" pitchFamily="28" charset="2"/>
              <a:buChar char="è"/>
            </a:pPr>
            <a:r>
              <a:rPr lang="en-US" sz="2400" dirty="0">
                <a:latin typeface="Arial" pitchFamily="34" charset="0"/>
                <a:cs typeface="Arial" pitchFamily="34" charset="0"/>
              </a:rPr>
              <a:t>Doing something you believe to be wrong.</a:t>
            </a:r>
          </a:p>
          <a:p>
            <a:pPr>
              <a:spcBef>
                <a:spcPct val="50000"/>
              </a:spcBef>
              <a:buClr>
                <a:srgbClr val="993300"/>
              </a:buClr>
              <a:buFont typeface="Wingdings" pitchFamily="28" charset="2"/>
              <a:buChar char="è"/>
            </a:pPr>
            <a:r>
              <a:rPr lang="en-US" sz="2400" dirty="0">
                <a:latin typeface="Arial" pitchFamily="34" charset="0"/>
                <a:cs typeface="Arial" pitchFamily="34" charset="0"/>
              </a:rPr>
              <a:t>Conscience doesn’t determine right </a:t>
            </a:r>
            <a:r>
              <a:rPr lang="en-US" sz="2400" dirty="0" smtClean="0">
                <a:latin typeface="Arial" pitchFamily="34" charset="0"/>
                <a:cs typeface="Arial" pitchFamily="34" charset="0"/>
              </a:rPr>
              <a:t>and </a:t>
            </a:r>
            <a:r>
              <a:rPr lang="en-US" sz="2400" dirty="0">
                <a:latin typeface="Arial" pitchFamily="34" charset="0"/>
                <a:cs typeface="Arial" pitchFamily="34" charset="0"/>
              </a:rPr>
              <a:t>wrong.</a:t>
            </a:r>
          </a:p>
          <a:p>
            <a:pPr>
              <a:spcBef>
                <a:spcPct val="50000"/>
              </a:spcBef>
              <a:buClr>
                <a:srgbClr val="993300"/>
              </a:buClr>
              <a:buFont typeface="Wingdings" pitchFamily="28" charset="2"/>
              <a:buChar char="è"/>
            </a:pPr>
            <a:r>
              <a:rPr lang="en-US" sz="2400" dirty="0" smtClean="0">
                <a:latin typeface="Arial" pitchFamily="34" charset="0"/>
                <a:cs typeface="Arial" pitchFamily="34" charset="0"/>
              </a:rPr>
              <a:t>Living according to </a:t>
            </a:r>
            <a:r>
              <a:rPr lang="en-US" sz="2400" dirty="0">
                <a:latin typeface="Arial" pitchFamily="34" charset="0"/>
                <a:cs typeface="Arial" pitchFamily="34" charset="0"/>
              </a:rPr>
              <a:t>what we believe to be right.</a:t>
            </a:r>
          </a:p>
        </p:txBody>
      </p:sp>
      <p:sp>
        <p:nvSpPr>
          <p:cNvPr id="18437" name="Text Box 5"/>
          <p:cNvSpPr txBox="1">
            <a:spLocks noChangeArrowheads="1"/>
          </p:cNvSpPr>
          <p:nvPr/>
        </p:nvSpPr>
        <p:spPr bwMode="auto">
          <a:xfrm>
            <a:off x="1524000" y="2819400"/>
            <a:ext cx="7086600" cy="519112"/>
          </a:xfrm>
          <a:prstGeom prst="rect">
            <a:avLst/>
          </a:prstGeom>
          <a:solidFill>
            <a:schemeClr val="tx1"/>
          </a:solidFill>
          <a:ln w="9525">
            <a:solidFill>
              <a:schemeClr val="bg1"/>
            </a:solidFill>
            <a:miter lim="800000"/>
            <a:headEnd/>
            <a:tailEnd/>
          </a:ln>
          <a:effectLst/>
        </p:spPr>
        <p:txBody>
          <a:bodyPr>
            <a:spAutoFit/>
          </a:bodyPr>
          <a:lstStyle/>
          <a:p>
            <a:pPr>
              <a:spcBef>
                <a:spcPct val="50000"/>
              </a:spcBef>
            </a:pPr>
            <a:r>
              <a:rPr lang="en-US" sz="2800" b="1" dirty="0">
                <a:solidFill>
                  <a:srgbClr val="C00000"/>
                </a:solidFill>
                <a:latin typeface="Arial" pitchFamily="34" charset="0"/>
                <a:cs typeface="Arial" pitchFamily="34" charset="0"/>
              </a:rPr>
              <a:t>You believe the action </a:t>
            </a:r>
            <a:r>
              <a:rPr lang="en-US" sz="2800" b="1" dirty="0" smtClean="0">
                <a:solidFill>
                  <a:srgbClr val="C00000"/>
                </a:solidFill>
                <a:latin typeface="Arial" pitchFamily="34" charset="0"/>
                <a:cs typeface="Arial" pitchFamily="34" charset="0"/>
              </a:rPr>
              <a:t>is wrong</a:t>
            </a:r>
            <a:r>
              <a:rPr lang="en-US" sz="2800" b="1" dirty="0">
                <a:solidFill>
                  <a:srgbClr val="C00000"/>
                </a:solidFill>
                <a:latin typeface="Arial" pitchFamily="34" charset="0"/>
                <a:cs typeface="Arial" pitchFamily="34" charset="0"/>
              </a:rPr>
              <a:t>:</a:t>
            </a:r>
          </a:p>
        </p:txBody>
      </p:sp>
      <p:sp>
        <p:nvSpPr>
          <p:cNvPr id="18438" name="Text Box 6"/>
          <p:cNvSpPr txBox="1">
            <a:spLocks noChangeArrowheads="1"/>
          </p:cNvSpPr>
          <p:nvPr/>
        </p:nvSpPr>
        <p:spPr bwMode="auto">
          <a:xfrm>
            <a:off x="1524000" y="3557588"/>
            <a:ext cx="7391400" cy="2123658"/>
          </a:xfrm>
          <a:prstGeom prst="rect">
            <a:avLst/>
          </a:prstGeom>
          <a:solidFill>
            <a:srgbClr val="F2F2F2">
              <a:alpha val="74902"/>
            </a:srgbClr>
          </a:solidFill>
          <a:ln w="28575">
            <a:solidFill>
              <a:srgbClr val="C00000"/>
            </a:solidFill>
            <a:miter lim="800000"/>
            <a:headEnd/>
            <a:tailEnd/>
          </a:ln>
          <a:effectLst/>
        </p:spPr>
        <p:txBody>
          <a:bodyPr>
            <a:spAutoFit/>
          </a:bodyPr>
          <a:lstStyle/>
          <a:p>
            <a:pPr>
              <a:spcBef>
                <a:spcPct val="50000"/>
              </a:spcBef>
              <a:buClr>
                <a:srgbClr val="993300"/>
              </a:buClr>
              <a:buFont typeface="Wingdings" pitchFamily="28" charset="2"/>
              <a:buChar char="è"/>
            </a:pPr>
            <a:r>
              <a:rPr lang="en-US" sz="2400" dirty="0">
                <a:latin typeface="Arial" pitchFamily="34" charset="0"/>
                <a:cs typeface="Arial" pitchFamily="34" charset="0"/>
              </a:rPr>
              <a:t>Eating meat sacrificed to idols.</a:t>
            </a:r>
          </a:p>
          <a:p>
            <a:pPr>
              <a:spcBef>
                <a:spcPct val="50000"/>
              </a:spcBef>
              <a:buClr>
                <a:srgbClr val="993300"/>
              </a:buClr>
              <a:buFont typeface="Wingdings" pitchFamily="28" charset="2"/>
              <a:buChar char="è"/>
            </a:pPr>
            <a:r>
              <a:rPr lang="en-US" sz="2400" dirty="0">
                <a:latin typeface="Arial" pitchFamily="34" charset="0"/>
                <a:cs typeface="Arial" pitchFamily="34" charset="0"/>
              </a:rPr>
              <a:t>Observing certain days.</a:t>
            </a:r>
          </a:p>
          <a:p>
            <a:pPr>
              <a:spcBef>
                <a:spcPct val="50000"/>
              </a:spcBef>
              <a:buClr>
                <a:srgbClr val="993300"/>
              </a:buClr>
              <a:buFont typeface="Wingdings" pitchFamily="28" charset="2"/>
              <a:buChar char="è"/>
            </a:pPr>
            <a:r>
              <a:rPr lang="en-US" sz="2400" dirty="0">
                <a:latin typeface="Arial" pitchFamily="34" charset="0"/>
                <a:cs typeface="Arial" pitchFamily="34" charset="0"/>
              </a:rPr>
              <a:t>Not wearing the covering of 1 Corinthians 11.</a:t>
            </a:r>
          </a:p>
          <a:p>
            <a:pPr>
              <a:spcBef>
                <a:spcPct val="50000"/>
              </a:spcBef>
              <a:buClr>
                <a:srgbClr val="993300"/>
              </a:buClr>
              <a:buFont typeface="Wingdings" pitchFamily="28" charset="2"/>
              <a:buChar char="è"/>
            </a:pPr>
            <a:r>
              <a:rPr lang="en-US" sz="2400" dirty="0">
                <a:latin typeface="Arial" pitchFamily="34" charset="0"/>
                <a:cs typeface="Arial" pitchFamily="34" charset="0"/>
              </a:rPr>
              <a:t>Decorating a tree at Christmas time.</a:t>
            </a:r>
          </a:p>
        </p:txBody>
      </p:sp>
      <p:sp>
        <p:nvSpPr>
          <p:cNvPr id="18439" name="Text Box 7"/>
          <p:cNvSpPr txBox="1">
            <a:spLocks noChangeArrowheads="1"/>
          </p:cNvSpPr>
          <p:nvPr/>
        </p:nvSpPr>
        <p:spPr bwMode="auto">
          <a:xfrm>
            <a:off x="1600200" y="5759450"/>
            <a:ext cx="7162800" cy="946150"/>
          </a:xfrm>
          <a:prstGeom prst="rect">
            <a:avLst/>
          </a:prstGeom>
          <a:solidFill>
            <a:srgbClr val="C00000">
              <a:alpha val="74118"/>
            </a:srgbClr>
          </a:solidFill>
          <a:ln w="38100">
            <a:solidFill>
              <a:schemeClr val="tx1"/>
            </a:solidFill>
            <a:miter lim="800000"/>
            <a:headEnd/>
            <a:tailEnd/>
          </a:ln>
          <a:effectLst/>
        </p:spPr>
        <p:txBody>
          <a:bodyPr>
            <a:spAutoFit/>
          </a:bodyPr>
          <a:lstStyle/>
          <a:p>
            <a:pPr algn="ctr">
              <a:spcBef>
                <a:spcPct val="50000"/>
              </a:spcBef>
            </a:pPr>
            <a:r>
              <a:rPr lang="en-US" sz="2800" b="1" dirty="0">
                <a:solidFill>
                  <a:schemeClr val="bg1">
                    <a:lumMod val="95000"/>
                  </a:schemeClr>
                </a:solidFill>
                <a:latin typeface="Arial" pitchFamily="34" charset="0"/>
                <a:cs typeface="Arial" pitchFamily="34" charset="0"/>
              </a:rPr>
              <a:t>Must keep educating our </a:t>
            </a:r>
            <a:r>
              <a:rPr lang="en-US" sz="2800" b="1" dirty="0" smtClean="0">
                <a:solidFill>
                  <a:schemeClr val="bg1">
                    <a:lumMod val="95000"/>
                  </a:schemeClr>
                </a:solidFill>
                <a:latin typeface="Arial" pitchFamily="34" charset="0"/>
                <a:cs typeface="Arial" pitchFamily="34" charset="0"/>
              </a:rPr>
              <a:t>consciences by the </a:t>
            </a:r>
            <a:r>
              <a:rPr lang="en-US" sz="2800" b="1" dirty="0">
                <a:solidFill>
                  <a:schemeClr val="bg1">
                    <a:lumMod val="95000"/>
                  </a:schemeClr>
                </a:solidFill>
                <a:latin typeface="Arial" pitchFamily="34" charset="0"/>
                <a:cs typeface="Arial" pitchFamily="34" charset="0"/>
              </a:rPr>
              <a:t>right </a:t>
            </a:r>
            <a:r>
              <a:rPr lang="en-US" sz="2800" b="1" dirty="0" smtClean="0">
                <a:solidFill>
                  <a:schemeClr val="bg1">
                    <a:lumMod val="95000"/>
                  </a:schemeClr>
                </a:solidFill>
                <a:latin typeface="Arial" pitchFamily="34" charset="0"/>
                <a:cs typeface="Arial" pitchFamily="34" charset="0"/>
              </a:rPr>
              <a:t>standard – </a:t>
            </a:r>
            <a:r>
              <a:rPr lang="en-US" sz="2800" b="1" dirty="0" smtClean="0">
                <a:solidFill>
                  <a:schemeClr val="bg1">
                    <a:lumMod val="95000"/>
                  </a:schemeClr>
                </a:solidFill>
                <a:latin typeface="Arial" pitchFamily="34" charset="0"/>
                <a:cs typeface="Arial" pitchFamily="34" charset="0"/>
              </a:rPr>
              <a:t>God’s Word.</a:t>
            </a:r>
            <a:endParaRPr lang="en-US" sz="2800" b="1" dirty="0">
              <a:solidFill>
                <a:schemeClr val="bg1">
                  <a:lumMod val="9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8436">
                                            <p:txEl>
                                              <p:pRg st="0" end="0"/>
                                            </p:txEl>
                                          </p:spTgt>
                                        </p:tgtEl>
                                        <p:attrNameLst>
                                          <p:attrName>style.visibility</p:attrName>
                                        </p:attrNameLst>
                                      </p:cBhvr>
                                      <p:to>
                                        <p:strVal val="visible"/>
                                      </p:to>
                                    </p:set>
                                    <p:animEffect transition="in" filter="wipe(up)">
                                      <p:cBhvr>
                                        <p:cTn id="7" dur="500"/>
                                        <p:tgtEl>
                                          <p:spTgt spid="1843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8436">
                                            <p:txEl>
                                              <p:pRg st="1" end="1"/>
                                            </p:txEl>
                                          </p:spTgt>
                                        </p:tgtEl>
                                        <p:attrNameLst>
                                          <p:attrName>style.visibility</p:attrName>
                                        </p:attrNameLst>
                                      </p:cBhvr>
                                      <p:to>
                                        <p:strVal val="visible"/>
                                      </p:to>
                                    </p:set>
                                    <p:animEffect transition="in" filter="wipe(up)">
                                      <p:cBhvr>
                                        <p:cTn id="12" dur="500"/>
                                        <p:tgtEl>
                                          <p:spTgt spid="1843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8436">
                                            <p:txEl>
                                              <p:pRg st="2" end="2"/>
                                            </p:txEl>
                                          </p:spTgt>
                                        </p:tgtEl>
                                        <p:attrNameLst>
                                          <p:attrName>style.visibility</p:attrName>
                                        </p:attrNameLst>
                                      </p:cBhvr>
                                      <p:to>
                                        <p:strVal val="visible"/>
                                      </p:to>
                                    </p:set>
                                    <p:animEffect transition="in" filter="wipe(up)">
                                      <p:cBhvr>
                                        <p:cTn id="17" dur="500"/>
                                        <p:tgtEl>
                                          <p:spTgt spid="1843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8437"/>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nodeType="clickEffect">
                                  <p:stCondLst>
                                    <p:cond delay="0"/>
                                  </p:stCondLst>
                                  <p:childTnLst>
                                    <p:set>
                                      <p:cBhvr>
                                        <p:cTn id="25" dur="1" fill="hold">
                                          <p:stCondLst>
                                            <p:cond delay="0"/>
                                          </p:stCondLst>
                                        </p:cTn>
                                        <p:tgtEl>
                                          <p:spTgt spid="18438">
                                            <p:txEl>
                                              <p:pRg st="0" end="0"/>
                                            </p:txEl>
                                          </p:spTgt>
                                        </p:tgtEl>
                                        <p:attrNameLst>
                                          <p:attrName>style.visibility</p:attrName>
                                        </p:attrNameLst>
                                      </p:cBhvr>
                                      <p:to>
                                        <p:strVal val="visible"/>
                                      </p:to>
                                    </p:set>
                                    <p:animEffect transition="in" filter="wipe(up)">
                                      <p:cBhvr>
                                        <p:cTn id="26" dur="500"/>
                                        <p:tgtEl>
                                          <p:spTgt spid="18438">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nodeType="clickEffect">
                                  <p:stCondLst>
                                    <p:cond delay="0"/>
                                  </p:stCondLst>
                                  <p:childTnLst>
                                    <p:set>
                                      <p:cBhvr>
                                        <p:cTn id="30" dur="1" fill="hold">
                                          <p:stCondLst>
                                            <p:cond delay="0"/>
                                          </p:stCondLst>
                                        </p:cTn>
                                        <p:tgtEl>
                                          <p:spTgt spid="18438">
                                            <p:txEl>
                                              <p:pRg st="1" end="1"/>
                                            </p:txEl>
                                          </p:spTgt>
                                        </p:tgtEl>
                                        <p:attrNameLst>
                                          <p:attrName>style.visibility</p:attrName>
                                        </p:attrNameLst>
                                      </p:cBhvr>
                                      <p:to>
                                        <p:strVal val="visible"/>
                                      </p:to>
                                    </p:set>
                                    <p:animEffect transition="in" filter="wipe(up)">
                                      <p:cBhvr>
                                        <p:cTn id="31" dur="500"/>
                                        <p:tgtEl>
                                          <p:spTgt spid="18438">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nodeType="clickEffect">
                                  <p:stCondLst>
                                    <p:cond delay="0"/>
                                  </p:stCondLst>
                                  <p:childTnLst>
                                    <p:set>
                                      <p:cBhvr>
                                        <p:cTn id="35" dur="1" fill="hold">
                                          <p:stCondLst>
                                            <p:cond delay="0"/>
                                          </p:stCondLst>
                                        </p:cTn>
                                        <p:tgtEl>
                                          <p:spTgt spid="18438">
                                            <p:txEl>
                                              <p:pRg st="2" end="2"/>
                                            </p:txEl>
                                          </p:spTgt>
                                        </p:tgtEl>
                                        <p:attrNameLst>
                                          <p:attrName>style.visibility</p:attrName>
                                        </p:attrNameLst>
                                      </p:cBhvr>
                                      <p:to>
                                        <p:strVal val="visible"/>
                                      </p:to>
                                    </p:set>
                                    <p:animEffect transition="in" filter="wipe(up)">
                                      <p:cBhvr>
                                        <p:cTn id="36" dur="500"/>
                                        <p:tgtEl>
                                          <p:spTgt spid="18438">
                                            <p:txEl>
                                              <p:pRg st="2" end="2"/>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1" fill="hold" nodeType="clickEffect">
                                  <p:stCondLst>
                                    <p:cond delay="0"/>
                                  </p:stCondLst>
                                  <p:childTnLst>
                                    <p:set>
                                      <p:cBhvr>
                                        <p:cTn id="40" dur="1" fill="hold">
                                          <p:stCondLst>
                                            <p:cond delay="0"/>
                                          </p:stCondLst>
                                        </p:cTn>
                                        <p:tgtEl>
                                          <p:spTgt spid="18438">
                                            <p:txEl>
                                              <p:pRg st="3" end="3"/>
                                            </p:txEl>
                                          </p:spTgt>
                                        </p:tgtEl>
                                        <p:attrNameLst>
                                          <p:attrName>style.visibility</p:attrName>
                                        </p:attrNameLst>
                                      </p:cBhvr>
                                      <p:to>
                                        <p:strVal val="visible"/>
                                      </p:to>
                                    </p:set>
                                    <p:animEffect transition="in" filter="wipe(up)">
                                      <p:cBhvr>
                                        <p:cTn id="41" dur="500"/>
                                        <p:tgtEl>
                                          <p:spTgt spid="18438">
                                            <p:txEl>
                                              <p:pRg st="3" end="3"/>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84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animBg="1"/>
      <p:bldP spid="1843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Bible 03"/>
          <p:cNvPicPr>
            <a:picLocks noChangeAspect="1" noChangeArrowheads="1"/>
          </p:cNvPicPr>
          <p:nvPr/>
        </p:nvPicPr>
        <p:blipFill>
          <a:blip r:embed="rId3" cstate="print">
            <a:grayscl/>
          </a:blip>
          <a:srcRect l="-2956" r="-493"/>
          <a:stretch>
            <a:fillRect/>
          </a:stretch>
        </p:blipFill>
        <p:spPr bwMode="auto">
          <a:xfrm>
            <a:off x="76200" y="76200"/>
            <a:ext cx="1447800" cy="6705600"/>
          </a:xfrm>
          <a:prstGeom prst="rect">
            <a:avLst/>
          </a:prstGeom>
          <a:noFill/>
        </p:spPr>
      </p:pic>
      <p:sp>
        <p:nvSpPr>
          <p:cNvPr id="25603" name="Text Box 3"/>
          <p:cNvSpPr txBox="1">
            <a:spLocks noChangeArrowheads="1"/>
          </p:cNvSpPr>
          <p:nvPr/>
        </p:nvSpPr>
        <p:spPr bwMode="auto">
          <a:xfrm>
            <a:off x="1524000" y="990600"/>
            <a:ext cx="7315200" cy="823913"/>
          </a:xfrm>
          <a:prstGeom prst="rect">
            <a:avLst/>
          </a:prstGeom>
          <a:noFill/>
          <a:ln w="9525">
            <a:noFill/>
            <a:miter lim="800000"/>
            <a:headEnd/>
            <a:tailEnd/>
          </a:ln>
          <a:effectLst/>
        </p:spPr>
        <p:txBody>
          <a:bodyPr>
            <a:spAutoFit/>
          </a:bodyPr>
          <a:lstStyle/>
          <a:p>
            <a:pPr>
              <a:spcBef>
                <a:spcPct val="50000"/>
              </a:spcBef>
            </a:pPr>
            <a:r>
              <a:rPr lang="en-US" sz="4800" b="1" u="sng" dirty="0">
                <a:solidFill>
                  <a:schemeClr val="bg1">
                    <a:lumMod val="95000"/>
                  </a:schemeClr>
                </a:solidFill>
                <a:latin typeface="Arial" pitchFamily="34" charset="0"/>
                <a:cs typeface="Arial" pitchFamily="34" charset="0"/>
              </a:rPr>
              <a:t>Sin is</a:t>
            </a:r>
            <a:r>
              <a:rPr lang="en-US" sz="4800" b="1" dirty="0">
                <a:solidFill>
                  <a:schemeClr val="bg1"/>
                </a:solidFill>
                <a:latin typeface="Arial" pitchFamily="34" charset="0"/>
                <a:cs typeface="Arial" pitchFamily="34" charset="0"/>
              </a:rPr>
              <a:t>:  </a:t>
            </a:r>
            <a:endParaRPr lang="en-US" sz="4800" b="1" u="sng" dirty="0">
              <a:solidFill>
                <a:schemeClr val="bg1"/>
              </a:solidFill>
              <a:latin typeface="Arial" pitchFamily="34" charset="0"/>
              <a:cs typeface="Arial" pitchFamily="34" charset="0"/>
            </a:endParaRPr>
          </a:p>
        </p:txBody>
      </p:sp>
      <p:sp>
        <p:nvSpPr>
          <p:cNvPr id="25608" name="Text Box 8"/>
          <p:cNvSpPr txBox="1">
            <a:spLocks noChangeArrowheads="1"/>
          </p:cNvSpPr>
          <p:nvPr/>
        </p:nvSpPr>
        <p:spPr bwMode="auto">
          <a:xfrm>
            <a:off x="1524000" y="1905000"/>
            <a:ext cx="7467600" cy="3113088"/>
          </a:xfrm>
          <a:prstGeom prst="rect">
            <a:avLst/>
          </a:prstGeom>
          <a:noFill/>
          <a:ln w="9525">
            <a:noFill/>
            <a:miter lim="800000"/>
            <a:headEnd/>
            <a:tailEnd/>
          </a:ln>
          <a:effectLst/>
        </p:spPr>
        <p:txBody>
          <a:bodyPr>
            <a:spAutoFit/>
          </a:bodyPr>
          <a:lstStyle/>
          <a:p>
            <a:pPr marL="342900" indent="-342900">
              <a:spcBef>
                <a:spcPct val="50000"/>
              </a:spcBef>
              <a:buClr>
                <a:srgbClr val="993300"/>
              </a:buClr>
              <a:buFont typeface="Wingdings" pitchFamily="28" charset="2"/>
              <a:buChar char=""/>
            </a:pPr>
            <a:r>
              <a:rPr lang="en-US" sz="3600" b="1" dirty="0">
                <a:solidFill>
                  <a:schemeClr val="bg1">
                    <a:lumMod val="95000"/>
                  </a:schemeClr>
                </a:solidFill>
                <a:latin typeface="Arial" pitchFamily="34" charset="0"/>
                <a:cs typeface="Arial" pitchFamily="34" charset="0"/>
              </a:rPr>
              <a:t> Lawlessness</a:t>
            </a:r>
          </a:p>
          <a:p>
            <a:pPr marL="342900" indent="-342900">
              <a:spcBef>
                <a:spcPct val="50000"/>
              </a:spcBef>
              <a:buClr>
                <a:srgbClr val="993300"/>
              </a:buClr>
              <a:buFont typeface="Wingdings" pitchFamily="28" charset="2"/>
              <a:buChar char=""/>
            </a:pPr>
            <a:r>
              <a:rPr lang="en-US" sz="3600" b="1" dirty="0">
                <a:solidFill>
                  <a:schemeClr val="bg1">
                    <a:lumMod val="95000"/>
                  </a:schemeClr>
                </a:solidFill>
                <a:latin typeface="Arial" pitchFamily="34" charset="0"/>
                <a:cs typeface="Arial" pitchFamily="34" charset="0"/>
              </a:rPr>
              <a:t> All Unrighteousness</a:t>
            </a:r>
          </a:p>
          <a:p>
            <a:pPr marL="342900" indent="-342900">
              <a:spcBef>
                <a:spcPct val="50000"/>
              </a:spcBef>
              <a:buClr>
                <a:srgbClr val="993300"/>
              </a:buClr>
              <a:buFont typeface="Wingdings" pitchFamily="28" charset="2"/>
              <a:buChar char=""/>
            </a:pPr>
            <a:r>
              <a:rPr lang="en-US" sz="3600" b="1" dirty="0">
                <a:solidFill>
                  <a:schemeClr val="bg1">
                    <a:lumMod val="95000"/>
                  </a:schemeClr>
                </a:solidFill>
                <a:latin typeface="Arial" pitchFamily="34" charset="0"/>
                <a:cs typeface="Arial" pitchFamily="34" charset="0"/>
              </a:rPr>
              <a:t> Knowing, But Not Doing Good</a:t>
            </a:r>
          </a:p>
          <a:p>
            <a:pPr marL="342900" indent="-342900">
              <a:spcBef>
                <a:spcPct val="50000"/>
              </a:spcBef>
              <a:buClr>
                <a:srgbClr val="993300"/>
              </a:buClr>
              <a:buFont typeface="Wingdings" pitchFamily="28" charset="2"/>
              <a:buChar char=""/>
            </a:pPr>
            <a:r>
              <a:rPr lang="en-US" sz="3600" b="1" dirty="0">
                <a:solidFill>
                  <a:schemeClr val="bg1">
                    <a:lumMod val="95000"/>
                  </a:schemeClr>
                </a:solidFill>
                <a:latin typeface="Arial" pitchFamily="34" charset="0"/>
                <a:cs typeface="Arial" pitchFamily="34" charset="0"/>
              </a:rPr>
              <a:t> Violating Conscience</a:t>
            </a:r>
            <a:endParaRPr lang="en-US" sz="3600" dirty="0">
              <a:solidFill>
                <a:schemeClr val="bg1">
                  <a:lumMod val="9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5608">
                                            <p:txEl>
                                              <p:pRg st="0" end="0"/>
                                            </p:txEl>
                                          </p:spTgt>
                                        </p:tgtEl>
                                        <p:attrNameLst>
                                          <p:attrName>style.visibility</p:attrName>
                                        </p:attrNameLst>
                                      </p:cBhvr>
                                      <p:to>
                                        <p:strVal val="visible"/>
                                      </p:to>
                                    </p:set>
                                    <p:anim calcmode="lin" valueType="num">
                                      <p:cBhvr>
                                        <p:cTn id="7" dur="500" fill="hold"/>
                                        <p:tgtEl>
                                          <p:spTgt spid="2560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5608">
                                            <p:txEl>
                                              <p:pRg st="0" end="0"/>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25608">
                                            <p:txEl>
                                              <p:pRg st="1" end="1"/>
                                            </p:txEl>
                                          </p:spTgt>
                                        </p:tgtEl>
                                        <p:attrNameLst>
                                          <p:attrName>style.visibility</p:attrName>
                                        </p:attrNameLst>
                                      </p:cBhvr>
                                      <p:to>
                                        <p:strVal val="visible"/>
                                      </p:to>
                                    </p:set>
                                    <p:anim calcmode="lin" valueType="num">
                                      <p:cBhvr>
                                        <p:cTn id="11" dur="500" fill="hold"/>
                                        <p:tgtEl>
                                          <p:spTgt spid="25608">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25608">
                                            <p:txEl>
                                              <p:pRg st="1" end="1"/>
                                            </p:txEl>
                                          </p:spTgt>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25608">
                                            <p:txEl>
                                              <p:pRg st="2" end="2"/>
                                            </p:txEl>
                                          </p:spTgt>
                                        </p:tgtEl>
                                        <p:attrNameLst>
                                          <p:attrName>style.visibility</p:attrName>
                                        </p:attrNameLst>
                                      </p:cBhvr>
                                      <p:to>
                                        <p:strVal val="visible"/>
                                      </p:to>
                                    </p:set>
                                    <p:anim calcmode="lin" valueType="num">
                                      <p:cBhvr>
                                        <p:cTn id="15" dur="500" fill="hold"/>
                                        <p:tgtEl>
                                          <p:spTgt spid="25608">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25608">
                                            <p:txEl>
                                              <p:pRg st="2" end="2"/>
                                            </p:txEl>
                                          </p:spTgt>
                                        </p:tgtEl>
                                        <p:attrNameLst>
                                          <p:attrName>ppt_h</p:attrName>
                                        </p:attrNameLst>
                                      </p:cBhvr>
                                      <p:tavLst>
                                        <p:tav tm="0">
                                          <p:val>
                                            <p:flt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25608">
                                            <p:txEl>
                                              <p:pRg st="3" end="3"/>
                                            </p:txEl>
                                          </p:spTgt>
                                        </p:tgtEl>
                                        <p:attrNameLst>
                                          <p:attrName>style.visibility</p:attrName>
                                        </p:attrNameLst>
                                      </p:cBhvr>
                                      <p:to>
                                        <p:strVal val="visible"/>
                                      </p:to>
                                    </p:set>
                                    <p:anim calcmode="lin" valueType="num">
                                      <p:cBhvr>
                                        <p:cTn id="19" dur="500" fill="hold"/>
                                        <p:tgtEl>
                                          <p:spTgt spid="25608">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5608">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lumMod val="85000"/>
                  </a:schemeClr>
                </a:solidFill>
                <a:latin typeface="Arial" pitchFamily="34" charset="0"/>
                <a:cs typeface="Arial" pitchFamily="34" charset="0"/>
              </a:rPr>
              <a:t>Mr. Hutson’s Conclusions</a:t>
            </a:r>
            <a:endParaRPr lang="en-US" b="1" dirty="0">
              <a:solidFill>
                <a:schemeClr val="bg1">
                  <a:lumMod val="85000"/>
                </a:schemeClr>
              </a:solidFill>
              <a:latin typeface="Arial" pitchFamily="34" charset="0"/>
              <a:cs typeface="Arial" pitchFamily="34" charset="0"/>
            </a:endParaRPr>
          </a:p>
        </p:txBody>
      </p:sp>
      <p:sp>
        <p:nvSpPr>
          <p:cNvPr id="3" name="Content Placeholder 2"/>
          <p:cNvSpPr>
            <a:spLocks noGrp="1"/>
          </p:cNvSpPr>
          <p:nvPr>
            <p:ph idx="1"/>
          </p:nvPr>
        </p:nvSpPr>
        <p:spPr>
          <a:solidFill>
            <a:schemeClr val="bg1">
              <a:lumMod val="95000"/>
              <a:alpha val="74902"/>
            </a:schemeClr>
          </a:solidFill>
        </p:spPr>
        <p:txBody>
          <a:bodyPr/>
          <a:lstStyle/>
          <a:p>
            <a:pPr>
              <a:spcAft>
                <a:spcPts val="600"/>
              </a:spcAft>
            </a:pPr>
            <a:r>
              <a:rPr lang="en-US" b="1" dirty="0" smtClean="0">
                <a:latin typeface="Arial" pitchFamily="34" charset="0"/>
                <a:cs typeface="Arial" pitchFamily="34" charset="0"/>
              </a:rPr>
              <a:t>People are </a:t>
            </a:r>
            <a:r>
              <a:rPr lang="en-US" b="1" u="sng" dirty="0" smtClean="0">
                <a:latin typeface="Arial" pitchFamily="34" charset="0"/>
                <a:cs typeface="Arial" pitchFamily="34" charset="0"/>
              </a:rPr>
              <a:t>NOT</a:t>
            </a:r>
            <a:r>
              <a:rPr lang="en-US" b="1" dirty="0" smtClean="0">
                <a:latin typeface="Arial" pitchFamily="34" charset="0"/>
                <a:cs typeface="Arial" pitchFamily="34" charset="0"/>
              </a:rPr>
              <a:t> going to Hell because</a:t>
            </a:r>
            <a:r>
              <a:rPr lang="en-US" dirty="0" smtClean="0">
                <a:latin typeface="Arial" pitchFamily="34" charset="0"/>
                <a:cs typeface="Arial" pitchFamily="34" charset="0"/>
              </a:rPr>
              <a:t>:</a:t>
            </a:r>
          </a:p>
          <a:p>
            <a:pPr lvl="1">
              <a:spcAft>
                <a:spcPts val="600"/>
              </a:spcAft>
            </a:pPr>
            <a:r>
              <a:rPr lang="en-US" b="1" dirty="0" smtClean="0">
                <a:solidFill>
                  <a:srgbClr val="C00000"/>
                </a:solidFill>
                <a:latin typeface="Arial" pitchFamily="34" charset="0"/>
                <a:cs typeface="Arial" pitchFamily="34" charset="0"/>
              </a:rPr>
              <a:t>They </a:t>
            </a:r>
            <a:r>
              <a:rPr lang="en-US" b="1" dirty="0" smtClean="0">
                <a:solidFill>
                  <a:srgbClr val="C00000"/>
                </a:solidFill>
                <a:latin typeface="Arial" pitchFamily="34" charset="0"/>
                <a:cs typeface="Arial" pitchFamily="34" charset="0"/>
              </a:rPr>
              <a:t>sin</a:t>
            </a:r>
            <a:endParaRPr lang="en-US" b="1" dirty="0" smtClean="0">
              <a:solidFill>
                <a:srgbClr val="C00000"/>
              </a:solidFill>
              <a:latin typeface="Arial" pitchFamily="34" charset="0"/>
              <a:cs typeface="Arial" pitchFamily="34" charset="0"/>
            </a:endParaRPr>
          </a:p>
          <a:p>
            <a:pPr lvl="1">
              <a:spcAft>
                <a:spcPts val="600"/>
              </a:spcAft>
            </a:pPr>
            <a:r>
              <a:rPr lang="en-US" b="1" dirty="0" smtClean="0">
                <a:solidFill>
                  <a:srgbClr val="C00000"/>
                </a:solidFill>
                <a:latin typeface="Arial" pitchFamily="34" charset="0"/>
                <a:cs typeface="Arial" pitchFamily="34" charset="0"/>
              </a:rPr>
              <a:t>They </a:t>
            </a:r>
            <a:r>
              <a:rPr lang="en-US" b="1" dirty="0" smtClean="0">
                <a:solidFill>
                  <a:srgbClr val="C00000"/>
                </a:solidFill>
                <a:latin typeface="Arial" pitchFamily="34" charset="0"/>
                <a:cs typeface="Arial" pitchFamily="34" charset="0"/>
              </a:rPr>
              <a:t>will not stop sinning</a:t>
            </a:r>
            <a:endParaRPr lang="en-US" b="1" dirty="0" smtClean="0">
              <a:solidFill>
                <a:srgbClr val="C00000"/>
              </a:solidFill>
              <a:latin typeface="Arial" pitchFamily="34" charset="0"/>
              <a:cs typeface="Arial" pitchFamily="34" charset="0"/>
            </a:endParaRPr>
          </a:p>
          <a:p>
            <a:pPr lvl="1">
              <a:spcAft>
                <a:spcPts val="600"/>
              </a:spcAft>
            </a:pPr>
            <a:r>
              <a:rPr lang="en-US" b="1" dirty="0" smtClean="0">
                <a:solidFill>
                  <a:srgbClr val="C00000"/>
                </a:solidFill>
                <a:latin typeface="Arial" pitchFamily="34" charset="0"/>
                <a:cs typeface="Arial" pitchFamily="34" charset="0"/>
              </a:rPr>
              <a:t>Of the </a:t>
            </a:r>
            <a:r>
              <a:rPr lang="en-US" b="1" dirty="0" smtClean="0">
                <a:solidFill>
                  <a:srgbClr val="C00000"/>
                </a:solidFill>
                <a:latin typeface="Arial" pitchFamily="34" charset="0"/>
                <a:cs typeface="Arial" pitchFamily="34" charset="0"/>
              </a:rPr>
              <a:t>kinds of sins they commit.</a:t>
            </a:r>
            <a:endParaRPr lang="en-US" b="1" dirty="0" smtClean="0">
              <a:solidFill>
                <a:srgbClr val="C00000"/>
              </a:solidFill>
              <a:latin typeface="Arial" pitchFamily="34" charset="0"/>
              <a:cs typeface="Arial" pitchFamily="34" charset="0"/>
            </a:endParaRPr>
          </a:p>
          <a:p>
            <a:pPr lvl="1">
              <a:spcAft>
                <a:spcPts val="600"/>
              </a:spcAft>
            </a:pPr>
            <a:r>
              <a:rPr lang="en-US" b="1" dirty="0" smtClean="0">
                <a:solidFill>
                  <a:srgbClr val="C00000"/>
                </a:solidFill>
                <a:latin typeface="Arial" pitchFamily="34" charset="0"/>
                <a:cs typeface="Arial" pitchFamily="34" charset="0"/>
              </a:rPr>
              <a:t>They do not </a:t>
            </a:r>
            <a:r>
              <a:rPr lang="en-US" b="1" dirty="0" smtClean="0">
                <a:solidFill>
                  <a:srgbClr val="C00000"/>
                </a:solidFill>
                <a:latin typeface="Arial" pitchFamily="34" charset="0"/>
                <a:cs typeface="Arial" pitchFamily="34" charset="0"/>
              </a:rPr>
              <a:t>live like </a:t>
            </a:r>
            <a:r>
              <a:rPr lang="en-US" b="1" dirty="0" err="1" smtClean="0">
                <a:solidFill>
                  <a:srgbClr val="C00000"/>
                </a:solidFill>
                <a:latin typeface="Arial" pitchFamily="34" charset="0"/>
                <a:cs typeface="Arial" pitchFamily="34" charset="0"/>
              </a:rPr>
              <a:t>christians</a:t>
            </a:r>
            <a:r>
              <a:rPr lang="en-US" b="1" dirty="0" smtClean="0">
                <a:solidFill>
                  <a:srgbClr val="C00000"/>
                </a:solidFill>
                <a:latin typeface="Arial" pitchFamily="34" charset="0"/>
                <a:cs typeface="Arial" pitchFamily="34" charset="0"/>
              </a:rPr>
              <a:t>.</a:t>
            </a:r>
            <a:endParaRPr lang="en-US" b="1" dirty="0" smtClean="0">
              <a:solidFill>
                <a:srgbClr val="C00000"/>
              </a:solidFill>
              <a:latin typeface="Arial" pitchFamily="34" charset="0"/>
              <a:cs typeface="Arial" pitchFamily="34" charset="0"/>
            </a:endParaRPr>
          </a:p>
          <a:p>
            <a:pPr lvl="1">
              <a:spcAft>
                <a:spcPts val="600"/>
              </a:spcAft>
            </a:pPr>
            <a:r>
              <a:rPr lang="en-US" b="1" dirty="0" smtClean="0">
                <a:solidFill>
                  <a:srgbClr val="C00000"/>
                </a:solidFill>
                <a:latin typeface="Arial" pitchFamily="34" charset="0"/>
                <a:cs typeface="Arial" pitchFamily="34" charset="0"/>
              </a:rPr>
              <a:t>They </a:t>
            </a:r>
            <a:r>
              <a:rPr lang="en-US" b="1" dirty="0" smtClean="0">
                <a:solidFill>
                  <a:srgbClr val="C00000"/>
                </a:solidFill>
                <a:latin typeface="Arial" pitchFamily="34" charset="0"/>
                <a:cs typeface="Arial" pitchFamily="34" charset="0"/>
              </a:rPr>
              <a:t>have not been baptized</a:t>
            </a:r>
            <a:endParaRPr lang="en-US" b="1" dirty="0">
              <a:solidFill>
                <a:srgbClr val="C00000"/>
              </a:solidFill>
              <a:latin typeface="Arial" pitchFamily="34" charset="0"/>
              <a:cs typeface="Arial" pitchFamily="34" charset="0"/>
            </a:endParaRPr>
          </a:p>
        </p:txBody>
      </p:sp>
      <p:pic>
        <p:nvPicPr>
          <p:cNvPr id="4" name="Picture 6"/>
          <p:cNvPicPr>
            <a:picLocks noChangeAspect="1" noChangeArrowheads="1"/>
          </p:cNvPicPr>
          <p:nvPr/>
        </p:nvPicPr>
        <p:blipFill>
          <a:blip r:embed="rId3" cstate="print"/>
          <a:srcRect/>
          <a:stretch>
            <a:fillRect/>
          </a:stretch>
        </p:blipFill>
        <p:spPr bwMode="auto">
          <a:xfrm>
            <a:off x="7010400" y="2187575"/>
            <a:ext cx="1600200" cy="21558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p:cTn id="1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2" end="2"/>
                                            </p:txEl>
                                          </p:spTgt>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4" end="4"/>
                                            </p:txEl>
                                          </p:spTgt>
                                        </p:tgtEl>
                                        <p:attrNameLst>
                                          <p:attrName>ppt_h</p:attrName>
                                        </p:attrNameLst>
                                      </p:cBhvr>
                                      <p:tavLst>
                                        <p:tav tm="0">
                                          <p:val>
                                            <p:flt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Bible 03"/>
          <p:cNvPicPr>
            <a:picLocks noChangeAspect="1" noChangeArrowheads="1"/>
          </p:cNvPicPr>
          <p:nvPr/>
        </p:nvPicPr>
        <p:blipFill>
          <a:blip r:embed="rId3" cstate="print">
            <a:grayscl/>
          </a:blip>
          <a:srcRect l="-2956" r="-493"/>
          <a:stretch>
            <a:fillRect/>
          </a:stretch>
        </p:blipFill>
        <p:spPr bwMode="auto">
          <a:xfrm>
            <a:off x="0" y="76200"/>
            <a:ext cx="1905000" cy="6705600"/>
          </a:xfrm>
          <a:prstGeom prst="rect">
            <a:avLst/>
          </a:prstGeom>
          <a:noFill/>
        </p:spPr>
      </p:pic>
      <p:sp>
        <p:nvSpPr>
          <p:cNvPr id="3" name="TextBox 2"/>
          <p:cNvSpPr txBox="1"/>
          <p:nvPr/>
        </p:nvSpPr>
        <p:spPr>
          <a:xfrm>
            <a:off x="2286000" y="228600"/>
            <a:ext cx="6400800" cy="584775"/>
          </a:xfrm>
          <a:prstGeom prst="rect">
            <a:avLst/>
          </a:prstGeom>
          <a:solidFill>
            <a:srgbClr val="F2F2F2">
              <a:alpha val="74902"/>
            </a:srgbClr>
          </a:solidFill>
          <a:ln>
            <a:solidFill>
              <a:srgbClr val="C00000"/>
            </a:solidFill>
          </a:ln>
        </p:spPr>
        <p:txBody>
          <a:bodyPr wrap="square" rtlCol="0">
            <a:spAutoFit/>
          </a:bodyPr>
          <a:lstStyle/>
          <a:p>
            <a:pPr algn="ctr"/>
            <a:r>
              <a:rPr lang="en-US" sz="3200" b="1" u="sng" dirty="0" smtClean="0">
                <a:latin typeface="Arial" pitchFamily="34" charset="0"/>
                <a:cs typeface="Arial" pitchFamily="34" charset="0"/>
              </a:rPr>
              <a:t>The Cure for Sin</a:t>
            </a:r>
            <a:endParaRPr lang="en-US" sz="3200" b="1" dirty="0">
              <a:latin typeface="Arial" pitchFamily="34" charset="0"/>
              <a:cs typeface="Arial" pitchFamily="34" charset="0"/>
            </a:endParaRPr>
          </a:p>
        </p:txBody>
      </p:sp>
      <p:sp>
        <p:nvSpPr>
          <p:cNvPr id="4" name="TextBox 3"/>
          <p:cNvSpPr txBox="1"/>
          <p:nvPr/>
        </p:nvSpPr>
        <p:spPr>
          <a:xfrm>
            <a:off x="2209800" y="1066800"/>
            <a:ext cx="6705600" cy="2492990"/>
          </a:xfrm>
          <a:prstGeom prst="rect">
            <a:avLst/>
          </a:prstGeom>
          <a:solidFill>
            <a:srgbClr val="F2F2F2">
              <a:alpha val="74902"/>
            </a:srgbClr>
          </a:solidFill>
          <a:ln w="38100">
            <a:solidFill>
              <a:srgbClr val="C00000"/>
            </a:solidFill>
          </a:ln>
        </p:spPr>
        <p:txBody>
          <a:bodyPr wrap="square" rtlCol="0">
            <a:spAutoFit/>
          </a:bodyPr>
          <a:lstStyle/>
          <a:p>
            <a:pPr algn="ctr"/>
            <a:r>
              <a:rPr lang="en-US" sz="3200" b="1" i="1" dirty="0" smtClean="0">
                <a:solidFill>
                  <a:srgbClr val="C00000"/>
                </a:solidFill>
                <a:latin typeface="Arial" pitchFamily="34" charset="0"/>
                <a:cs typeface="Arial" pitchFamily="34" charset="0"/>
              </a:rPr>
              <a:t>“I will bless those who bless you, and I will curse him who curses you; and in you all the families of the earth shall be blessed</a:t>
            </a:r>
            <a:r>
              <a:rPr lang="en-US" sz="2800" b="1" i="1" dirty="0" smtClean="0">
                <a:solidFill>
                  <a:srgbClr val="C00000"/>
                </a:solidFill>
                <a:latin typeface="Arial" pitchFamily="34" charset="0"/>
                <a:cs typeface="Arial" pitchFamily="34" charset="0"/>
              </a:rPr>
              <a:t>.”                                               {Genesis 12:3}</a:t>
            </a:r>
            <a:endParaRPr lang="en-US" sz="2800" b="1" i="1" dirty="0">
              <a:solidFill>
                <a:srgbClr val="C00000"/>
              </a:solidFill>
              <a:latin typeface="Arial" pitchFamily="34" charset="0"/>
              <a:cs typeface="Arial" pitchFamily="34" charset="0"/>
            </a:endParaRPr>
          </a:p>
        </p:txBody>
      </p:sp>
      <p:sp>
        <p:nvSpPr>
          <p:cNvPr id="5" name="TextBox 4"/>
          <p:cNvSpPr txBox="1"/>
          <p:nvPr/>
        </p:nvSpPr>
        <p:spPr>
          <a:xfrm>
            <a:off x="2209800" y="3810000"/>
            <a:ext cx="6705600" cy="3046988"/>
          </a:xfrm>
          <a:prstGeom prst="rect">
            <a:avLst/>
          </a:prstGeom>
          <a:solidFill>
            <a:srgbClr val="F2F2F2">
              <a:alpha val="74902"/>
            </a:srgbClr>
          </a:solidFill>
          <a:ln w="38100">
            <a:solidFill>
              <a:srgbClr val="C00000"/>
            </a:solidFill>
          </a:ln>
        </p:spPr>
        <p:txBody>
          <a:bodyPr wrap="square" rtlCol="0">
            <a:spAutoFit/>
          </a:bodyPr>
          <a:lstStyle/>
          <a:p>
            <a:pPr algn="ctr"/>
            <a:r>
              <a:rPr lang="en-US" sz="3200" b="1" i="1" dirty="0" smtClean="0">
                <a:solidFill>
                  <a:srgbClr val="C00000"/>
                </a:solidFill>
                <a:latin typeface="Arial" pitchFamily="34" charset="0"/>
                <a:cs typeface="Arial" pitchFamily="34" charset="0"/>
              </a:rPr>
              <a:t>“But He was wounded for our transgressions, He was bruised for our iniquities; the chastisement for our peace was upon Him, and by His stripes we are healed.” {Isaiah 53:5}</a:t>
            </a:r>
            <a:endParaRPr lang="en-US" sz="3200" b="1" i="1" dirty="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Bible 03"/>
          <p:cNvPicPr>
            <a:picLocks noChangeAspect="1" noChangeArrowheads="1"/>
          </p:cNvPicPr>
          <p:nvPr/>
        </p:nvPicPr>
        <p:blipFill>
          <a:blip r:embed="rId3" cstate="print">
            <a:grayscl/>
          </a:blip>
          <a:srcRect l="-2956" r="-493"/>
          <a:stretch>
            <a:fillRect/>
          </a:stretch>
        </p:blipFill>
        <p:spPr bwMode="auto">
          <a:xfrm>
            <a:off x="0" y="76200"/>
            <a:ext cx="1905000" cy="6705600"/>
          </a:xfrm>
          <a:prstGeom prst="rect">
            <a:avLst/>
          </a:prstGeom>
          <a:noFill/>
        </p:spPr>
      </p:pic>
      <p:sp>
        <p:nvSpPr>
          <p:cNvPr id="4" name="TextBox 3"/>
          <p:cNvSpPr txBox="1"/>
          <p:nvPr/>
        </p:nvSpPr>
        <p:spPr>
          <a:xfrm>
            <a:off x="2209800" y="1276052"/>
            <a:ext cx="6705600" cy="2000548"/>
          </a:xfrm>
          <a:prstGeom prst="rect">
            <a:avLst/>
          </a:prstGeom>
          <a:solidFill>
            <a:srgbClr val="F2F2F2">
              <a:alpha val="74902"/>
            </a:srgbClr>
          </a:solidFill>
          <a:ln w="38100">
            <a:solidFill>
              <a:srgbClr val="C00000"/>
            </a:solidFill>
          </a:ln>
        </p:spPr>
        <p:txBody>
          <a:bodyPr wrap="square" rtlCol="0">
            <a:spAutoFit/>
          </a:bodyPr>
          <a:lstStyle/>
          <a:p>
            <a:pPr algn="ctr"/>
            <a:r>
              <a:rPr lang="en-US" sz="3200" b="1" i="1" dirty="0" smtClean="0">
                <a:solidFill>
                  <a:srgbClr val="C00000"/>
                </a:solidFill>
                <a:latin typeface="Arial" pitchFamily="34" charset="0"/>
                <a:cs typeface="Arial" pitchFamily="34" charset="0"/>
              </a:rPr>
              <a:t>“For this is My blood of the new covenant, which is shed for many for the remission of sins.</a:t>
            </a:r>
            <a:r>
              <a:rPr lang="en-US" sz="2800" b="1" i="1" dirty="0" smtClean="0">
                <a:solidFill>
                  <a:srgbClr val="C00000"/>
                </a:solidFill>
                <a:latin typeface="Arial" pitchFamily="34" charset="0"/>
                <a:cs typeface="Arial" pitchFamily="34" charset="0"/>
              </a:rPr>
              <a:t>”                                               {Matthew 26:28}</a:t>
            </a:r>
            <a:endParaRPr lang="en-US" sz="2800" b="1" i="1" dirty="0">
              <a:solidFill>
                <a:srgbClr val="C00000"/>
              </a:solidFill>
              <a:latin typeface="Arial" pitchFamily="34" charset="0"/>
              <a:cs typeface="Arial" pitchFamily="34" charset="0"/>
            </a:endParaRPr>
          </a:p>
        </p:txBody>
      </p:sp>
      <p:sp>
        <p:nvSpPr>
          <p:cNvPr id="5" name="TextBox 4"/>
          <p:cNvSpPr txBox="1"/>
          <p:nvPr/>
        </p:nvSpPr>
        <p:spPr>
          <a:xfrm>
            <a:off x="2209800" y="3810000"/>
            <a:ext cx="6705600" cy="2554545"/>
          </a:xfrm>
          <a:prstGeom prst="rect">
            <a:avLst/>
          </a:prstGeom>
          <a:solidFill>
            <a:srgbClr val="F2F2F2">
              <a:alpha val="74902"/>
            </a:srgbClr>
          </a:solidFill>
          <a:ln w="38100">
            <a:solidFill>
              <a:srgbClr val="C00000"/>
            </a:solidFill>
          </a:ln>
        </p:spPr>
        <p:txBody>
          <a:bodyPr wrap="square" rtlCol="0">
            <a:spAutoFit/>
          </a:bodyPr>
          <a:lstStyle/>
          <a:p>
            <a:pPr algn="ctr"/>
            <a:r>
              <a:rPr lang="en-US" sz="3200" b="1" i="1" dirty="0" smtClean="0">
                <a:solidFill>
                  <a:srgbClr val="C00000"/>
                </a:solidFill>
                <a:latin typeface="Arial" pitchFamily="34" charset="0"/>
                <a:cs typeface="Arial" pitchFamily="34" charset="0"/>
              </a:rPr>
              <a:t>“In Him we have redemption through His blood, the forgiveness of sins, according to the riches of His grace.”   </a:t>
            </a:r>
            <a:r>
              <a:rPr lang="en-US" sz="2800" b="1" i="1" dirty="0" smtClean="0">
                <a:solidFill>
                  <a:srgbClr val="C00000"/>
                </a:solidFill>
                <a:latin typeface="Arial" pitchFamily="34" charset="0"/>
                <a:cs typeface="Arial" pitchFamily="34" charset="0"/>
              </a:rPr>
              <a:t>{Ephesians 1:7}</a:t>
            </a:r>
            <a:endParaRPr lang="en-US" sz="2800" b="1" i="1" dirty="0">
              <a:solidFill>
                <a:srgbClr val="C00000"/>
              </a:solidFill>
              <a:latin typeface="Arial" pitchFamily="34" charset="0"/>
              <a:cs typeface="Arial" pitchFamily="34" charset="0"/>
            </a:endParaRPr>
          </a:p>
        </p:txBody>
      </p:sp>
      <p:sp>
        <p:nvSpPr>
          <p:cNvPr id="6" name="TextBox 5"/>
          <p:cNvSpPr txBox="1"/>
          <p:nvPr/>
        </p:nvSpPr>
        <p:spPr>
          <a:xfrm>
            <a:off x="2286000" y="228600"/>
            <a:ext cx="6400800" cy="584775"/>
          </a:xfrm>
          <a:prstGeom prst="rect">
            <a:avLst/>
          </a:prstGeom>
          <a:solidFill>
            <a:srgbClr val="F2F2F2">
              <a:alpha val="74902"/>
            </a:srgbClr>
          </a:solidFill>
          <a:ln>
            <a:solidFill>
              <a:srgbClr val="C00000"/>
            </a:solidFill>
          </a:ln>
        </p:spPr>
        <p:txBody>
          <a:bodyPr wrap="square" rtlCol="0">
            <a:spAutoFit/>
          </a:bodyPr>
          <a:lstStyle/>
          <a:p>
            <a:pPr algn="ctr"/>
            <a:r>
              <a:rPr lang="en-US" sz="3200" b="1" u="sng" dirty="0" smtClean="0">
                <a:latin typeface="Arial" pitchFamily="34" charset="0"/>
                <a:cs typeface="Arial" pitchFamily="34" charset="0"/>
              </a:rPr>
              <a:t>The Cure for Sin</a:t>
            </a:r>
            <a:endParaRPr lang="en-US" sz="32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Bible 03"/>
          <p:cNvPicPr>
            <a:picLocks noChangeAspect="1" noChangeArrowheads="1"/>
          </p:cNvPicPr>
          <p:nvPr/>
        </p:nvPicPr>
        <p:blipFill>
          <a:blip r:embed="rId3" cstate="print">
            <a:grayscl/>
          </a:blip>
          <a:srcRect l="-2956" r="-493"/>
          <a:stretch>
            <a:fillRect/>
          </a:stretch>
        </p:blipFill>
        <p:spPr bwMode="auto">
          <a:xfrm>
            <a:off x="76200" y="76200"/>
            <a:ext cx="1447800" cy="6705600"/>
          </a:xfrm>
          <a:prstGeom prst="rect">
            <a:avLst/>
          </a:prstGeom>
          <a:noFill/>
          <a:ln w="9525">
            <a:noFill/>
            <a:miter lim="800000"/>
            <a:headEnd/>
            <a:tailEnd/>
          </a:ln>
        </p:spPr>
      </p:pic>
      <p:sp>
        <p:nvSpPr>
          <p:cNvPr id="20483" name="Text Box 3"/>
          <p:cNvSpPr txBox="1">
            <a:spLocks noChangeArrowheads="1"/>
          </p:cNvSpPr>
          <p:nvPr/>
        </p:nvSpPr>
        <p:spPr bwMode="auto">
          <a:xfrm>
            <a:off x="1524000" y="304800"/>
            <a:ext cx="6477000" cy="641350"/>
          </a:xfrm>
          <a:prstGeom prst="rect">
            <a:avLst/>
          </a:prstGeom>
          <a:noFill/>
          <a:ln w="9525">
            <a:noFill/>
            <a:miter lim="800000"/>
            <a:headEnd/>
            <a:tailEnd/>
          </a:ln>
          <a:effectLst/>
        </p:spPr>
        <p:txBody>
          <a:bodyPr>
            <a:spAutoFit/>
          </a:bodyPr>
          <a:lstStyle/>
          <a:p>
            <a:pPr>
              <a:spcBef>
                <a:spcPct val="50000"/>
              </a:spcBef>
            </a:pPr>
            <a:r>
              <a:rPr lang="en-US" sz="3600" b="1" dirty="0">
                <a:solidFill>
                  <a:schemeClr val="bg1">
                    <a:lumMod val="95000"/>
                  </a:schemeClr>
                </a:solidFill>
                <a:latin typeface="Arial" pitchFamily="34" charset="0"/>
                <a:cs typeface="Arial" pitchFamily="34" charset="0"/>
              </a:rPr>
              <a:t>The Ugliness of Sin</a:t>
            </a:r>
          </a:p>
        </p:txBody>
      </p:sp>
      <p:sp>
        <p:nvSpPr>
          <p:cNvPr id="20484" name="Text Box 4"/>
          <p:cNvSpPr txBox="1">
            <a:spLocks noChangeArrowheads="1"/>
          </p:cNvSpPr>
          <p:nvPr/>
        </p:nvSpPr>
        <p:spPr bwMode="auto">
          <a:xfrm>
            <a:off x="1524000" y="1066800"/>
            <a:ext cx="7239000" cy="5715411"/>
          </a:xfrm>
          <a:prstGeom prst="rect">
            <a:avLst/>
          </a:prstGeom>
          <a:solidFill>
            <a:srgbClr val="F2F2F2">
              <a:alpha val="74902"/>
            </a:srgbClr>
          </a:solidFill>
          <a:ln w="9525">
            <a:solidFill>
              <a:srgbClr val="C00000"/>
            </a:solidFill>
            <a:miter lim="800000"/>
            <a:headEnd/>
            <a:tailEnd/>
          </a:ln>
          <a:effectLst/>
        </p:spPr>
        <p:txBody>
          <a:bodyPr>
            <a:spAutoFit/>
          </a:bodyPr>
          <a:lstStyle/>
          <a:p>
            <a:pPr>
              <a:lnSpc>
                <a:spcPct val="145000"/>
              </a:lnSpc>
              <a:buClr>
                <a:srgbClr val="C00000"/>
              </a:buClr>
              <a:buFont typeface="Wingdings" pitchFamily="28" charset="2"/>
              <a:buChar char="è"/>
            </a:pPr>
            <a:r>
              <a:rPr lang="en-US" sz="2800" dirty="0">
                <a:latin typeface="Arial" pitchFamily="34" charset="0"/>
                <a:cs typeface="Arial" pitchFamily="34" charset="0"/>
              </a:rPr>
              <a:t>Defiled </a:t>
            </a:r>
            <a:r>
              <a:rPr lang="en-US" sz="2800" dirty="0" smtClean="0">
                <a:latin typeface="Arial" pitchFamily="34" charset="0"/>
                <a:cs typeface="Arial" pitchFamily="34" charset="0"/>
              </a:rPr>
              <a:t>Garments </a:t>
            </a:r>
            <a:r>
              <a:rPr lang="en-US" sz="2400" b="1" dirty="0">
                <a:solidFill>
                  <a:srgbClr val="C00000"/>
                </a:solidFill>
                <a:latin typeface="Arial" pitchFamily="34" charset="0"/>
                <a:cs typeface="Arial" pitchFamily="34" charset="0"/>
              </a:rPr>
              <a:t>(</a:t>
            </a:r>
            <a:r>
              <a:rPr lang="en-US" sz="2400" b="1" dirty="0" smtClean="0">
                <a:solidFill>
                  <a:srgbClr val="C00000"/>
                </a:solidFill>
                <a:latin typeface="Arial" pitchFamily="34" charset="0"/>
                <a:cs typeface="Arial" pitchFamily="34" charset="0"/>
              </a:rPr>
              <a:t>Revelation </a:t>
            </a:r>
            <a:r>
              <a:rPr lang="en-US" sz="2400" b="1" dirty="0">
                <a:solidFill>
                  <a:srgbClr val="C00000"/>
                </a:solidFill>
                <a:latin typeface="Arial" pitchFamily="34" charset="0"/>
                <a:cs typeface="Arial" pitchFamily="34" charset="0"/>
              </a:rPr>
              <a:t>3:4)</a:t>
            </a:r>
          </a:p>
          <a:p>
            <a:pPr>
              <a:lnSpc>
                <a:spcPct val="145000"/>
              </a:lnSpc>
              <a:buClr>
                <a:srgbClr val="C00000"/>
              </a:buClr>
              <a:buFont typeface="Wingdings" pitchFamily="28" charset="2"/>
              <a:buChar char="è"/>
            </a:pPr>
            <a:r>
              <a:rPr lang="en-US" sz="2800" dirty="0">
                <a:latin typeface="Arial" pitchFamily="34" charset="0"/>
                <a:cs typeface="Arial" pitchFamily="34" charset="0"/>
              </a:rPr>
              <a:t>Diseased Body </a:t>
            </a:r>
            <a:r>
              <a:rPr lang="en-US" sz="2400" b="1" dirty="0">
                <a:solidFill>
                  <a:srgbClr val="C00000"/>
                </a:solidFill>
                <a:latin typeface="Arial" pitchFamily="34" charset="0"/>
                <a:cs typeface="Arial" pitchFamily="34" charset="0"/>
              </a:rPr>
              <a:t>(</a:t>
            </a:r>
            <a:r>
              <a:rPr lang="en-US" sz="2400" b="1" dirty="0" smtClean="0">
                <a:solidFill>
                  <a:srgbClr val="C00000"/>
                </a:solidFill>
                <a:latin typeface="Arial" pitchFamily="34" charset="0"/>
                <a:cs typeface="Arial" pitchFamily="34" charset="0"/>
              </a:rPr>
              <a:t>Isaiah </a:t>
            </a:r>
            <a:r>
              <a:rPr lang="en-US" sz="2400" b="1" dirty="0">
                <a:solidFill>
                  <a:srgbClr val="C00000"/>
                </a:solidFill>
                <a:latin typeface="Arial" pitchFamily="34" charset="0"/>
                <a:cs typeface="Arial" pitchFamily="34" charset="0"/>
              </a:rPr>
              <a:t>1:6)</a:t>
            </a:r>
          </a:p>
          <a:p>
            <a:pPr>
              <a:lnSpc>
                <a:spcPct val="145000"/>
              </a:lnSpc>
              <a:buClr>
                <a:srgbClr val="C00000"/>
              </a:buClr>
              <a:buFont typeface="Wingdings" pitchFamily="28" charset="2"/>
              <a:buChar char="è"/>
            </a:pPr>
            <a:r>
              <a:rPr lang="en-US" sz="2800" dirty="0">
                <a:latin typeface="Arial" pitchFamily="34" charset="0"/>
                <a:cs typeface="Arial" pitchFamily="34" charset="0"/>
              </a:rPr>
              <a:t>Corrupted Dead Body </a:t>
            </a:r>
            <a:r>
              <a:rPr lang="en-US" sz="2400" b="1" dirty="0">
                <a:solidFill>
                  <a:srgbClr val="C00000"/>
                </a:solidFill>
                <a:latin typeface="Arial" pitchFamily="34" charset="0"/>
                <a:cs typeface="Arial" pitchFamily="34" charset="0"/>
              </a:rPr>
              <a:t>(</a:t>
            </a:r>
            <a:r>
              <a:rPr lang="en-US" sz="2400" b="1" dirty="0" smtClean="0">
                <a:solidFill>
                  <a:srgbClr val="C00000"/>
                </a:solidFill>
                <a:latin typeface="Arial" pitchFamily="34" charset="0"/>
                <a:cs typeface="Arial" pitchFamily="34" charset="0"/>
              </a:rPr>
              <a:t>Matthew </a:t>
            </a:r>
            <a:r>
              <a:rPr lang="en-US" sz="2400" b="1" dirty="0">
                <a:solidFill>
                  <a:srgbClr val="C00000"/>
                </a:solidFill>
                <a:latin typeface="Arial" pitchFamily="34" charset="0"/>
                <a:cs typeface="Arial" pitchFamily="34" charset="0"/>
              </a:rPr>
              <a:t>23:27)</a:t>
            </a:r>
          </a:p>
          <a:p>
            <a:pPr>
              <a:lnSpc>
                <a:spcPct val="145000"/>
              </a:lnSpc>
              <a:buClr>
                <a:srgbClr val="C00000"/>
              </a:buClr>
              <a:buFont typeface="Wingdings" pitchFamily="28" charset="2"/>
              <a:buChar char="è"/>
            </a:pPr>
            <a:r>
              <a:rPr lang="en-US" sz="2800" dirty="0">
                <a:latin typeface="Arial" pitchFamily="34" charset="0"/>
                <a:cs typeface="Arial" pitchFamily="34" charset="0"/>
              </a:rPr>
              <a:t>Darkness</a:t>
            </a:r>
            <a:r>
              <a:rPr lang="en-US" sz="2400" dirty="0">
                <a:latin typeface="Arial" pitchFamily="34" charset="0"/>
                <a:cs typeface="Arial" pitchFamily="34" charset="0"/>
              </a:rPr>
              <a:t> </a:t>
            </a:r>
            <a:r>
              <a:rPr lang="en-US" sz="2400" b="1" dirty="0" smtClean="0">
                <a:solidFill>
                  <a:srgbClr val="C00000"/>
                </a:solidFill>
                <a:latin typeface="Arial" pitchFamily="34" charset="0"/>
                <a:cs typeface="Arial" pitchFamily="34" charset="0"/>
              </a:rPr>
              <a:t>(John 3:19)</a:t>
            </a:r>
            <a:endParaRPr lang="en-US" sz="2400" b="1" dirty="0">
              <a:solidFill>
                <a:srgbClr val="C00000"/>
              </a:solidFill>
              <a:latin typeface="Arial" pitchFamily="34" charset="0"/>
              <a:cs typeface="Arial" pitchFamily="34" charset="0"/>
            </a:endParaRPr>
          </a:p>
          <a:p>
            <a:pPr>
              <a:lnSpc>
                <a:spcPct val="145000"/>
              </a:lnSpc>
              <a:buClr>
                <a:srgbClr val="C00000"/>
              </a:buClr>
              <a:buFont typeface="Wingdings" pitchFamily="28" charset="2"/>
              <a:buChar char="è"/>
            </a:pPr>
            <a:r>
              <a:rPr lang="en-US" sz="2800" dirty="0">
                <a:latin typeface="Arial" pitchFamily="34" charset="0"/>
                <a:cs typeface="Arial" pitchFamily="34" charset="0"/>
              </a:rPr>
              <a:t>Bondage</a:t>
            </a:r>
            <a:r>
              <a:rPr lang="en-US" sz="2400" dirty="0">
                <a:latin typeface="Arial" pitchFamily="34" charset="0"/>
                <a:cs typeface="Arial" pitchFamily="34" charset="0"/>
              </a:rPr>
              <a:t> </a:t>
            </a:r>
            <a:r>
              <a:rPr lang="en-US" sz="2400" b="1" dirty="0" smtClean="0">
                <a:solidFill>
                  <a:srgbClr val="C00000"/>
                </a:solidFill>
                <a:latin typeface="Arial" pitchFamily="34" charset="0"/>
                <a:cs typeface="Arial" pitchFamily="34" charset="0"/>
              </a:rPr>
              <a:t>(John </a:t>
            </a:r>
            <a:r>
              <a:rPr lang="en-US" sz="2400" b="1" dirty="0">
                <a:solidFill>
                  <a:srgbClr val="C00000"/>
                </a:solidFill>
                <a:latin typeface="Arial" pitchFamily="34" charset="0"/>
                <a:cs typeface="Arial" pitchFamily="34" charset="0"/>
              </a:rPr>
              <a:t>8:33-34)</a:t>
            </a:r>
          </a:p>
          <a:p>
            <a:pPr>
              <a:lnSpc>
                <a:spcPct val="145000"/>
              </a:lnSpc>
              <a:buClr>
                <a:srgbClr val="C00000"/>
              </a:buClr>
              <a:buFont typeface="Wingdings" pitchFamily="28" charset="2"/>
              <a:buChar char="è"/>
            </a:pPr>
            <a:r>
              <a:rPr lang="en-US" sz="2800" dirty="0">
                <a:latin typeface="Arial" pitchFamily="34" charset="0"/>
                <a:cs typeface="Arial" pitchFamily="34" charset="0"/>
              </a:rPr>
              <a:t>Filth and Vomit </a:t>
            </a:r>
            <a:r>
              <a:rPr lang="en-US" sz="2400" b="1" dirty="0">
                <a:solidFill>
                  <a:srgbClr val="C00000"/>
                </a:solidFill>
                <a:latin typeface="Arial" pitchFamily="34" charset="0"/>
                <a:cs typeface="Arial" pitchFamily="34" charset="0"/>
              </a:rPr>
              <a:t>(2 </a:t>
            </a:r>
            <a:r>
              <a:rPr lang="en-US" sz="2400" b="1" dirty="0" smtClean="0">
                <a:solidFill>
                  <a:srgbClr val="C00000"/>
                </a:solidFill>
                <a:latin typeface="Arial" pitchFamily="34" charset="0"/>
                <a:cs typeface="Arial" pitchFamily="34" charset="0"/>
              </a:rPr>
              <a:t>Peter </a:t>
            </a:r>
            <a:r>
              <a:rPr lang="en-US" sz="2400" b="1" dirty="0">
                <a:solidFill>
                  <a:srgbClr val="C00000"/>
                </a:solidFill>
                <a:latin typeface="Arial" pitchFamily="34" charset="0"/>
                <a:cs typeface="Arial" pitchFamily="34" charset="0"/>
              </a:rPr>
              <a:t>2:20-22)</a:t>
            </a:r>
          </a:p>
          <a:p>
            <a:pPr>
              <a:lnSpc>
                <a:spcPct val="145000"/>
              </a:lnSpc>
              <a:buClr>
                <a:srgbClr val="C00000"/>
              </a:buClr>
              <a:buFont typeface="Wingdings" pitchFamily="28" charset="2"/>
              <a:buChar char="è"/>
            </a:pPr>
            <a:r>
              <a:rPr lang="en-US" sz="2800" dirty="0">
                <a:latin typeface="Arial" pitchFamily="34" charset="0"/>
                <a:cs typeface="Arial" pitchFamily="34" charset="0"/>
              </a:rPr>
              <a:t>Corruption</a:t>
            </a:r>
            <a:r>
              <a:rPr lang="en-US" sz="2400" dirty="0">
                <a:latin typeface="Arial" pitchFamily="34" charset="0"/>
                <a:cs typeface="Arial" pitchFamily="34" charset="0"/>
              </a:rPr>
              <a:t> </a:t>
            </a:r>
            <a:r>
              <a:rPr lang="en-US" sz="2400" b="1" dirty="0">
                <a:solidFill>
                  <a:srgbClr val="C00000"/>
                </a:solidFill>
                <a:latin typeface="Arial" pitchFamily="34" charset="0"/>
                <a:cs typeface="Arial" pitchFamily="34" charset="0"/>
              </a:rPr>
              <a:t>(2 </a:t>
            </a:r>
            <a:r>
              <a:rPr lang="en-US" sz="2400" b="1" dirty="0" smtClean="0">
                <a:solidFill>
                  <a:srgbClr val="C00000"/>
                </a:solidFill>
                <a:latin typeface="Arial" pitchFamily="34" charset="0"/>
                <a:cs typeface="Arial" pitchFamily="34" charset="0"/>
              </a:rPr>
              <a:t>Peter </a:t>
            </a:r>
            <a:r>
              <a:rPr lang="en-US" sz="2400" b="1" dirty="0">
                <a:solidFill>
                  <a:srgbClr val="C00000"/>
                </a:solidFill>
                <a:latin typeface="Arial" pitchFamily="34" charset="0"/>
                <a:cs typeface="Arial" pitchFamily="34" charset="0"/>
              </a:rPr>
              <a:t>2:19)</a:t>
            </a:r>
          </a:p>
          <a:p>
            <a:pPr>
              <a:lnSpc>
                <a:spcPct val="145000"/>
              </a:lnSpc>
              <a:buClr>
                <a:srgbClr val="C00000"/>
              </a:buClr>
              <a:buFont typeface="Wingdings" pitchFamily="28" charset="2"/>
              <a:buChar char="è"/>
            </a:pPr>
            <a:r>
              <a:rPr lang="en-US" sz="2800" dirty="0">
                <a:latin typeface="Arial" pitchFamily="34" charset="0"/>
                <a:cs typeface="Arial" pitchFamily="34" charset="0"/>
              </a:rPr>
              <a:t>Something to be Hated </a:t>
            </a:r>
            <a:r>
              <a:rPr lang="en-US" sz="2400" b="1" dirty="0" smtClean="0">
                <a:solidFill>
                  <a:srgbClr val="C00000"/>
                </a:solidFill>
                <a:latin typeface="Arial" pitchFamily="34" charset="0"/>
                <a:cs typeface="Arial" pitchFamily="34" charset="0"/>
              </a:rPr>
              <a:t>(Proverbs 6:16,17)</a:t>
            </a:r>
            <a:endParaRPr lang="en-US" sz="2400" b="1" dirty="0">
              <a:solidFill>
                <a:srgbClr val="C00000"/>
              </a:solidFill>
              <a:latin typeface="Arial" pitchFamily="34" charset="0"/>
              <a:cs typeface="Arial" pitchFamily="34" charset="0"/>
            </a:endParaRPr>
          </a:p>
          <a:p>
            <a:pPr>
              <a:lnSpc>
                <a:spcPct val="145000"/>
              </a:lnSpc>
              <a:buClr>
                <a:srgbClr val="C00000"/>
              </a:buClr>
              <a:buFont typeface="Wingdings" pitchFamily="28" charset="2"/>
              <a:buChar char="è"/>
            </a:pPr>
            <a:r>
              <a:rPr lang="en-US" sz="2800" dirty="0">
                <a:latin typeface="Arial" pitchFamily="34" charset="0"/>
                <a:cs typeface="Arial" pitchFamily="34" charset="0"/>
              </a:rPr>
              <a:t>Abomination </a:t>
            </a:r>
            <a:r>
              <a:rPr lang="en-US" sz="2400" b="1" dirty="0" smtClean="0">
                <a:solidFill>
                  <a:srgbClr val="C00000"/>
                </a:solidFill>
                <a:latin typeface="Arial" pitchFamily="34" charset="0"/>
                <a:cs typeface="Arial" pitchFamily="34" charset="0"/>
              </a:rPr>
              <a:t>(Jeremiah </a:t>
            </a:r>
            <a:r>
              <a:rPr lang="en-US" sz="2400" b="1" dirty="0">
                <a:solidFill>
                  <a:srgbClr val="C00000"/>
                </a:solidFill>
                <a:latin typeface="Arial" pitchFamily="34" charset="0"/>
                <a:cs typeface="Arial" pitchFamily="34" charset="0"/>
              </a:rPr>
              <a:t>44:4)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0484">
                                            <p:txEl>
                                              <p:pRg st="0" end="0"/>
                                            </p:txEl>
                                          </p:spTgt>
                                        </p:tgtEl>
                                        <p:attrNameLst>
                                          <p:attrName>style.visibility</p:attrName>
                                        </p:attrNameLst>
                                      </p:cBhvr>
                                      <p:to>
                                        <p:strVal val="visible"/>
                                      </p:to>
                                    </p:set>
                                    <p:animEffect transition="in" filter="wipe(up)">
                                      <p:cBhvr>
                                        <p:cTn id="7" dur="500"/>
                                        <p:tgtEl>
                                          <p:spTgt spid="20484">
                                            <p:txEl>
                                              <p:pRg st="0" end="0"/>
                                            </p:txEl>
                                          </p:spTgt>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20484">
                                            <p:txEl>
                                              <p:pRg st="1" end="1"/>
                                            </p:txEl>
                                          </p:spTgt>
                                        </p:tgtEl>
                                        <p:attrNameLst>
                                          <p:attrName>style.visibility</p:attrName>
                                        </p:attrNameLst>
                                      </p:cBhvr>
                                      <p:to>
                                        <p:strVal val="visible"/>
                                      </p:to>
                                    </p:set>
                                    <p:animEffect transition="in" filter="wipe(up)">
                                      <p:cBhvr>
                                        <p:cTn id="11" dur="500"/>
                                        <p:tgtEl>
                                          <p:spTgt spid="20484">
                                            <p:txEl>
                                              <p:pRg st="1" end="1"/>
                                            </p:txEl>
                                          </p:spTgt>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20484">
                                            <p:txEl>
                                              <p:pRg st="2" end="2"/>
                                            </p:txEl>
                                          </p:spTgt>
                                        </p:tgtEl>
                                        <p:attrNameLst>
                                          <p:attrName>style.visibility</p:attrName>
                                        </p:attrNameLst>
                                      </p:cBhvr>
                                      <p:to>
                                        <p:strVal val="visible"/>
                                      </p:to>
                                    </p:set>
                                    <p:animEffect transition="in" filter="wipe(up)">
                                      <p:cBhvr>
                                        <p:cTn id="15" dur="500"/>
                                        <p:tgtEl>
                                          <p:spTgt spid="20484">
                                            <p:txEl>
                                              <p:pRg st="2" end="2"/>
                                            </p:txEl>
                                          </p:spTgt>
                                        </p:tgtEl>
                                      </p:cBhvr>
                                    </p:animEffect>
                                  </p:childTnLst>
                                </p:cTn>
                              </p:par>
                            </p:childTnLst>
                          </p:cTn>
                        </p:par>
                        <p:par>
                          <p:cTn id="16" fill="hold">
                            <p:stCondLst>
                              <p:cond delay="1500"/>
                            </p:stCondLst>
                            <p:childTnLst>
                              <p:par>
                                <p:cTn id="17" presetID="22" presetClass="entr" presetSubtype="1" fill="hold" nodeType="afterEffect">
                                  <p:stCondLst>
                                    <p:cond delay="0"/>
                                  </p:stCondLst>
                                  <p:childTnLst>
                                    <p:set>
                                      <p:cBhvr>
                                        <p:cTn id="18" dur="1" fill="hold">
                                          <p:stCondLst>
                                            <p:cond delay="0"/>
                                          </p:stCondLst>
                                        </p:cTn>
                                        <p:tgtEl>
                                          <p:spTgt spid="20484">
                                            <p:txEl>
                                              <p:pRg st="3" end="3"/>
                                            </p:txEl>
                                          </p:spTgt>
                                        </p:tgtEl>
                                        <p:attrNameLst>
                                          <p:attrName>style.visibility</p:attrName>
                                        </p:attrNameLst>
                                      </p:cBhvr>
                                      <p:to>
                                        <p:strVal val="visible"/>
                                      </p:to>
                                    </p:set>
                                    <p:animEffect transition="in" filter="wipe(up)">
                                      <p:cBhvr>
                                        <p:cTn id="19" dur="500"/>
                                        <p:tgtEl>
                                          <p:spTgt spid="20484">
                                            <p:txEl>
                                              <p:pRg st="3" end="3"/>
                                            </p:txEl>
                                          </p:spTgt>
                                        </p:tgtEl>
                                      </p:cBhvr>
                                    </p:animEffect>
                                  </p:childTnLst>
                                </p:cTn>
                              </p:par>
                            </p:childTnLst>
                          </p:cTn>
                        </p:par>
                        <p:par>
                          <p:cTn id="20" fill="hold">
                            <p:stCondLst>
                              <p:cond delay="2000"/>
                            </p:stCondLst>
                            <p:childTnLst>
                              <p:par>
                                <p:cTn id="21" presetID="22" presetClass="entr" presetSubtype="1" fill="hold" nodeType="afterEffect">
                                  <p:stCondLst>
                                    <p:cond delay="0"/>
                                  </p:stCondLst>
                                  <p:childTnLst>
                                    <p:set>
                                      <p:cBhvr>
                                        <p:cTn id="22" dur="1" fill="hold">
                                          <p:stCondLst>
                                            <p:cond delay="0"/>
                                          </p:stCondLst>
                                        </p:cTn>
                                        <p:tgtEl>
                                          <p:spTgt spid="20484">
                                            <p:txEl>
                                              <p:pRg st="4" end="4"/>
                                            </p:txEl>
                                          </p:spTgt>
                                        </p:tgtEl>
                                        <p:attrNameLst>
                                          <p:attrName>style.visibility</p:attrName>
                                        </p:attrNameLst>
                                      </p:cBhvr>
                                      <p:to>
                                        <p:strVal val="visible"/>
                                      </p:to>
                                    </p:set>
                                    <p:animEffect transition="in" filter="wipe(up)">
                                      <p:cBhvr>
                                        <p:cTn id="23" dur="500"/>
                                        <p:tgtEl>
                                          <p:spTgt spid="20484">
                                            <p:txEl>
                                              <p:pRg st="4" end="4"/>
                                            </p:txEl>
                                          </p:spTgt>
                                        </p:tgtEl>
                                      </p:cBhvr>
                                    </p:animEffect>
                                  </p:childTnLst>
                                </p:cTn>
                              </p:par>
                            </p:childTnLst>
                          </p:cTn>
                        </p:par>
                        <p:par>
                          <p:cTn id="24" fill="hold">
                            <p:stCondLst>
                              <p:cond delay="2500"/>
                            </p:stCondLst>
                            <p:childTnLst>
                              <p:par>
                                <p:cTn id="25" presetID="22" presetClass="entr" presetSubtype="1" fill="hold" nodeType="afterEffect">
                                  <p:stCondLst>
                                    <p:cond delay="0"/>
                                  </p:stCondLst>
                                  <p:childTnLst>
                                    <p:set>
                                      <p:cBhvr>
                                        <p:cTn id="26" dur="1" fill="hold">
                                          <p:stCondLst>
                                            <p:cond delay="0"/>
                                          </p:stCondLst>
                                        </p:cTn>
                                        <p:tgtEl>
                                          <p:spTgt spid="20484">
                                            <p:txEl>
                                              <p:pRg st="5" end="5"/>
                                            </p:txEl>
                                          </p:spTgt>
                                        </p:tgtEl>
                                        <p:attrNameLst>
                                          <p:attrName>style.visibility</p:attrName>
                                        </p:attrNameLst>
                                      </p:cBhvr>
                                      <p:to>
                                        <p:strVal val="visible"/>
                                      </p:to>
                                    </p:set>
                                    <p:animEffect transition="in" filter="wipe(up)">
                                      <p:cBhvr>
                                        <p:cTn id="27" dur="500"/>
                                        <p:tgtEl>
                                          <p:spTgt spid="20484">
                                            <p:txEl>
                                              <p:pRg st="5" end="5"/>
                                            </p:txEl>
                                          </p:spTgt>
                                        </p:tgtEl>
                                      </p:cBhvr>
                                    </p:animEffect>
                                  </p:childTnLst>
                                </p:cTn>
                              </p:par>
                            </p:childTnLst>
                          </p:cTn>
                        </p:par>
                        <p:par>
                          <p:cTn id="28" fill="hold">
                            <p:stCondLst>
                              <p:cond delay="3000"/>
                            </p:stCondLst>
                            <p:childTnLst>
                              <p:par>
                                <p:cTn id="29" presetID="22" presetClass="entr" presetSubtype="1" fill="hold" nodeType="afterEffect">
                                  <p:stCondLst>
                                    <p:cond delay="0"/>
                                  </p:stCondLst>
                                  <p:childTnLst>
                                    <p:set>
                                      <p:cBhvr>
                                        <p:cTn id="30" dur="1" fill="hold">
                                          <p:stCondLst>
                                            <p:cond delay="0"/>
                                          </p:stCondLst>
                                        </p:cTn>
                                        <p:tgtEl>
                                          <p:spTgt spid="20484">
                                            <p:txEl>
                                              <p:pRg st="6" end="6"/>
                                            </p:txEl>
                                          </p:spTgt>
                                        </p:tgtEl>
                                        <p:attrNameLst>
                                          <p:attrName>style.visibility</p:attrName>
                                        </p:attrNameLst>
                                      </p:cBhvr>
                                      <p:to>
                                        <p:strVal val="visible"/>
                                      </p:to>
                                    </p:set>
                                    <p:animEffect transition="in" filter="wipe(up)">
                                      <p:cBhvr>
                                        <p:cTn id="31" dur="500"/>
                                        <p:tgtEl>
                                          <p:spTgt spid="20484">
                                            <p:txEl>
                                              <p:pRg st="6" end="6"/>
                                            </p:txEl>
                                          </p:spTgt>
                                        </p:tgtEl>
                                      </p:cBhvr>
                                    </p:animEffect>
                                  </p:childTnLst>
                                </p:cTn>
                              </p:par>
                            </p:childTnLst>
                          </p:cTn>
                        </p:par>
                        <p:par>
                          <p:cTn id="32" fill="hold">
                            <p:stCondLst>
                              <p:cond delay="3500"/>
                            </p:stCondLst>
                            <p:childTnLst>
                              <p:par>
                                <p:cTn id="33" presetID="22" presetClass="entr" presetSubtype="1" fill="hold" nodeType="afterEffect">
                                  <p:stCondLst>
                                    <p:cond delay="0"/>
                                  </p:stCondLst>
                                  <p:childTnLst>
                                    <p:set>
                                      <p:cBhvr>
                                        <p:cTn id="34" dur="1" fill="hold">
                                          <p:stCondLst>
                                            <p:cond delay="0"/>
                                          </p:stCondLst>
                                        </p:cTn>
                                        <p:tgtEl>
                                          <p:spTgt spid="20484">
                                            <p:txEl>
                                              <p:pRg st="7" end="7"/>
                                            </p:txEl>
                                          </p:spTgt>
                                        </p:tgtEl>
                                        <p:attrNameLst>
                                          <p:attrName>style.visibility</p:attrName>
                                        </p:attrNameLst>
                                      </p:cBhvr>
                                      <p:to>
                                        <p:strVal val="visible"/>
                                      </p:to>
                                    </p:set>
                                    <p:animEffect transition="in" filter="wipe(up)">
                                      <p:cBhvr>
                                        <p:cTn id="35" dur="500"/>
                                        <p:tgtEl>
                                          <p:spTgt spid="20484">
                                            <p:txEl>
                                              <p:pRg st="7" end="7"/>
                                            </p:txEl>
                                          </p:spTgt>
                                        </p:tgtEl>
                                      </p:cBhvr>
                                    </p:animEffect>
                                  </p:childTnLst>
                                </p:cTn>
                              </p:par>
                            </p:childTnLst>
                          </p:cTn>
                        </p:par>
                        <p:par>
                          <p:cTn id="36" fill="hold">
                            <p:stCondLst>
                              <p:cond delay="4000"/>
                            </p:stCondLst>
                            <p:childTnLst>
                              <p:par>
                                <p:cTn id="37" presetID="22" presetClass="entr" presetSubtype="1" fill="hold" nodeType="afterEffect">
                                  <p:stCondLst>
                                    <p:cond delay="0"/>
                                  </p:stCondLst>
                                  <p:childTnLst>
                                    <p:set>
                                      <p:cBhvr>
                                        <p:cTn id="38" dur="1" fill="hold">
                                          <p:stCondLst>
                                            <p:cond delay="0"/>
                                          </p:stCondLst>
                                        </p:cTn>
                                        <p:tgtEl>
                                          <p:spTgt spid="20484">
                                            <p:txEl>
                                              <p:pRg st="8" end="8"/>
                                            </p:txEl>
                                          </p:spTgt>
                                        </p:tgtEl>
                                        <p:attrNameLst>
                                          <p:attrName>style.visibility</p:attrName>
                                        </p:attrNameLst>
                                      </p:cBhvr>
                                      <p:to>
                                        <p:strVal val="visible"/>
                                      </p:to>
                                    </p:set>
                                    <p:animEffect transition="in" filter="wipe(up)">
                                      <p:cBhvr>
                                        <p:cTn id="39" dur="500"/>
                                        <p:tgtEl>
                                          <p:spTgt spid="2048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Bible 03"/>
          <p:cNvPicPr>
            <a:picLocks noChangeAspect="1" noChangeArrowheads="1"/>
          </p:cNvPicPr>
          <p:nvPr/>
        </p:nvPicPr>
        <p:blipFill>
          <a:blip r:embed="rId3" cstate="print">
            <a:grayscl/>
          </a:blip>
          <a:srcRect l="-2956" r="-493"/>
          <a:stretch>
            <a:fillRect/>
          </a:stretch>
        </p:blipFill>
        <p:spPr bwMode="auto">
          <a:xfrm>
            <a:off x="76200" y="76200"/>
            <a:ext cx="1447800" cy="6705600"/>
          </a:xfrm>
          <a:prstGeom prst="rect">
            <a:avLst/>
          </a:prstGeom>
          <a:noFill/>
          <a:ln w="9525">
            <a:noFill/>
            <a:miter lim="800000"/>
            <a:headEnd/>
            <a:tailEnd/>
          </a:ln>
        </p:spPr>
      </p:pic>
      <p:sp>
        <p:nvSpPr>
          <p:cNvPr id="21507" name="Text Box 3"/>
          <p:cNvSpPr txBox="1">
            <a:spLocks noChangeArrowheads="1"/>
          </p:cNvSpPr>
          <p:nvPr/>
        </p:nvSpPr>
        <p:spPr bwMode="auto">
          <a:xfrm>
            <a:off x="1524000" y="101025"/>
            <a:ext cx="7391400" cy="584775"/>
          </a:xfrm>
          <a:prstGeom prst="rect">
            <a:avLst/>
          </a:prstGeom>
          <a:solidFill>
            <a:schemeClr val="tx1"/>
          </a:solidFill>
          <a:ln w="9525">
            <a:solidFill>
              <a:srgbClr val="C00000"/>
            </a:solidFill>
            <a:miter lim="800000"/>
            <a:headEnd/>
            <a:tailEnd/>
          </a:ln>
          <a:effectLst/>
        </p:spPr>
        <p:txBody>
          <a:bodyPr>
            <a:spAutoFit/>
          </a:bodyPr>
          <a:lstStyle/>
          <a:p>
            <a:pPr>
              <a:spcBef>
                <a:spcPct val="50000"/>
              </a:spcBef>
            </a:pPr>
            <a:r>
              <a:rPr lang="en-US" sz="3200" b="1" dirty="0">
                <a:solidFill>
                  <a:schemeClr val="bg1">
                    <a:lumMod val="95000"/>
                  </a:schemeClr>
                </a:solidFill>
                <a:latin typeface="Arial" pitchFamily="34" charset="0"/>
                <a:cs typeface="Arial" pitchFamily="34" charset="0"/>
              </a:rPr>
              <a:t>The </a:t>
            </a:r>
            <a:r>
              <a:rPr lang="en-US" sz="3200" b="1" dirty="0" smtClean="0">
                <a:solidFill>
                  <a:schemeClr val="bg1">
                    <a:lumMod val="95000"/>
                  </a:schemeClr>
                </a:solidFill>
                <a:latin typeface="Arial" pitchFamily="34" charset="0"/>
                <a:cs typeface="Arial" pitchFamily="34" charset="0"/>
              </a:rPr>
              <a:t>cure for sin is conditional</a:t>
            </a:r>
            <a:endParaRPr lang="en-US" sz="3200" b="1" dirty="0">
              <a:solidFill>
                <a:schemeClr val="bg1">
                  <a:lumMod val="95000"/>
                </a:schemeClr>
              </a:solidFill>
              <a:latin typeface="Arial" pitchFamily="34" charset="0"/>
              <a:cs typeface="Arial" pitchFamily="34" charset="0"/>
            </a:endParaRPr>
          </a:p>
        </p:txBody>
      </p:sp>
      <p:sp>
        <p:nvSpPr>
          <p:cNvPr id="21509" name="Text Box 5"/>
          <p:cNvSpPr txBox="1">
            <a:spLocks noChangeArrowheads="1"/>
          </p:cNvSpPr>
          <p:nvPr/>
        </p:nvSpPr>
        <p:spPr bwMode="auto">
          <a:xfrm>
            <a:off x="1539875" y="838200"/>
            <a:ext cx="3451586" cy="461665"/>
          </a:xfrm>
          <a:prstGeom prst="rect">
            <a:avLst/>
          </a:prstGeom>
          <a:solidFill>
            <a:srgbClr val="F2F2F2">
              <a:alpha val="80000"/>
            </a:srgbClr>
          </a:solidFill>
          <a:ln w="9525">
            <a:solidFill>
              <a:srgbClr val="C00000"/>
            </a:solidFill>
            <a:miter lim="800000"/>
            <a:headEnd/>
            <a:tailEnd/>
          </a:ln>
          <a:effectLst/>
        </p:spPr>
        <p:txBody>
          <a:bodyPr wrap="none">
            <a:spAutoFit/>
          </a:bodyPr>
          <a:lstStyle/>
          <a:p>
            <a:r>
              <a:rPr lang="en-US" sz="2400" b="1" dirty="0">
                <a:latin typeface="Arial" pitchFamily="34" charset="0"/>
                <a:cs typeface="Arial" pitchFamily="34" charset="0"/>
              </a:rPr>
              <a:t>Snake-bitten Israelites</a:t>
            </a:r>
          </a:p>
        </p:txBody>
      </p:sp>
      <p:sp>
        <p:nvSpPr>
          <p:cNvPr id="21510" name="Text Box 6"/>
          <p:cNvSpPr txBox="1">
            <a:spLocks noChangeArrowheads="1"/>
          </p:cNvSpPr>
          <p:nvPr/>
        </p:nvSpPr>
        <p:spPr bwMode="auto">
          <a:xfrm>
            <a:off x="1524000" y="1447800"/>
            <a:ext cx="2682145" cy="461665"/>
          </a:xfrm>
          <a:prstGeom prst="rect">
            <a:avLst/>
          </a:prstGeom>
          <a:solidFill>
            <a:srgbClr val="F2F2F2">
              <a:alpha val="80000"/>
            </a:srgbClr>
          </a:solidFill>
          <a:ln w="9525">
            <a:solidFill>
              <a:srgbClr val="C00000"/>
            </a:solidFill>
            <a:miter lim="800000"/>
            <a:headEnd/>
            <a:tailEnd/>
          </a:ln>
          <a:effectLst/>
        </p:spPr>
        <p:txBody>
          <a:bodyPr wrap="none">
            <a:spAutoFit/>
          </a:bodyPr>
          <a:lstStyle/>
          <a:p>
            <a:r>
              <a:rPr lang="en-US" sz="2400" b="1" dirty="0">
                <a:latin typeface="Arial" pitchFamily="34" charset="0"/>
                <a:cs typeface="Arial" pitchFamily="34" charset="0"/>
              </a:rPr>
              <a:t>Leprous Naaman</a:t>
            </a:r>
          </a:p>
        </p:txBody>
      </p:sp>
      <p:sp>
        <p:nvSpPr>
          <p:cNvPr id="21511" name="Text Box 7"/>
          <p:cNvSpPr txBox="1">
            <a:spLocks noChangeArrowheads="1"/>
          </p:cNvSpPr>
          <p:nvPr/>
        </p:nvSpPr>
        <p:spPr bwMode="auto">
          <a:xfrm>
            <a:off x="7129463" y="838200"/>
            <a:ext cx="1915909" cy="369332"/>
          </a:xfrm>
          <a:prstGeom prst="rect">
            <a:avLst/>
          </a:prstGeom>
          <a:solidFill>
            <a:srgbClr val="F2F2F2">
              <a:alpha val="80000"/>
            </a:srgbClr>
          </a:solidFill>
          <a:ln w="9525">
            <a:solidFill>
              <a:srgbClr val="FF0000"/>
            </a:solidFill>
            <a:miter lim="800000"/>
            <a:headEnd/>
            <a:tailEnd/>
          </a:ln>
          <a:effectLst/>
        </p:spPr>
        <p:txBody>
          <a:bodyPr wrap="none">
            <a:spAutoFit/>
          </a:bodyPr>
          <a:lstStyle/>
          <a:p>
            <a:r>
              <a:rPr lang="en-US" b="1" dirty="0" smtClean="0">
                <a:solidFill>
                  <a:srgbClr val="C00000"/>
                </a:solidFill>
                <a:latin typeface="Arial" pitchFamily="34" charset="0"/>
                <a:cs typeface="Arial" pitchFamily="34" charset="0"/>
              </a:rPr>
              <a:t>Numbers </a:t>
            </a:r>
            <a:r>
              <a:rPr lang="en-US" b="1" dirty="0">
                <a:solidFill>
                  <a:srgbClr val="C00000"/>
                </a:solidFill>
                <a:latin typeface="Arial" pitchFamily="34" charset="0"/>
                <a:cs typeface="Arial" pitchFamily="34" charset="0"/>
              </a:rPr>
              <a:t>21:8-9</a:t>
            </a:r>
          </a:p>
        </p:txBody>
      </p:sp>
      <p:sp>
        <p:nvSpPr>
          <p:cNvPr id="21512" name="Text Box 8"/>
          <p:cNvSpPr txBox="1">
            <a:spLocks noChangeArrowheads="1"/>
          </p:cNvSpPr>
          <p:nvPr/>
        </p:nvSpPr>
        <p:spPr bwMode="auto">
          <a:xfrm>
            <a:off x="7265988" y="1447800"/>
            <a:ext cx="1544012" cy="369332"/>
          </a:xfrm>
          <a:prstGeom prst="rect">
            <a:avLst/>
          </a:prstGeom>
          <a:solidFill>
            <a:srgbClr val="F2F2F2">
              <a:alpha val="80000"/>
            </a:srgbClr>
          </a:solidFill>
          <a:ln w="9525">
            <a:solidFill>
              <a:srgbClr val="FF0000"/>
            </a:solidFill>
            <a:miter lim="800000"/>
            <a:headEnd/>
            <a:tailEnd/>
          </a:ln>
          <a:effectLst/>
        </p:spPr>
        <p:txBody>
          <a:bodyPr wrap="none">
            <a:spAutoFit/>
          </a:bodyPr>
          <a:lstStyle/>
          <a:p>
            <a:r>
              <a:rPr lang="en-US" b="1" dirty="0">
                <a:solidFill>
                  <a:srgbClr val="C00000"/>
                </a:solidFill>
                <a:latin typeface="Arial" pitchFamily="34" charset="0"/>
                <a:cs typeface="Arial" pitchFamily="34" charset="0"/>
              </a:rPr>
              <a:t>2 </a:t>
            </a:r>
            <a:r>
              <a:rPr lang="en-US" b="1" dirty="0" smtClean="0">
                <a:solidFill>
                  <a:srgbClr val="C00000"/>
                </a:solidFill>
                <a:latin typeface="Arial" pitchFamily="34" charset="0"/>
                <a:cs typeface="Arial" pitchFamily="34" charset="0"/>
              </a:rPr>
              <a:t>Kings 5:10</a:t>
            </a:r>
            <a:endParaRPr lang="en-US" b="1" dirty="0">
              <a:solidFill>
                <a:srgbClr val="C00000"/>
              </a:solidFill>
              <a:latin typeface="Arial" pitchFamily="34" charset="0"/>
              <a:cs typeface="Arial" pitchFamily="34" charset="0"/>
            </a:endParaRPr>
          </a:p>
        </p:txBody>
      </p:sp>
      <p:sp>
        <p:nvSpPr>
          <p:cNvPr id="21513" name="Text Box 9"/>
          <p:cNvSpPr txBox="1">
            <a:spLocks noChangeArrowheads="1"/>
          </p:cNvSpPr>
          <p:nvPr/>
        </p:nvSpPr>
        <p:spPr bwMode="auto">
          <a:xfrm>
            <a:off x="5486400" y="838200"/>
            <a:ext cx="736099" cy="369332"/>
          </a:xfrm>
          <a:prstGeom prst="rect">
            <a:avLst/>
          </a:prstGeom>
          <a:solidFill>
            <a:srgbClr val="C00000">
              <a:alpha val="80000"/>
            </a:srgbClr>
          </a:solidFill>
          <a:ln w="12700">
            <a:solidFill>
              <a:schemeClr val="tx1"/>
            </a:solidFill>
            <a:miter lim="800000"/>
            <a:headEnd/>
            <a:tailEnd/>
          </a:ln>
          <a:effectLst/>
        </p:spPr>
        <p:txBody>
          <a:bodyPr wrap="none">
            <a:spAutoFit/>
          </a:bodyPr>
          <a:lstStyle/>
          <a:p>
            <a:r>
              <a:rPr lang="en-US" b="1" dirty="0">
                <a:latin typeface="Arial" pitchFamily="34" charset="0"/>
                <a:cs typeface="Arial" pitchFamily="34" charset="0"/>
              </a:rPr>
              <a:t>Look</a:t>
            </a:r>
          </a:p>
        </p:txBody>
      </p:sp>
      <p:sp>
        <p:nvSpPr>
          <p:cNvPr id="21514" name="Text Box 10"/>
          <p:cNvSpPr txBox="1">
            <a:spLocks noChangeArrowheads="1"/>
          </p:cNvSpPr>
          <p:nvPr/>
        </p:nvSpPr>
        <p:spPr bwMode="auto">
          <a:xfrm>
            <a:off x="5165725" y="1447800"/>
            <a:ext cx="556563" cy="369332"/>
          </a:xfrm>
          <a:prstGeom prst="rect">
            <a:avLst/>
          </a:prstGeom>
          <a:solidFill>
            <a:srgbClr val="C00000">
              <a:alpha val="80000"/>
            </a:srgbClr>
          </a:solidFill>
          <a:ln w="12700">
            <a:solidFill>
              <a:schemeClr val="tx1"/>
            </a:solidFill>
            <a:miter lim="800000"/>
            <a:headEnd/>
            <a:tailEnd/>
          </a:ln>
          <a:effectLst/>
        </p:spPr>
        <p:txBody>
          <a:bodyPr wrap="none">
            <a:spAutoFit/>
          </a:bodyPr>
          <a:lstStyle/>
          <a:p>
            <a:r>
              <a:rPr lang="en-US" b="1" dirty="0">
                <a:latin typeface="Arial" pitchFamily="34" charset="0"/>
                <a:cs typeface="Arial" pitchFamily="34" charset="0"/>
              </a:rPr>
              <a:t>Dip</a:t>
            </a:r>
          </a:p>
        </p:txBody>
      </p:sp>
      <p:cxnSp>
        <p:nvCxnSpPr>
          <p:cNvPr id="21516" name="AutoShape 12"/>
          <p:cNvCxnSpPr>
            <a:cxnSpLocks noChangeShapeType="1"/>
            <a:stCxn id="21509" idx="3"/>
            <a:endCxn id="21513" idx="1"/>
          </p:cNvCxnSpPr>
          <p:nvPr/>
        </p:nvCxnSpPr>
        <p:spPr bwMode="auto">
          <a:xfrm flipV="1">
            <a:off x="4991461" y="1022866"/>
            <a:ext cx="494939" cy="46167"/>
          </a:xfrm>
          <a:prstGeom prst="straightConnector1">
            <a:avLst/>
          </a:prstGeom>
          <a:noFill/>
          <a:ln w="28575">
            <a:solidFill>
              <a:schemeClr val="tx1"/>
            </a:solidFill>
            <a:round/>
            <a:headEnd/>
            <a:tailEnd/>
          </a:ln>
          <a:effectLst/>
        </p:spPr>
      </p:cxnSp>
      <p:cxnSp>
        <p:nvCxnSpPr>
          <p:cNvPr id="21517" name="AutoShape 13"/>
          <p:cNvCxnSpPr>
            <a:cxnSpLocks noChangeShapeType="1"/>
            <a:stCxn id="21513" idx="3"/>
            <a:endCxn id="21511" idx="1"/>
          </p:cNvCxnSpPr>
          <p:nvPr/>
        </p:nvCxnSpPr>
        <p:spPr bwMode="auto">
          <a:xfrm>
            <a:off x="6222499" y="1022866"/>
            <a:ext cx="906964" cy="1588"/>
          </a:xfrm>
          <a:prstGeom prst="straightConnector1">
            <a:avLst/>
          </a:prstGeom>
          <a:noFill/>
          <a:ln w="28575">
            <a:solidFill>
              <a:schemeClr val="tx1"/>
            </a:solidFill>
            <a:round/>
            <a:headEnd/>
            <a:tailEnd type="triangle" w="med" len="med"/>
          </a:ln>
          <a:effectLst/>
        </p:spPr>
      </p:cxnSp>
      <p:cxnSp>
        <p:nvCxnSpPr>
          <p:cNvPr id="21518" name="AutoShape 14"/>
          <p:cNvCxnSpPr>
            <a:cxnSpLocks noChangeShapeType="1"/>
            <a:stCxn id="21510" idx="3"/>
            <a:endCxn id="21514" idx="1"/>
          </p:cNvCxnSpPr>
          <p:nvPr/>
        </p:nvCxnSpPr>
        <p:spPr bwMode="auto">
          <a:xfrm flipV="1">
            <a:off x="4206145" y="1632466"/>
            <a:ext cx="959580" cy="46167"/>
          </a:xfrm>
          <a:prstGeom prst="straightConnector1">
            <a:avLst/>
          </a:prstGeom>
          <a:noFill/>
          <a:ln w="28575">
            <a:solidFill>
              <a:schemeClr val="tx1"/>
            </a:solidFill>
            <a:round/>
            <a:headEnd/>
            <a:tailEnd/>
          </a:ln>
          <a:effectLst/>
        </p:spPr>
      </p:cxnSp>
      <p:cxnSp>
        <p:nvCxnSpPr>
          <p:cNvPr id="21519" name="AutoShape 15"/>
          <p:cNvCxnSpPr>
            <a:cxnSpLocks noChangeShapeType="1"/>
            <a:stCxn id="21514" idx="3"/>
            <a:endCxn id="21512" idx="1"/>
          </p:cNvCxnSpPr>
          <p:nvPr/>
        </p:nvCxnSpPr>
        <p:spPr bwMode="auto">
          <a:xfrm>
            <a:off x="5722288" y="1632466"/>
            <a:ext cx="1543700" cy="1588"/>
          </a:xfrm>
          <a:prstGeom prst="straightConnector1">
            <a:avLst/>
          </a:prstGeom>
          <a:noFill/>
          <a:ln w="28575">
            <a:solidFill>
              <a:schemeClr val="tx1"/>
            </a:solidFill>
            <a:round/>
            <a:headEnd/>
            <a:tailEnd type="triangle" w="med" len="med"/>
          </a:ln>
          <a:effectLst/>
        </p:spPr>
      </p:cxnSp>
      <p:sp>
        <p:nvSpPr>
          <p:cNvPr id="21520" name="Text Box 16"/>
          <p:cNvSpPr txBox="1">
            <a:spLocks noChangeArrowheads="1"/>
          </p:cNvSpPr>
          <p:nvPr/>
        </p:nvSpPr>
        <p:spPr bwMode="auto">
          <a:xfrm>
            <a:off x="1600200" y="2057400"/>
            <a:ext cx="7239000" cy="523220"/>
          </a:xfrm>
          <a:prstGeom prst="rect">
            <a:avLst/>
          </a:prstGeom>
          <a:solidFill>
            <a:schemeClr val="tx1"/>
          </a:solidFill>
          <a:ln w="9525">
            <a:solidFill>
              <a:srgbClr val="C00000"/>
            </a:solidFill>
            <a:miter lim="800000"/>
            <a:headEnd/>
            <a:tailEnd/>
          </a:ln>
          <a:effectLst/>
        </p:spPr>
        <p:txBody>
          <a:bodyPr>
            <a:spAutoFit/>
          </a:bodyPr>
          <a:lstStyle/>
          <a:p>
            <a:pPr algn="ctr">
              <a:spcBef>
                <a:spcPct val="50000"/>
              </a:spcBef>
            </a:pPr>
            <a:r>
              <a:rPr lang="en-US" sz="2800" b="1" dirty="0">
                <a:solidFill>
                  <a:schemeClr val="bg1">
                    <a:lumMod val="95000"/>
                  </a:schemeClr>
                </a:solidFill>
                <a:latin typeface="Arial" pitchFamily="34" charset="0"/>
                <a:cs typeface="Arial" pitchFamily="34" charset="0"/>
              </a:rPr>
              <a:t>Sinners Today Must Obey the Conditions</a:t>
            </a:r>
          </a:p>
        </p:txBody>
      </p:sp>
      <p:sp>
        <p:nvSpPr>
          <p:cNvPr id="21522" name="Text Box 18"/>
          <p:cNvSpPr txBox="1">
            <a:spLocks noChangeArrowheads="1"/>
          </p:cNvSpPr>
          <p:nvPr/>
        </p:nvSpPr>
        <p:spPr bwMode="auto">
          <a:xfrm>
            <a:off x="2057400" y="3276600"/>
            <a:ext cx="1261884" cy="369332"/>
          </a:xfrm>
          <a:prstGeom prst="rect">
            <a:avLst/>
          </a:prstGeom>
          <a:solidFill>
            <a:srgbClr val="F2F2F2">
              <a:alpha val="80000"/>
            </a:srgbClr>
          </a:solidFill>
          <a:ln w="9525">
            <a:noFill/>
            <a:miter lim="800000"/>
            <a:headEnd/>
            <a:tailEnd/>
          </a:ln>
          <a:effectLst/>
        </p:spPr>
        <p:txBody>
          <a:bodyPr wrap="none">
            <a:spAutoFit/>
          </a:bodyPr>
          <a:lstStyle/>
          <a:p>
            <a:r>
              <a:rPr lang="en-US" b="1" dirty="0">
                <a:solidFill>
                  <a:srgbClr val="C00000"/>
                </a:solidFill>
                <a:latin typeface="Arial" pitchFamily="34" charset="0"/>
                <a:cs typeface="Arial" pitchFamily="34" charset="0"/>
              </a:rPr>
              <a:t>John 8:24</a:t>
            </a:r>
          </a:p>
        </p:txBody>
      </p:sp>
      <p:sp>
        <p:nvSpPr>
          <p:cNvPr id="21523" name="Text Box 19"/>
          <p:cNvSpPr txBox="1">
            <a:spLocks noChangeArrowheads="1"/>
          </p:cNvSpPr>
          <p:nvPr/>
        </p:nvSpPr>
        <p:spPr bwMode="auto">
          <a:xfrm>
            <a:off x="6891338" y="3276600"/>
            <a:ext cx="1210588" cy="369332"/>
          </a:xfrm>
          <a:prstGeom prst="rect">
            <a:avLst/>
          </a:prstGeom>
          <a:solidFill>
            <a:srgbClr val="F2F2F2">
              <a:alpha val="80000"/>
            </a:srgbClr>
          </a:solidFill>
          <a:ln w="9525">
            <a:noFill/>
            <a:miter lim="800000"/>
            <a:headEnd/>
            <a:tailEnd/>
          </a:ln>
          <a:effectLst/>
        </p:spPr>
        <p:txBody>
          <a:bodyPr wrap="none">
            <a:spAutoFit/>
          </a:bodyPr>
          <a:lstStyle/>
          <a:p>
            <a:r>
              <a:rPr lang="en-US" b="1" dirty="0">
                <a:solidFill>
                  <a:srgbClr val="C00000"/>
                </a:solidFill>
                <a:latin typeface="Arial" pitchFamily="34" charset="0"/>
                <a:cs typeface="Arial" pitchFamily="34" charset="0"/>
              </a:rPr>
              <a:t>Acts 8:12</a:t>
            </a:r>
          </a:p>
        </p:txBody>
      </p:sp>
      <p:sp>
        <p:nvSpPr>
          <p:cNvPr id="21524" name="Text Box 20"/>
          <p:cNvSpPr txBox="1">
            <a:spLocks noChangeArrowheads="1"/>
          </p:cNvSpPr>
          <p:nvPr/>
        </p:nvSpPr>
        <p:spPr bwMode="auto">
          <a:xfrm>
            <a:off x="4800600" y="3263900"/>
            <a:ext cx="992579" cy="369332"/>
          </a:xfrm>
          <a:prstGeom prst="rect">
            <a:avLst/>
          </a:prstGeom>
          <a:solidFill>
            <a:srgbClr val="C00000">
              <a:alpha val="80000"/>
            </a:srgbClr>
          </a:solidFill>
          <a:ln w="12700">
            <a:solidFill>
              <a:schemeClr val="tx1"/>
            </a:solidFill>
            <a:miter lim="800000"/>
            <a:headEnd/>
            <a:tailEnd/>
          </a:ln>
          <a:effectLst/>
        </p:spPr>
        <p:txBody>
          <a:bodyPr wrap="none">
            <a:spAutoFit/>
          </a:bodyPr>
          <a:lstStyle/>
          <a:p>
            <a:r>
              <a:rPr lang="en-US" b="1" dirty="0">
                <a:latin typeface="Arial" pitchFamily="34" charset="0"/>
                <a:cs typeface="Arial" pitchFamily="34" charset="0"/>
              </a:rPr>
              <a:t>Believe</a:t>
            </a:r>
          </a:p>
        </p:txBody>
      </p:sp>
      <p:cxnSp>
        <p:nvCxnSpPr>
          <p:cNvPr id="21525" name="AutoShape 21"/>
          <p:cNvCxnSpPr>
            <a:cxnSpLocks noChangeShapeType="1"/>
            <a:stCxn id="21522" idx="3"/>
            <a:endCxn id="21524" idx="1"/>
          </p:cNvCxnSpPr>
          <p:nvPr/>
        </p:nvCxnSpPr>
        <p:spPr bwMode="auto">
          <a:xfrm flipV="1">
            <a:off x="3319284" y="3448566"/>
            <a:ext cx="1481316" cy="12700"/>
          </a:xfrm>
          <a:prstGeom prst="straightConnector1">
            <a:avLst/>
          </a:prstGeom>
          <a:noFill/>
          <a:ln w="28575">
            <a:solidFill>
              <a:schemeClr val="tx1"/>
            </a:solidFill>
            <a:round/>
            <a:headEnd/>
            <a:tailEnd/>
          </a:ln>
          <a:effectLst/>
        </p:spPr>
      </p:cxnSp>
      <p:cxnSp>
        <p:nvCxnSpPr>
          <p:cNvPr id="21526" name="AutoShape 22"/>
          <p:cNvCxnSpPr>
            <a:cxnSpLocks noChangeShapeType="1"/>
            <a:stCxn id="21524" idx="3"/>
            <a:endCxn id="21523" idx="1"/>
          </p:cNvCxnSpPr>
          <p:nvPr/>
        </p:nvCxnSpPr>
        <p:spPr bwMode="auto">
          <a:xfrm>
            <a:off x="5793179" y="3448566"/>
            <a:ext cx="1098159" cy="12700"/>
          </a:xfrm>
          <a:prstGeom prst="straightConnector1">
            <a:avLst/>
          </a:prstGeom>
          <a:noFill/>
          <a:ln w="28575">
            <a:solidFill>
              <a:schemeClr val="tx1"/>
            </a:solidFill>
            <a:round/>
            <a:headEnd/>
            <a:tailEnd type="triangle" w="med" len="med"/>
          </a:ln>
          <a:effectLst/>
        </p:spPr>
      </p:cxnSp>
      <p:sp>
        <p:nvSpPr>
          <p:cNvPr id="21527" name="Text Box 23"/>
          <p:cNvSpPr txBox="1">
            <a:spLocks noChangeArrowheads="1"/>
          </p:cNvSpPr>
          <p:nvPr/>
        </p:nvSpPr>
        <p:spPr bwMode="auto">
          <a:xfrm>
            <a:off x="2057400" y="3898900"/>
            <a:ext cx="1762021" cy="369332"/>
          </a:xfrm>
          <a:prstGeom prst="rect">
            <a:avLst/>
          </a:prstGeom>
          <a:solidFill>
            <a:srgbClr val="F2F2F2">
              <a:alpha val="80000"/>
            </a:srgbClr>
          </a:solidFill>
          <a:ln w="9525">
            <a:noFill/>
            <a:miter lim="800000"/>
            <a:headEnd/>
            <a:tailEnd/>
          </a:ln>
          <a:effectLst/>
        </p:spPr>
        <p:txBody>
          <a:bodyPr wrap="none">
            <a:spAutoFit/>
          </a:bodyPr>
          <a:lstStyle/>
          <a:p>
            <a:r>
              <a:rPr lang="en-US" b="1" dirty="0" smtClean="0">
                <a:solidFill>
                  <a:srgbClr val="C00000"/>
                </a:solidFill>
                <a:latin typeface="Arial" pitchFamily="34" charset="0"/>
                <a:cs typeface="Arial" pitchFamily="34" charset="0"/>
              </a:rPr>
              <a:t>Matthew </a:t>
            </a:r>
            <a:r>
              <a:rPr lang="en-US" b="1" dirty="0">
                <a:solidFill>
                  <a:srgbClr val="C00000"/>
                </a:solidFill>
                <a:latin typeface="Arial" pitchFamily="34" charset="0"/>
                <a:cs typeface="Arial" pitchFamily="34" charset="0"/>
              </a:rPr>
              <a:t>10:32</a:t>
            </a:r>
          </a:p>
        </p:txBody>
      </p:sp>
      <p:sp>
        <p:nvSpPr>
          <p:cNvPr id="21528" name="Text Box 24"/>
          <p:cNvSpPr txBox="1">
            <a:spLocks noChangeArrowheads="1"/>
          </p:cNvSpPr>
          <p:nvPr/>
        </p:nvSpPr>
        <p:spPr bwMode="auto">
          <a:xfrm>
            <a:off x="6891338" y="3898900"/>
            <a:ext cx="1210588" cy="369332"/>
          </a:xfrm>
          <a:prstGeom prst="rect">
            <a:avLst/>
          </a:prstGeom>
          <a:solidFill>
            <a:srgbClr val="F2F2F2">
              <a:alpha val="80000"/>
            </a:srgbClr>
          </a:solidFill>
          <a:ln w="9525">
            <a:noFill/>
            <a:miter lim="800000"/>
            <a:headEnd/>
            <a:tailEnd/>
          </a:ln>
          <a:effectLst/>
        </p:spPr>
        <p:txBody>
          <a:bodyPr wrap="none">
            <a:spAutoFit/>
          </a:bodyPr>
          <a:lstStyle/>
          <a:p>
            <a:r>
              <a:rPr lang="en-US" b="1" dirty="0">
                <a:solidFill>
                  <a:srgbClr val="C00000"/>
                </a:solidFill>
                <a:latin typeface="Arial" pitchFamily="34" charset="0"/>
                <a:cs typeface="Arial" pitchFamily="34" charset="0"/>
              </a:rPr>
              <a:t>Acts 8:37</a:t>
            </a:r>
          </a:p>
        </p:txBody>
      </p:sp>
      <p:sp>
        <p:nvSpPr>
          <p:cNvPr id="21529" name="Text Box 25"/>
          <p:cNvSpPr txBox="1">
            <a:spLocks noChangeArrowheads="1"/>
          </p:cNvSpPr>
          <p:nvPr/>
        </p:nvSpPr>
        <p:spPr bwMode="auto">
          <a:xfrm>
            <a:off x="4724400" y="3886200"/>
            <a:ext cx="1095172" cy="369332"/>
          </a:xfrm>
          <a:prstGeom prst="rect">
            <a:avLst/>
          </a:prstGeom>
          <a:solidFill>
            <a:srgbClr val="C00000">
              <a:alpha val="80000"/>
            </a:srgbClr>
          </a:solidFill>
          <a:ln w="12700">
            <a:solidFill>
              <a:schemeClr val="tx1"/>
            </a:solidFill>
            <a:miter lim="800000"/>
            <a:headEnd/>
            <a:tailEnd/>
          </a:ln>
          <a:effectLst/>
        </p:spPr>
        <p:txBody>
          <a:bodyPr wrap="none">
            <a:spAutoFit/>
          </a:bodyPr>
          <a:lstStyle/>
          <a:p>
            <a:r>
              <a:rPr lang="en-US" b="1" dirty="0">
                <a:latin typeface="Arial" pitchFamily="34" charset="0"/>
                <a:cs typeface="Arial" pitchFamily="34" charset="0"/>
              </a:rPr>
              <a:t>Confess</a:t>
            </a:r>
          </a:p>
        </p:txBody>
      </p:sp>
      <p:cxnSp>
        <p:nvCxnSpPr>
          <p:cNvPr id="21530" name="AutoShape 26"/>
          <p:cNvCxnSpPr>
            <a:cxnSpLocks noChangeShapeType="1"/>
            <a:stCxn id="21527" idx="3"/>
            <a:endCxn id="21529" idx="1"/>
          </p:cNvCxnSpPr>
          <p:nvPr/>
        </p:nvCxnSpPr>
        <p:spPr bwMode="auto">
          <a:xfrm flipV="1">
            <a:off x="3819421" y="4070866"/>
            <a:ext cx="904979" cy="12700"/>
          </a:xfrm>
          <a:prstGeom prst="straightConnector1">
            <a:avLst/>
          </a:prstGeom>
          <a:noFill/>
          <a:ln w="28575">
            <a:solidFill>
              <a:schemeClr val="tx1"/>
            </a:solidFill>
            <a:round/>
            <a:headEnd/>
            <a:tailEnd/>
          </a:ln>
          <a:effectLst/>
        </p:spPr>
      </p:cxnSp>
      <p:cxnSp>
        <p:nvCxnSpPr>
          <p:cNvPr id="21531" name="AutoShape 27"/>
          <p:cNvCxnSpPr>
            <a:cxnSpLocks noChangeShapeType="1"/>
            <a:stCxn id="21529" idx="3"/>
            <a:endCxn id="21528" idx="1"/>
          </p:cNvCxnSpPr>
          <p:nvPr/>
        </p:nvCxnSpPr>
        <p:spPr bwMode="auto">
          <a:xfrm>
            <a:off x="5819572" y="4070866"/>
            <a:ext cx="1071766" cy="12700"/>
          </a:xfrm>
          <a:prstGeom prst="straightConnector1">
            <a:avLst/>
          </a:prstGeom>
          <a:noFill/>
          <a:ln w="28575">
            <a:solidFill>
              <a:schemeClr val="tx1"/>
            </a:solidFill>
            <a:round/>
            <a:headEnd/>
            <a:tailEnd type="triangle" w="med" len="med"/>
          </a:ln>
          <a:effectLst/>
        </p:spPr>
      </p:cxnSp>
      <p:sp>
        <p:nvSpPr>
          <p:cNvPr id="21532" name="Text Box 28"/>
          <p:cNvSpPr txBox="1">
            <a:spLocks noChangeArrowheads="1"/>
          </p:cNvSpPr>
          <p:nvPr/>
        </p:nvSpPr>
        <p:spPr bwMode="auto">
          <a:xfrm>
            <a:off x="2057400" y="4508500"/>
            <a:ext cx="1249060" cy="369332"/>
          </a:xfrm>
          <a:prstGeom prst="rect">
            <a:avLst/>
          </a:prstGeom>
          <a:solidFill>
            <a:srgbClr val="F2F2F2">
              <a:alpha val="80000"/>
            </a:srgbClr>
          </a:solidFill>
          <a:ln w="9525">
            <a:noFill/>
            <a:miter lim="800000"/>
            <a:headEnd/>
            <a:tailEnd/>
          </a:ln>
          <a:effectLst/>
        </p:spPr>
        <p:txBody>
          <a:bodyPr wrap="none">
            <a:spAutoFit/>
          </a:bodyPr>
          <a:lstStyle/>
          <a:p>
            <a:r>
              <a:rPr lang="en-US" b="1" dirty="0">
                <a:solidFill>
                  <a:srgbClr val="C00000"/>
                </a:solidFill>
                <a:latin typeface="Arial" pitchFamily="34" charset="0"/>
                <a:cs typeface="Arial" pitchFamily="34" charset="0"/>
              </a:rPr>
              <a:t>Luke 13:3</a:t>
            </a:r>
          </a:p>
        </p:txBody>
      </p:sp>
      <p:sp>
        <p:nvSpPr>
          <p:cNvPr id="21533" name="Text Box 29"/>
          <p:cNvSpPr txBox="1">
            <a:spLocks noChangeArrowheads="1"/>
          </p:cNvSpPr>
          <p:nvPr/>
        </p:nvSpPr>
        <p:spPr bwMode="auto">
          <a:xfrm>
            <a:off x="6891338" y="4508500"/>
            <a:ext cx="1210588" cy="369332"/>
          </a:xfrm>
          <a:prstGeom prst="rect">
            <a:avLst/>
          </a:prstGeom>
          <a:solidFill>
            <a:srgbClr val="F2F2F2">
              <a:alpha val="80000"/>
            </a:srgbClr>
          </a:solidFill>
          <a:ln w="9525">
            <a:noFill/>
            <a:miter lim="800000"/>
            <a:headEnd/>
            <a:tailEnd/>
          </a:ln>
          <a:effectLst/>
        </p:spPr>
        <p:txBody>
          <a:bodyPr wrap="none">
            <a:spAutoFit/>
          </a:bodyPr>
          <a:lstStyle/>
          <a:p>
            <a:r>
              <a:rPr lang="en-US" b="1" dirty="0">
                <a:solidFill>
                  <a:srgbClr val="C00000"/>
                </a:solidFill>
                <a:latin typeface="Arial" pitchFamily="34" charset="0"/>
                <a:cs typeface="Arial" pitchFamily="34" charset="0"/>
              </a:rPr>
              <a:t>Acts 2:38</a:t>
            </a:r>
          </a:p>
        </p:txBody>
      </p:sp>
      <p:sp>
        <p:nvSpPr>
          <p:cNvPr id="21534" name="Text Box 30"/>
          <p:cNvSpPr txBox="1">
            <a:spLocks noChangeArrowheads="1"/>
          </p:cNvSpPr>
          <p:nvPr/>
        </p:nvSpPr>
        <p:spPr bwMode="auto">
          <a:xfrm>
            <a:off x="4791075" y="4495800"/>
            <a:ext cx="966931" cy="369332"/>
          </a:xfrm>
          <a:prstGeom prst="rect">
            <a:avLst/>
          </a:prstGeom>
          <a:solidFill>
            <a:srgbClr val="C00000">
              <a:alpha val="80000"/>
            </a:srgbClr>
          </a:solidFill>
          <a:ln w="12700">
            <a:solidFill>
              <a:schemeClr val="tx1"/>
            </a:solidFill>
            <a:miter lim="800000"/>
            <a:headEnd/>
            <a:tailEnd/>
          </a:ln>
          <a:effectLst/>
        </p:spPr>
        <p:txBody>
          <a:bodyPr wrap="none">
            <a:spAutoFit/>
          </a:bodyPr>
          <a:lstStyle/>
          <a:p>
            <a:r>
              <a:rPr lang="en-US" b="1" dirty="0">
                <a:latin typeface="Arial" pitchFamily="34" charset="0"/>
                <a:cs typeface="Arial" pitchFamily="34" charset="0"/>
              </a:rPr>
              <a:t>Repent</a:t>
            </a:r>
          </a:p>
        </p:txBody>
      </p:sp>
      <p:cxnSp>
        <p:nvCxnSpPr>
          <p:cNvPr id="21535" name="AutoShape 31"/>
          <p:cNvCxnSpPr>
            <a:cxnSpLocks noChangeShapeType="1"/>
            <a:stCxn id="21532" idx="3"/>
            <a:endCxn id="21534" idx="1"/>
          </p:cNvCxnSpPr>
          <p:nvPr/>
        </p:nvCxnSpPr>
        <p:spPr bwMode="auto">
          <a:xfrm flipV="1">
            <a:off x="3306460" y="4680466"/>
            <a:ext cx="1484615" cy="12700"/>
          </a:xfrm>
          <a:prstGeom prst="straightConnector1">
            <a:avLst/>
          </a:prstGeom>
          <a:noFill/>
          <a:ln w="28575">
            <a:solidFill>
              <a:schemeClr val="tx1"/>
            </a:solidFill>
            <a:round/>
            <a:headEnd/>
            <a:tailEnd/>
          </a:ln>
          <a:effectLst/>
        </p:spPr>
      </p:cxnSp>
      <p:cxnSp>
        <p:nvCxnSpPr>
          <p:cNvPr id="21536" name="AutoShape 32"/>
          <p:cNvCxnSpPr>
            <a:cxnSpLocks noChangeShapeType="1"/>
            <a:stCxn id="21534" idx="3"/>
            <a:endCxn id="21533" idx="1"/>
          </p:cNvCxnSpPr>
          <p:nvPr/>
        </p:nvCxnSpPr>
        <p:spPr bwMode="auto">
          <a:xfrm>
            <a:off x="5758006" y="4680466"/>
            <a:ext cx="1133332" cy="12700"/>
          </a:xfrm>
          <a:prstGeom prst="straightConnector1">
            <a:avLst/>
          </a:prstGeom>
          <a:noFill/>
          <a:ln w="28575">
            <a:solidFill>
              <a:schemeClr val="tx1"/>
            </a:solidFill>
            <a:round/>
            <a:headEnd/>
            <a:tailEnd type="triangle" w="med" len="med"/>
          </a:ln>
          <a:effectLst/>
        </p:spPr>
      </p:cxnSp>
      <p:sp>
        <p:nvSpPr>
          <p:cNvPr id="21537" name="Text Box 33"/>
          <p:cNvSpPr txBox="1">
            <a:spLocks noChangeArrowheads="1"/>
          </p:cNvSpPr>
          <p:nvPr/>
        </p:nvSpPr>
        <p:spPr bwMode="auto">
          <a:xfrm>
            <a:off x="2057400" y="5105400"/>
            <a:ext cx="1377300" cy="369332"/>
          </a:xfrm>
          <a:prstGeom prst="rect">
            <a:avLst/>
          </a:prstGeom>
          <a:solidFill>
            <a:srgbClr val="F2F2F2">
              <a:alpha val="80000"/>
            </a:srgbClr>
          </a:solidFill>
          <a:ln w="9525">
            <a:noFill/>
            <a:miter lim="800000"/>
            <a:headEnd/>
            <a:tailEnd/>
          </a:ln>
          <a:effectLst/>
        </p:spPr>
        <p:txBody>
          <a:bodyPr wrap="none">
            <a:spAutoFit/>
          </a:bodyPr>
          <a:lstStyle/>
          <a:p>
            <a:r>
              <a:rPr lang="en-US" b="1" dirty="0">
                <a:solidFill>
                  <a:srgbClr val="C00000"/>
                </a:solidFill>
                <a:latin typeface="Arial" pitchFamily="34" charset="0"/>
                <a:cs typeface="Arial" pitchFamily="34" charset="0"/>
              </a:rPr>
              <a:t>Mark 16:16</a:t>
            </a:r>
          </a:p>
        </p:txBody>
      </p:sp>
      <p:sp>
        <p:nvSpPr>
          <p:cNvPr id="21538" name="Text Box 34"/>
          <p:cNvSpPr txBox="1">
            <a:spLocks noChangeArrowheads="1"/>
          </p:cNvSpPr>
          <p:nvPr/>
        </p:nvSpPr>
        <p:spPr bwMode="auto">
          <a:xfrm>
            <a:off x="6891338" y="5105400"/>
            <a:ext cx="1210588" cy="369332"/>
          </a:xfrm>
          <a:prstGeom prst="rect">
            <a:avLst/>
          </a:prstGeom>
          <a:solidFill>
            <a:srgbClr val="F2F2F2">
              <a:alpha val="80000"/>
            </a:srgbClr>
          </a:solidFill>
          <a:ln w="9525">
            <a:noFill/>
            <a:miter lim="800000"/>
            <a:headEnd/>
            <a:tailEnd/>
          </a:ln>
          <a:effectLst/>
        </p:spPr>
        <p:txBody>
          <a:bodyPr wrap="none">
            <a:spAutoFit/>
          </a:bodyPr>
          <a:lstStyle/>
          <a:p>
            <a:r>
              <a:rPr lang="en-US" b="1" dirty="0">
                <a:solidFill>
                  <a:srgbClr val="C00000"/>
                </a:solidFill>
                <a:latin typeface="Arial" pitchFamily="34" charset="0"/>
                <a:cs typeface="Arial" pitchFamily="34" charset="0"/>
              </a:rPr>
              <a:t>Acts 8:38</a:t>
            </a:r>
          </a:p>
        </p:txBody>
      </p:sp>
      <p:sp>
        <p:nvSpPr>
          <p:cNvPr id="21539" name="Text Box 35"/>
          <p:cNvSpPr txBox="1">
            <a:spLocks noChangeArrowheads="1"/>
          </p:cNvSpPr>
          <p:nvPr/>
        </p:nvSpPr>
        <p:spPr bwMode="auto">
          <a:xfrm>
            <a:off x="4732338" y="5105400"/>
            <a:ext cx="1095172" cy="369332"/>
          </a:xfrm>
          <a:prstGeom prst="rect">
            <a:avLst/>
          </a:prstGeom>
          <a:solidFill>
            <a:srgbClr val="C00000">
              <a:alpha val="80000"/>
            </a:srgbClr>
          </a:solidFill>
          <a:ln w="12700">
            <a:solidFill>
              <a:schemeClr val="tx1"/>
            </a:solidFill>
            <a:miter lim="800000"/>
            <a:headEnd/>
            <a:tailEnd/>
          </a:ln>
          <a:effectLst/>
        </p:spPr>
        <p:txBody>
          <a:bodyPr wrap="none">
            <a:spAutoFit/>
          </a:bodyPr>
          <a:lstStyle/>
          <a:p>
            <a:r>
              <a:rPr lang="en-US" b="1" dirty="0">
                <a:latin typeface="Arial" pitchFamily="34" charset="0"/>
                <a:cs typeface="Arial" pitchFamily="34" charset="0"/>
              </a:rPr>
              <a:t>Baptism</a:t>
            </a:r>
          </a:p>
        </p:txBody>
      </p:sp>
      <p:cxnSp>
        <p:nvCxnSpPr>
          <p:cNvPr id="21540" name="AutoShape 36"/>
          <p:cNvCxnSpPr>
            <a:cxnSpLocks noChangeShapeType="1"/>
            <a:stCxn id="21537" idx="3"/>
            <a:endCxn id="21539" idx="1"/>
          </p:cNvCxnSpPr>
          <p:nvPr/>
        </p:nvCxnSpPr>
        <p:spPr bwMode="auto">
          <a:xfrm>
            <a:off x="3434700" y="5290066"/>
            <a:ext cx="1297638" cy="1588"/>
          </a:xfrm>
          <a:prstGeom prst="straightConnector1">
            <a:avLst/>
          </a:prstGeom>
          <a:noFill/>
          <a:ln w="28575">
            <a:solidFill>
              <a:schemeClr val="tx1"/>
            </a:solidFill>
            <a:round/>
            <a:headEnd/>
            <a:tailEnd/>
          </a:ln>
          <a:effectLst/>
        </p:spPr>
      </p:cxnSp>
      <p:cxnSp>
        <p:nvCxnSpPr>
          <p:cNvPr id="21541" name="AutoShape 37"/>
          <p:cNvCxnSpPr>
            <a:cxnSpLocks noChangeShapeType="1"/>
            <a:stCxn id="21539" idx="3"/>
            <a:endCxn id="21538" idx="1"/>
          </p:cNvCxnSpPr>
          <p:nvPr/>
        </p:nvCxnSpPr>
        <p:spPr bwMode="auto">
          <a:xfrm>
            <a:off x="5827510" y="5290066"/>
            <a:ext cx="1063828" cy="1588"/>
          </a:xfrm>
          <a:prstGeom prst="straightConnector1">
            <a:avLst/>
          </a:prstGeom>
          <a:noFill/>
          <a:ln w="28575">
            <a:solidFill>
              <a:schemeClr val="tx1"/>
            </a:solidFill>
            <a:round/>
            <a:headEnd/>
            <a:tailEnd type="triangle" w="med" len="med"/>
          </a:ln>
          <a:effectLst/>
        </p:spPr>
      </p:cxnSp>
      <p:sp>
        <p:nvSpPr>
          <p:cNvPr id="21542" name="Text Box 38"/>
          <p:cNvSpPr txBox="1">
            <a:spLocks noChangeArrowheads="1"/>
          </p:cNvSpPr>
          <p:nvPr/>
        </p:nvSpPr>
        <p:spPr bwMode="auto">
          <a:xfrm>
            <a:off x="2057400" y="2743200"/>
            <a:ext cx="1313180" cy="369332"/>
          </a:xfrm>
          <a:prstGeom prst="rect">
            <a:avLst/>
          </a:prstGeom>
          <a:solidFill>
            <a:srgbClr val="C00000">
              <a:alpha val="80000"/>
            </a:srgbClr>
          </a:solidFill>
          <a:ln w="9525">
            <a:solidFill>
              <a:schemeClr val="tx1"/>
            </a:solidFill>
            <a:miter lim="800000"/>
            <a:headEnd/>
            <a:tailEnd/>
          </a:ln>
          <a:effectLst/>
        </p:spPr>
        <p:txBody>
          <a:bodyPr wrap="none">
            <a:spAutoFit/>
          </a:bodyPr>
          <a:lstStyle/>
          <a:p>
            <a:r>
              <a:rPr lang="en-US" b="1" dirty="0">
                <a:solidFill>
                  <a:schemeClr val="bg1">
                    <a:lumMod val="95000"/>
                  </a:schemeClr>
                </a:solidFill>
                <a:latin typeface="Arial" pitchFamily="34" charset="0"/>
                <a:cs typeface="Arial" pitchFamily="34" charset="0"/>
              </a:rPr>
              <a:t>Command</a:t>
            </a:r>
          </a:p>
        </p:txBody>
      </p:sp>
      <p:sp>
        <p:nvSpPr>
          <p:cNvPr id="21543" name="Text Box 39"/>
          <p:cNvSpPr txBox="1">
            <a:spLocks noChangeArrowheads="1"/>
          </p:cNvSpPr>
          <p:nvPr/>
        </p:nvSpPr>
        <p:spPr bwMode="auto">
          <a:xfrm>
            <a:off x="6973888" y="2743200"/>
            <a:ext cx="1133644" cy="369332"/>
          </a:xfrm>
          <a:prstGeom prst="rect">
            <a:avLst/>
          </a:prstGeom>
          <a:solidFill>
            <a:srgbClr val="C00000">
              <a:alpha val="80000"/>
            </a:srgbClr>
          </a:solidFill>
          <a:ln w="9525">
            <a:solidFill>
              <a:schemeClr val="tx1"/>
            </a:solidFill>
            <a:miter lim="800000"/>
            <a:headEnd/>
            <a:tailEnd/>
          </a:ln>
          <a:effectLst/>
        </p:spPr>
        <p:txBody>
          <a:bodyPr wrap="none">
            <a:spAutoFit/>
          </a:bodyPr>
          <a:lstStyle/>
          <a:p>
            <a:r>
              <a:rPr lang="en-US" b="1" dirty="0">
                <a:solidFill>
                  <a:schemeClr val="bg1">
                    <a:lumMod val="95000"/>
                  </a:schemeClr>
                </a:solidFill>
                <a:latin typeface="Arial" pitchFamily="34" charset="0"/>
                <a:cs typeface="Arial" pitchFamily="34" charset="0"/>
              </a:rPr>
              <a:t>Example</a:t>
            </a:r>
          </a:p>
        </p:txBody>
      </p:sp>
      <p:sp>
        <p:nvSpPr>
          <p:cNvPr id="21544" name="Text Box 40"/>
          <p:cNvSpPr txBox="1">
            <a:spLocks noChangeArrowheads="1"/>
          </p:cNvSpPr>
          <p:nvPr/>
        </p:nvSpPr>
        <p:spPr bwMode="auto">
          <a:xfrm>
            <a:off x="1600200" y="5729288"/>
            <a:ext cx="7239000" cy="519112"/>
          </a:xfrm>
          <a:prstGeom prst="rect">
            <a:avLst/>
          </a:prstGeom>
          <a:solidFill>
            <a:schemeClr val="tx1"/>
          </a:solidFill>
          <a:ln w="9525">
            <a:solidFill>
              <a:srgbClr val="C00000"/>
            </a:solidFill>
            <a:miter lim="800000"/>
            <a:headEnd/>
            <a:tailEnd/>
          </a:ln>
          <a:effectLst/>
        </p:spPr>
        <p:txBody>
          <a:bodyPr>
            <a:spAutoFit/>
          </a:bodyPr>
          <a:lstStyle/>
          <a:p>
            <a:pPr algn="ctr">
              <a:spcBef>
                <a:spcPct val="50000"/>
              </a:spcBef>
            </a:pPr>
            <a:r>
              <a:rPr lang="en-US" sz="2800" b="1" dirty="0" smtClean="0">
                <a:solidFill>
                  <a:schemeClr val="bg1">
                    <a:lumMod val="95000"/>
                  </a:schemeClr>
                </a:solidFill>
                <a:latin typeface="Arial" pitchFamily="34" charset="0"/>
                <a:cs typeface="Arial" pitchFamily="34" charset="0"/>
              </a:rPr>
              <a:t>Christians </a:t>
            </a:r>
            <a:r>
              <a:rPr lang="en-US" sz="2800" b="1" dirty="0">
                <a:solidFill>
                  <a:schemeClr val="bg1">
                    <a:lumMod val="95000"/>
                  </a:schemeClr>
                </a:solidFill>
                <a:latin typeface="Arial" pitchFamily="34" charset="0"/>
                <a:cs typeface="Arial" pitchFamily="34" charset="0"/>
              </a:rPr>
              <a:t>Who </a:t>
            </a:r>
            <a:r>
              <a:rPr lang="en-US" sz="2800" b="1" dirty="0" smtClean="0">
                <a:solidFill>
                  <a:schemeClr val="bg1">
                    <a:lumMod val="95000"/>
                  </a:schemeClr>
                </a:solidFill>
                <a:latin typeface="Arial" pitchFamily="34" charset="0"/>
                <a:cs typeface="Arial" pitchFamily="34" charset="0"/>
              </a:rPr>
              <a:t>Sin</a:t>
            </a:r>
            <a:endParaRPr lang="en-US" sz="2800" b="1" dirty="0">
              <a:solidFill>
                <a:schemeClr val="bg1">
                  <a:lumMod val="95000"/>
                </a:schemeClr>
              </a:solidFill>
              <a:latin typeface="Arial" pitchFamily="34" charset="0"/>
              <a:cs typeface="Arial" pitchFamily="34" charset="0"/>
            </a:endParaRPr>
          </a:p>
        </p:txBody>
      </p:sp>
      <p:sp>
        <p:nvSpPr>
          <p:cNvPr id="21545" name="Text Box 41"/>
          <p:cNvSpPr txBox="1">
            <a:spLocks noChangeArrowheads="1"/>
          </p:cNvSpPr>
          <p:nvPr/>
        </p:nvSpPr>
        <p:spPr bwMode="auto">
          <a:xfrm>
            <a:off x="1600200" y="6324600"/>
            <a:ext cx="3108543" cy="369332"/>
          </a:xfrm>
          <a:prstGeom prst="rect">
            <a:avLst/>
          </a:prstGeom>
          <a:solidFill>
            <a:srgbClr val="C00000">
              <a:alpha val="80000"/>
            </a:srgbClr>
          </a:solidFill>
          <a:ln w="9525">
            <a:solidFill>
              <a:schemeClr val="tx1"/>
            </a:solidFill>
            <a:miter lim="800000"/>
            <a:headEnd/>
            <a:tailEnd/>
          </a:ln>
          <a:effectLst/>
        </p:spPr>
        <p:txBody>
          <a:bodyPr wrap="none">
            <a:spAutoFit/>
          </a:bodyPr>
          <a:lstStyle/>
          <a:p>
            <a:r>
              <a:rPr lang="en-US" b="1" dirty="0">
                <a:latin typeface="Arial" pitchFamily="34" charset="0"/>
                <a:cs typeface="Arial" pitchFamily="34" charset="0"/>
              </a:rPr>
              <a:t>Repent, Confess, </a:t>
            </a:r>
            <a:r>
              <a:rPr lang="en-US" b="1" dirty="0" smtClean="0">
                <a:latin typeface="Arial" pitchFamily="34" charset="0"/>
                <a:cs typeface="Arial" pitchFamily="34" charset="0"/>
              </a:rPr>
              <a:t>and </a:t>
            </a:r>
            <a:r>
              <a:rPr lang="en-US" b="1" dirty="0">
                <a:latin typeface="Arial" pitchFamily="34" charset="0"/>
                <a:cs typeface="Arial" pitchFamily="34" charset="0"/>
              </a:rPr>
              <a:t>Pray</a:t>
            </a:r>
          </a:p>
        </p:txBody>
      </p:sp>
      <p:sp>
        <p:nvSpPr>
          <p:cNvPr id="21546" name="Text Box 42"/>
          <p:cNvSpPr txBox="1">
            <a:spLocks noChangeArrowheads="1"/>
          </p:cNvSpPr>
          <p:nvPr/>
        </p:nvSpPr>
        <p:spPr bwMode="auto">
          <a:xfrm>
            <a:off x="6096000" y="6324600"/>
            <a:ext cx="2492990" cy="369332"/>
          </a:xfrm>
          <a:prstGeom prst="rect">
            <a:avLst/>
          </a:prstGeom>
          <a:solidFill>
            <a:schemeClr val="bg1"/>
          </a:solidFill>
          <a:ln w="9525">
            <a:noFill/>
            <a:miter lim="800000"/>
            <a:headEnd/>
            <a:tailEnd/>
          </a:ln>
          <a:effectLst/>
        </p:spPr>
        <p:txBody>
          <a:bodyPr wrap="none">
            <a:spAutoFit/>
          </a:bodyPr>
          <a:lstStyle/>
          <a:p>
            <a:r>
              <a:rPr lang="en-US" b="1" dirty="0">
                <a:solidFill>
                  <a:srgbClr val="FF0000"/>
                </a:solidFill>
                <a:latin typeface="Arial" pitchFamily="34" charset="0"/>
                <a:cs typeface="Arial" pitchFamily="34" charset="0"/>
              </a:rPr>
              <a:t>Acts 8:22; 1 </a:t>
            </a:r>
            <a:r>
              <a:rPr lang="en-US" b="1" dirty="0" smtClean="0">
                <a:solidFill>
                  <a:srgbClr val="FF0000"/>
                </a:solidFill>
                <a:latin typeface="Arial" pitchFamily="34" charset="0"/>
                <a:cs typeface="Arial" pitchFamily="34" charset="0"/>
              </a:rPr>
              <a:t>John </a:t>
            </a:r>
            <a:r>
              <a:rPr lang="en-US" b="1" dirty="0">
                <a:solidFill>
                  <a:srgbClr val="FF0000"/>
                </a:solidFill>
                <a:latin typeface="Arial" pitchFamily="34" charset="0"/>
                <a:cs typeface="Arial" pitchFamily="34" charset="0"/>
              </a:rPr>
              <a:t>1:9</a:t>
            </a:r>
          </a:p>
        </p:txBody>
      </p:sp>
      <p:cxnSp>
        <p:nvCxnSpPr>
          <p:cNvPr id="21547" name="AutoShape 43"/>
          <p:cNvCxnSpPr>
            <a:cxnSpLocks noChangeShapeType="1"/>
            <a:stCxn id="21545" idx="3"/>
            <a:endCxn id="21546" idx="1"/>
          </p:cNvCxnSpPr>
          <p:nvPr/>
        </p:nvCxnSpPr>
        <p:spPr bwMode="auto">
          <a:xfrm>
            <a:off x="4708743" y="6509266"/>
            <a:ext cx="1387257" cy="1588"/>
          </a:xfrm>
          <a:prstGeom prst="straightConnector1">
            <a:avLst/>
          </a:prstGeom>
          <a:noFill/>
          <a:ln w="28575">
            <a:solidFill>
              <a:schemeClr val="tx1"/>
            </a:solidFill>
            <a:round/>
            <a:headEnd/>
            <a:tailEnd type="triangle" w="med" len="med"/>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wipe(left)">
                                      <p:cBhvr>
                                        <p:cTn id="7" dur="500"/>
                                        <p:tgtEl>
                                          <p:spTgt spid="21509"/>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1516"/>
                                        </p:tgtEl>
                                        <p:attrNameLst>
                                          <p:attrName>style.visibility</p:attrName>
                                        </p:attrNameLst>
                                      </p:cBhvr>
                                      <p:to>
                                        <p:strVal val="visible"/>
                                      </p:to>
                                    </p:set>
                                    <p:animEffect transition="in" filter="wipe(left)">
                                      <p:cBhvr>
                                        <p:cTn id="11" dur="500"/>
                                        <p:tgtEl>
                                          <p:spTgt spid="21516"/>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21513"/>
                                        </p:tgtEl>
                                        <p:attrNameLst>
                                          <p:attrName>style.visibility</p:attrName>
                                        </p:attrNameLst>
                                      </p:cBhvr>
                                      <p:to>
                                        <p:strVal val="visible"/>
                                      </p:to>
                                    </p:set>
                                    <p:animEffect transition="in" filter="wipe(left)">
                                      <p:cBhvr>
                                        <p:cTn id="15" dur="500"/>
                                        <p:tgtEl>
                                          <p:spTgt spid="21513"/>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21517"/>
                                        </p:tgtEl>
                                        <p:attrNameLst>
                                          <p:attrName>style.visibility</p:attrName>
                                        </p:attrNameLst>
                                      </p:cBhvr>
                                      <p:to>
                                        <p:strVal val="visible"/>
                                      </p:to>
                                    </p:set>
                                    <p:animEffect transition="in" filter="wipe(left)">
                                      <p:cBhvr>
                                        <p:cTn id="19" dur="500"/>
                                        <p:tgtEl>
                                          <p:spTgt spid="21517"/>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21511"/>
                                        </p:tgtEl>
                                        <p:attrNameLst>
                                          <p:attrName>style.visibility</p:attrName>
                                        </p:attrNameLst>
                                      </p:cBhvr>
                                      <p:to>
                                        <p:strVal val="visible"/>
                                      </p:to>
                                    </p:set>
                                    <p:animEffect transition="in" filter="wipe(left)">
                                      <p:cBhvr>
                                        <p:cTn id="23" dur="500"/>
                                        <p:tgtEl>
                                          <p:spTgt spid="21511"/>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21510"/>
                                        </p:tgtEl>
                                        <p:attrNameLst>
                                          <p:attrName>style.visibility</p:attrName>
                                        </p:attrNameLst>
                                      </p:cBhvr>
                                      <p:to>
                                        <p:strVal val="visible"/>
                                      </p:to>
                                    </p:set>
                                    <p:animEffect transition="in" filter="wipe(left)">
                                      <p:cBhvr>
                                        <p:cTn id="28" dur="500"/>
                                        <p:tgtEl>
                                          <p:spTgt spid="21510"/>
                                        </p:tgtEl>
                                      </p:cBhvr>
                                    </p:animEffect>
                                  </p:childTnLst>
                                </p:cTn>
                              </p:par>
                            </p:childTnLst>
                          </p:cTn>
                        </p:par>
                        <p:par>
                          <p:cTn id="29" fill="hold">
                            <p:stCondLst>
                              <p:cond delay="500"/>
                            </p:stCondLst>
                            <p:childTnLst>
                              <p:par>
                                <p:cTn id="30" presetID="22" presetClass="entr" presetSubtype="8" fill="hold" nodeType="afterEffect">
                                  <p:stCondLst>
                                    <p:cond delay="0"/>
                                  </p:stCondLst>
                                  <p:childTnLst>
                                    <p:set>
                                      <p:cBhvr>
                                        <p:cTn id="31" dur="1" fill="hold">
                                          <p:stCondLst>
                                            <p:cond delay="0"/>
                                          </p:stCondLst>
                                        </p:cTn>
                                        <p:tgtEl>
                                          <p:spTgt spid="21518"/>
                                        </p:tgtEl>
                                        <p:attrNameLst>
                                          <p:attrName>style.visibility</p:attrName>
                                        </p:attrNameLst>
                                      </p:cBhvr>
                                      <p:to>
                                        <p:strVal val="visible"/>
                                      </p:to>
                                    </p:set>
                                    <p:animEffect transition="in" filter="wipe(left)">
                                      <p:cBhvr>
                                        <p:cTn id="32" dur="500"/>
                                        <p:tgtEl>
                                          <p:spTgt spid="21518"/>
                                        </p:tgtEl>
                                      </p:cBhvr>
                                    </p:animEffect>
                                  </p:childTnLst>
                                </p:cTn>
                              </p:par>
                            </p:childTnLst>
                          </p:cTn>
                        </p:par>
                        <p:par>
                          <p:cTn id="33" fill="hold">
                            <p:stCondLst>
                              <p:cond delay="1000"/>
                            </p:stCondLst>
                            <p:childTnLst>
                              <p:par>
                                <p:cTn id="34" presetID="22" presetClass="entr" presetSubtype="8" fill="hold" grpId="0" nodeType="afterEffect">
                                  <p:stCondLst>
                                    <p:cond delay="0"/>
                                  </p:stCondLst>
                                  <p:childTnLst>
                                    <p:set>
                                      <p:cBhvr>
                                        <p:cTn id="35" dur="1" fill="hold">
                                          <p:stCondLst>
                                            <p:cond delay="0"/>
                                          </p:stCondLst>
                                        </p:cTn>
                                        <p:tgtEl>
                                          <p:spTgt spid="21514"/>
                                        </p:tgtEl>
                                        <p:attrNameLst>
                                          <p:attrName>style.visibility</p:attrName>
                                        </p:attrNameLst>
                                      </p:cBhvr>
                                      <p:to>
                                        <p:strVal val="visible"/>
                                      </p:to>
                                    </p:set>
                                    <p:animEffect transition="in" filter="wipe(left)">
                                      <p:cBhvr>
                                        <p:cTn id="36" dur="500"/>
                                        <p:tgtEl>
                                          <p:spTgt spid="21514"/>
                                        </p:tgtEl>
                                      </p:cBhvr>
                                    </p:animEffect>
                                  </p:childTnLst>
                                </p:cTn>
                              </p:par>
                            </p:childTnLst>
                          </p:cTn>
                        </p:par>
                        <p:par>
                          <p:cTn id="37" fill="hold">
                            <p:stCondLst>
                              <p:cond delay="1500"/>
                            </p:stCondLst>
                            <p:childTnLst>
                              <p:par>
                                <p:cTn id="38" presetID="22" presetClass="entr" presetSubtype="8" fill="hold" nodeType="afterEffect">
                                  <p:stCondLst>
                                    <p:cond delay="0"/>
                                  </p:stCondLst>
                                  <p:childTnLst>
                                    <p:set>
                                      <p:cBhvr>
                                        <p:cTn id="39" dur="1" fill="hold">
                                          <p:stCondLst>
                                            <p:cond delay="0"/>
                                          </p:stCondLst>
                                        </p:cTn>
                                        <p:tgtEl>
                                          <p:spTgt spid="21519"/>
                                        </p:tgtEl>
                                        <p:attrNameLst>
                                          <p:attrName>style.visibility</p:attrName>
                                        </p:attrNameLst>
                                      </p:cBhvr>
                                      <p:to>
                                        <p:strVal val="visible"/>
                                      </p:to>
                                    </p:set>
                                    <p:animEffect transition="in" filter="wipe(left)">
                                      <p:cBhvr>
                                        <p:cTn id="40" dur="500"/>
                                        <p:tgtEl>
                                          <p:spTgt spid="21519"/>
                                        </p:tgtEl>
                                      </p:cBhvr>
                                    </p:animEffect>
                                  </p:childTnLst>
                                </p:cTn>
                              </p:par>
                            </p:childTnLst>
                          </p:cTn>
                        </p:par>
                        <p:par>
                          <p:cTn id="41" fill="hold">
                            <p:stCondLst>
                              <p:cond delay="2000"/>
                            </p:stCondLst>
                            <p:childTnLst>
                              <p:par>
                                <p:cTn id="42" presetID="22" presetClass="entr" presetSubtype="8" fill="hold" grpId="0" nodeType="afterEffect">
                                  <p:stCondLst>
                                    <p:cond delay="0"/>
                                  </p:stCondLst>
                                  <p:childTnLst>
                                    <p:set>
                                      <p:cBhvr>
                                        <p:cTn id="43" dur="1" fill="hold">
                                          <p:stCondLst>
                                            <p:cond delay="0"/>
                                          </p:stCondLst>
                                        </p:cTn>
                                        <p:tgtEl>
                                          <p:spTgt spid="21512"/>
                                        </p:tgtEl>
                                        <p:attrNameLst>
                                          <p:attrName>style.visibility</p:attrName>
                                        </p:attrNameLst>
                                      </p:cBhvr>
                                      <p:to>
                                        <p:strVal val="visible"/>
                                      </p:to>
                                    </p:set>
                                    <p:animEffect transition="in" filter="wipe(left)">
                                      <p:cBhvr>
                                        <p:cTn id="44" dur="500"/>
                                        <p:tgtEl>
                                          <p:spTgt spid="21512"/>
                                        </p:tgtEl>
                                      </p:cBhvr>
                                    </p:animEffec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152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1542"/>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154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21522"/>
                                        </p:tgtEl>
                                        <p:attrNameLst>
                                          <p:attrName>style.visibility</p:attrName>
                                        </p:attrNameLst>
                                      </p:cBhvr>
                                      <p:to>
                                        <p:strVal val="visible"/>
                                      </p:to>
                                    </p:set>
                                    <p:animEffect transition="in" filter="wipe(left)">
                                      <p:cBhvr>
                                        <p:cTn id="57" dur="500"/>
                                        <p:tgtEl>
                                          <p:spTgt spid="21522"/>
                                        </p:tgtEl>
                                      </p:cBhvr>
                                    </p:animEffect>
                                  </p:childTnLst>
                                </p:cTn>
                              </p:par>
                            </p:childTnLst>
                          </p:cTn>
                        </p:par>
                        <p:par>
                          <p:cTn id="58" fill="hold">
                            <p:stCondLst>
                              <p:cond delay="500"/>
                            </p:stCondLst>
                            <p:childTnLst>
                              <p:par>
                                <p:cTn id="59" presetID="22" presetClass="entr" presetSubtype="8" fill="hold" nodeType="afterEffect">
                                  <p:stCondLst>
                                    <p:cond delay="0"/>
                                  </p:stCondLst>
                                  <p:childTnLst>
                                    <p:set>
                                      <p:cBhvr>
                                        <p:cTn id="60" dur="1" fill="hold">
                                          <p:stCondLst>
                                            <p:cond delay="0"/>
                                          </p:stCondLst>
                                        </p:cTn>
                                        <p:tgtEl>
                                          <p:spTgt spid="21525"/>
                                        </p:tgtEl>
                                        <p:attrNameLst>
                                          <p:attrName>style.visibility</p:attrName>
                                        </p:attrNameLst>
                                      </p:cBhvr>
                                      <p:to>
                                        <p:strVal val="visible"/>
                                      </p:to>
                                    </p:set>
                                    <p:animEffect transition="in" filter="wipe(left)">
                                      <p:cBhvr>
                                        <p:cTn id="61" dur="500"/>
                                        <p:tgtEl>
                                          <p:spTgt spid="21525"/>
                                        </p:tgtEl>
                                      </p:cBhvr>
                                    </p:animEffect>
                                  </p:childTnLst>
                                </p:cTn>
                              </p:par>
                            </p:childTnLst>
                          </p:cTn>
                        </p:par>
                        <p:par>
                          <p:cTn id="62" fill="hold">
                            <p:stCondLst>
                              <p:cond delay="1000"/>
                            </p:stCondLst>
                            <p:childTnLst>
                              <p:par>
                                <p:cTn id="63" presetID="22" presetClass="entr" presetSubtype="8" fill="hold" grpId="0" nodeType="afterEffect">
                                  <p:stCondLst>
                                    <p:cond delay="0"/>
                                  </p:stCondLst>
                                  <p:childTnLst>
                                    <p:set>
                                      <p:cBhvr>
                                        <p:cTn id="64" dur="1" fill="hold">
                                          <p:stCondLst>
                                            <p:cond delay="0"/>
                                          </p:stCondLst>
                                        </p:cTn>
                                        <p:tgtEl>
                                          <p:spTgt spid="21524"/>
                                        </p:tgtEl>
                                        <p:attrNameLst>
                                          <p:attrName>style.visibility</p:attrName>
                                        </p:attrNameLst>
                                      </p:cBhvr>
                                      <p:to>
                                        <p:strVal val="visible"/>
                                      </p:to>
                                    </p:set>
                                    <p:animEffect transition="in" filter="wipe(left)">
                                      <p:cBhvr>
                                        <p:cTn id="65" dur="500"/>
                                        <p:tgtEl>
                                          <p:spTgt spid="21524"/>
                                        </p:tgtEl>
                                      </p:cBhvr>
                                    </p:animEffect>
                                  </p:childTnLst>
                                </p:cTn>
                              </p:par>
                            </p:childTnLst>
                          </p:cTn>
                        </p:par>
                        <p:par>
                          <p:cTn id="66" fill="hold">
                            <p:stCondLst>
                              <p:cond delay="1500"/>
                            </p:stCondLst>
                            <p:childTnLst>
                              <p:par>
                                <p:cTn id="67" presetID="22" presetClass="entr" presetSubtype="8" fill="hold" nodeType="afterEffect">
                                  <p:stCondLst>
                                    <p:cond delay="0"/>
                                  </p:stCondLst>
                                  <p:childTnLst>
                                    <p:set>
                                      <p:cBhvr>
                                        <p:cTn id="68" dur="1" fill="hold">
                                          <p:stCondLst>
                                            <p:cond delay="0"/>
                                          </p:stCondLst>
                                        </p:cTn>
                                        <p:tgtEl>
                                          <p:spTgt spid="21526"/>
                                        </p:tgtEl>
                                        <p:attrNameLst>
                                          <p:attrName>style.visibility</p:attrName>
                                        </p:attrNameLst>
                                      </p:cBhvr>
                                      <p:to>
                                        <p:strVal val="visible"/>
                                      </p:to>
                                    </p:set>
                                    <p:animEffect transition="in" filter="wipe(left)">
                                      <p:cBhvr>
                                        <p:cTn id="69" dur="500"/>
                                        <p:tgtEl>
                                          <p:spTgt spid="21526"/>
                                        </p:tgtEl>
                                      </p:cBhvr>
                                    </p:animEffect>
                                  </p:childTnLst>
                                </p:cTn>
                              </p:par>
                            </p:childTnLst>
                          </p:cTn>
                        </p:par>
                        <p:par>
                          <p:cTn id="70" fill="hold">
                            <p:stCondLst>
                              <p:cond delay="2000"/>
                            </p:stCondLst>
                            <p:childTnLst>
                              <p:par>
                                <p:cTn id="71" presetID="22" presetClass="entr" presetSubtype="8" fill="hold" grpId="0" nodeType="afterEffect">
                                  <p:stCondLst>
                                    <p:cond delay="0"/>
                                  </p:stCondLst>
                                  <p:childTnLst>
                                    <p:set>
                                      <p:cBhvr>
                                        <p:cTn id="72" dur="1" fill="hold">
                                          <p:stCondLst>
                                            <p:cond delay="0"/>
                                          </p:stCondLst>
                                        </p:cTn>
                                        <p:tgtEl>
                                          <p:spTgt spid="21523"/>
                                        </p:tgtEl>
                                        <p:attrNameLst>
                                          <p:attrName>style.visibility</p:attrName>
                                        </p:attrNameLst>
                                      </p:cBhvr>
                                      <p:to>
                                        <p:strVal val="visible"/>
                                      </p:to>
                                    </p:set>
                                    <p:animEffect transition="in" filter="wipe(left)">
                                      <p:cBhvr>
                                        <p:cTn id="73" dur="500"/>
                                        <p:tgtEl>
                                          <p:spTgt spid="21523"/>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8" fill="hold" grpId="0" nodeType="clickEffect">
                                  <p:stCondLst>
                                    <p:cond delay="0"/>
                                  </p:stCondLst>
                                  <p:childTnLst>
                                    <p:set>
                                      <p:cBhvr>
                                        <p:cTn id="77" dur="1" fill="hold">
                                          <p:stCondLst>
                                            <p:cond delay="0"/>
                                          </p:stCondLst>
                                        </p:cTn>
                                        <p:tgtEl>
                                          <p:spTgt spid="21527"/>
                                        </p:tgtEl>
                                        <p:attrNameLst>
                                          <p:attrName>style.visibility</p:attrName>
                                        </p:attrNameLst>
                                      </p:cBhvr>
                                      <p:to>
                                        <p:strVal val="visible"/>
                                      </p:to>
                                    </p:set>
                                    <p:animEffect transition="in" filter="wipe(left)">
                                      <p:cBhvr>
                                        <p:cTn id="78" dur="500"/>
                                        <p:tgtEl>
                                          <p:spTgt spid="21527"/>
                                        </p:tgtEl>
                                      </p:cBhvr>
                                    </p:animEffect>
                                  </p:childTnLst>
                                </p:cTn>
                              </p:par>
                            </p:childTnLst>
                          </p:cTn>
                        </p:par>
                        <p:par>
                          <p:cTn id="79" fill="hold">
                            <p:stCondLst>
                              <p:cond delay="500"/>
                            </p:stCondLst>
                            <p:childTnLst>
                              <p:par>
                                <p:cTn id="80" presetID="22" presetClass="entr" presetSubtype="8" fill="hold" nodeType="afterEffect">
                                  <p:stCondLst>
                                    <p:cond delay="0"/>
                                  </p:stCondLst>
                                  <p:childTnLst>
                                    <p:set>
                                      <p:cBhvr>
                                        <p:cTn id="81" dur="1" fill="hold">
                                          <p:stCondLst>
                                            <p:cond delay="0"/>
                                          </p:stCondLst>
                                        </p:cTn>
                                        <p:tgtEl>
                                          <p:spTgt spid="21530"/>
                                        </p:tgtEl>
                                        <p:attrNameLst>
                                          <p:attrName>style.visibility</p:attrName>
                                        </p:attrNameLst>
                                      </p:cBhvr>
                                      <p:to>
                                        <p:strVal val="visible"/>
                                      </p:to>
                                    </p:set>
                                    <p:animEffect transition="in" filter="wipe(left)">
                                      <p:cBhvr>
                                        <p:cTn id="82" dur="500"/>
                                        <p:tgtEl>
                                          <p:spTgt spid="21530"/>
                                        </p:tgtEl>
                                      </p:cBhvr>
                                    </p:animEffect>
                                  </p:childTnLst>
                                </p:cTn>
                              </p:par>
                            </p:childTnLst>
                          </p:cTn>
                        </p:par>
                        <p:par>
                          <p:cTn id="83" fill="hold">
                            <p:stCondLst>
                              <p:cond delay="1000"/>
                            </p:stCondLst>
                            <p:childTnLst>
                              <p:par>
                                <p:cTn id="84" presetID="22" presetClass="entr" presetSubtype="8" fill="hold" grpId="0" nodeType="afterEffect">
                                  <p:stCondLst>
                                    <p:cond delay="0"/>
                                  </p:stCondLst>
                                  <p:childTnLst>
                                    <p:set>
                                      <p:cBhvr>
                                        <p:cTn id="85" dur="1" fill="hold">
                                          <p:stCondLst>
                                            <p:cond delay="0"/>
                                          </p:stCondLst>
                                        </p:cTn>
                                        <p:tgtEl>
                                          <p:spTgt spid="21529"/>
                                        </p:tgtEl>
                                        <p:attrNameLst>
                                          <p:attrName>style.visibility</p:attrName>
                                        </p:attrNameLst>
                                      </p:cBhvr>
                                      <p:to>
                                        <p:strVal val="visible"/>
                                      </p:to>
                                    </p:set>
                                    <p:animEffect transition="in" filter="wipe(left)">
                                      <p:cBhvr>
                                        <p:cTn id="86" dur="500"/>
                                        <p:tgtEl>
                                          <p:spTgt spid="21529"/>
                                        </p:tgtEl>
                                      </p:cBhvr>
                                    </p:animEffect>
                                  </p:childTnLst>
                                </p:cTn>
                              </p:par>
                            </p:childTnLst>
                          </p:cTn>
                        </p:par>
                        <p:par>
                          <p:cTn id="87" fill="hold">
                            <p:stCondLst>
                              <p:cond delay="1500"/>
                            </p:stCondLst>
                            <p:childTnLst>
                              <p:par>
                                <p:cTn id="88" presetID="22" presetClass="entr" presetSubtype="8" fill="hold" nodeType="afterEffect">
                                  <p:stCondLst>
                                    <p:cond delay="0"/>
                                  </p:stCondLst>
                                  <p:childTnLst>
                                    <p:set>
                                      <p:cBhvr>
                                        <p:cTn id="89" dur="1" fill="hold">
                                          <p:stCondLst>
                                            <p:cond delay="0"/>
                                          </p:stCondLst>
                                        </p:cTn>
                                        <p:tgtEl>
                                          <p:spTgt spid="21531"/>
                                        </p:tgtEl>
                                        <p:attrNameLst>
                                          <p:attrName>style.visibility</p:attrName>
                                        </p:attrNameLst>
                                      </p:cBhvr>
                                      <p:to>
                                        <p:strVal val="visible"/>
                                      </p:to>
                                    </p:set>
                                    <p:animEffect transition="in" filter="wipe(left)">
                                      <p:cBhvr>
                                        <p:cTn id="90" dur="500"/>
                                        <p:tgtEl>
                                          <p:spTgt spid="21531"/>
                                        </p:tgtEl>
                                      </p:cBhvr>
                                    </p:animEffect>
                                  </p:childTnLst>
                                </p:cTn>
                              </p:par>
                            </p:childTnLst>
                          </p:cTn>
                        </p:par>
                        <p:par>
                          <p:cTn id="91" fill="hold">
                            <p:stCondLst>
                              <p:cond delay="2000"/>
                            </p:stCondLst>
                            <p:childTnLst>
                              <p:par>
                                <p:cTn id="92" presetID="22" presetClass="entr" presetSubtype="8" fill="hold" grpId="0" nodeType="afterEffect">
                                  <p:stCondLst>
                                    <p:cond delay="0"/>
                                  </p:stCondLst>
                                  <p:childTnLst>
                                    <p:set>
                                      <p:cBhvr>
                                        <p:cTn id="93" dur="1" fill="hold">
                                          <p:stCondLst>
                                            <p:cond delay="0"/>
                                          </p:stCondLst>
                                        </p:cTn>
                                        <p:tgtEl>
                                          <p:spTgt spid="21528"/>
                                        </p:tgtEl>
                                        <p:attrNameLst>
                                          <p:attrName>style.visibility</p:attrName>
                                        </p:attrNameLst>
                                      </p:cBhvr>
                                      <p:to>
                                        <p:strVal val="visible"/>
                                      </p:to>
                                    </p:set>
                                    <p:animEffect transition="in" filter="wipe(left)">
                                      <p:cBhvr>
                                        <p:cTn id="94" dur="500"/>
                                        <p:tgtEl>
                                          <p:spTgt spid="21528"/>
                                        </p:tgtEl>
                                      </p:cBhvr>
                                    </p:animEffect>
                                  </p:childTnLst>
                                </p:cTn>
                              </p:par>
                            </p:childTnLst>
                          </p:cTn>
                        </p:par>
                      </p:childTnLst>
                    </p:cTn>
                  </p:par>
                  <p:par>
                    <p:cTn id="95" fill="hold">
                      <p:stCondLst>
                        <p:cond delay="indefinite"/>
                      </p:stCondLst>
                      <p:childTnLst>
                        <p:par>
                          <p:cTn id="96" fill="hold">
                            <p:stCondLst>
                              <p:cond delay="0"/>
                            </p:stCondLst>
                            <p:childTnLst>
                              <p:par>
                                <p:cTn id="97" presetID="22" presetClass="entr" presetSubtype="8" fill="hold" grpId="0" nodeType="clickEffect">
                                  <p:stCondLst>
                                    <p:cond delay="0"/>
                                  </p:stCondLst>
                                  <p:childTnLst>
                                    <p:set>
                                      <p:cBhvr>
                                        <p:cTn id="98" dur="1" fill="hold">
                                          <p:stCondLst>
                                            <p:cond delay="0"/>
                                          </p:stCondLst>
                                        </p:cTn>
                                        <p:tgtEl>
                                          <p:spTgt spid="21532"/>
                                        </p:tgtEl>
                                        <p:attrNameLst>
                                          <p:attrName>style.visibility</p:attrName>
                                        </p:attrNameLst>
                                      </p:cBhvr>
                                      <p:to>
                                        <p:strVal val="visible"/>
                                      </p:to>
                                    </p:set>
                                    <p:animEffect transition="in" filter="wipe(left)">
                                      <p:cBhvr>
                                        <p:cTn id="99" dur="500"/>
                                        <p:tgtEl>
                                          <p:spTgt spid="21532"/>
                                        </p:tgtEl>
                                      </p:cBhvr>
                                    </p:animEffect>
                                  </p:childTnLst>
                                </p:cTn>
                              </p:par>
                            </p:childTnLst>
                          </p:cTn>
                        </p:par>
                        <p:par>
                          <p:cTn id="100" fill="hold">
                            <p:stCondLst>
                              <p:cond delay="500"/>
                            </p:stCondLst>
                            <p:childTnLst>
                              <p:par>
                                <p:cTn id="101" presetID="22" presetClass="entr" presetSubtype="8" fill="hold" nodeType="afterEffect">
                                  <p:stCondLst>
                                    <p:cond delay="0"/>
                                  </p:stCondLst>
                                  <p:childTnLst>
                                    <p:set>
                                      <p:cBhvr>
                                        <p:cTn id="102" dur="1" fill="hold">
                                          <p:stCondLst>
                                            <p:cond delay="0"/>
                                          </p:stCondLst>
                                        </p:cTn>
                                        <p:tgtEl>
                                          <p:spTgt spid="21535"/>
                                        </p:tgtEl>
                                        <p:attrNameLst>
                                          <p:attrName>style.visibility</p:attrName>
                                        </p:attrNameLst>
                                      </p:cBhvr>
                                      <p:to>
                                        <p:strVal val="visible"/>
                                      </p:to>
                                    </p:set>
                                    <p:animEffect transition="in" filter="wipe(left)">
                                      <p:cBhvr>
                                        <p:cTn id="103" dur="500"/>
                                        <p:tgtEl>
                                          <p:spTgt spid="21535"/>
                                        </p:tgtEl>
                                      </p:cBhvr>
                                    </p:animEffect>
                                  </p:childTnLst>
                                </p:cTn>
                              </p:par>
                            </p:childTnLst>
                          </p:cTn>
                        </p:par>
                        <p:par>
                          <p:cTn id="104" fill="hold">
                            <p:stCondLst>
                              <p:cond delay="1000"/>
                            </p:stCondLst>
                            <p:childTnLst>
                              <p:par>
                                <p:cTn id="105" presetID="22" presetClass="entr" presetSubtype="8" fill="hold" grpId="0" nodeType="afterEffect">
                                  <p:stCondLst>
                                    <p:cond delay="0"/>
                                  </p:stCondLst>
                                  <p:childTnLst>
                                    <p:set>
                                      <p:cBhvr>
                                        <p:cTn id="106" dur="1" fill="hold">
                                          <p:stCondLst>
                                            <p:cond delay="0"/>
                                          </p:stCondLst>
                                        </p:cTn>
                                        <p:tgtEl>
                                          <p:spTgt spid="21534"/>
                                        </p:tgtEl>
                                        <p:attrNameLst>
                                          <p:attrName>style.visibility</p:attrName>
                                        </p:attrNameLst>
                                      </p:cBhvr>
                                      <p:to>
                                        <p:strVal val="visible"/>
                                      </p:to>
                                    </p:set>
                                    <p:animEffect transition="in" filter="wipe(left)">
                                      <p:cBhvr>
                                        <p:cTn id="107" dur="500"/>
                                        <p:tgtEl>
                                          <p:spTgt spid="21534"/>
                                        </p:tgtEl>
                                      </p:cBhvr>
                                    </p:animEffect>
                                  </p:childTnLst>
                                </p:cTn>
                              </p:par>
                            </p:childTnLst>
                          </p:cTn>
                        </p:par>
                        <p:par>
                          <p:cTn id="108" fill="hold">
                            <p:stCondLst>
                              <p:cond delay="1500"/>
                            </p:stCondLst>
                            <p:childTnLst>
                              <p:par>
                                <p:cTn id="109" presetID="22" presetClass="entr" presetSubtype="8" fill="hold" nodeType="afterEffect">
                                  <p:stCondLst>
                                    <p:cond delay="0"/>
                                  </p:stCondLst>
                                  <p:childTnLst>
                                    <p:set>
                                      <p:cBhvr>
                                        <p:cTn id="110" dur="1" fill="hold">
                                          <p:stCondLst>
                                            <p:cond delay="0"/>
                                          </p:stCondLst>
                                        </p:cTn>
                                        <p:tgtEl>
                                          <p:spTgt spid="21536"/>
                                        </p:tgtEl>
                                        <p:attrNameLst>
                                          <p:attrName>style.visibility</p:attrName>
                                        </p:attrNameLst>
                                      </p:cBhvr>
                                      <p:to>
                                        <p:strVal val="visible"/>
                                      </p:to>
                                    </p:set>
                                    <p:animEffect transition="in" filter="wipe(left)">
                                      <p:cBhvr>
                                        <p:cTn id="111" dur="500"/>
                                        <p:tgtEl>
                                          <p:spTgt spid="21536"/>
                                        </p:tgtEl>
                                      </p:cBhvr>
                                    </p:animEffect>
                                  </p:childTnLst>
                                </p:cTn>
                              </p:par>
                            </p:childTnLst>
                          </p:cTn>
                        </p:par>
                        <p:par>
                          <p:cTn id="112" fill="hold">
                            <p:stCondLst>
                              <p:cond delay="2000"/>
                            </p:stCondLst>
                            <p:childTnLst>
                              <p:par>
                                <p:cTn id="113" presetID="22" presetClass="entr" presetSubtype="8" fill="hold" grpId="0" nodeType="afterEffect">
                                  <p:stCondLst>
                                    <p:cond delay="0"/>
                                  </p:stCondLst>
                                  <p:childTnLst>
                                    <p:set>
                                      <p:cBhvr>
                                        <p:cTn id="114" dur="1" fill="hold">
                                          <p:stCondLst>
                                            <p:cond delay="0"/>
                                          </p:stCondLst>
                                        </p:cTn>
                                        <p:tgtEl>
                                          <p:spTgt spid="21533"/>
                                        </p:tgtEl>
                                        <p:attrNameLst>
                                          <p:attrName>style.visibility</p:attrName>
                                        </p:attrNameLst>
                                      </p:cBhvr>
                                      <p:to>
                                        <p:strVal val="visible"/>
                                      </p:to>
                                    </p:set>
                                    <p:animEffect transition="in" filter="wipe(left)">
                                      <p:cBhvr>
                                        <p:cTn id="115" dur="500"/>
                                        <p:tgtEl>
                                          <p:spTgt spid="21533"/>
                                        </p:tgtEl>
                                      </p:cBhvr>
                                    </p:animEffect>
                                  </p:childTnLst>
                                </p:cTn>
                              </p:par>
                            </p:childTnLst>
                          </p:cTn>
                        </p:par>
                      </p:childTnLst>
                    </p:cTn>
                  </p:par>
                  <p:par>
                    <p:cTn id="116" fill="hold">
                      <p:stCondLst>
                        <p:cond delay="indefinite"/>
                      </p:stCondLst>
                      <p:childTnLst>
                        <p:par>
                          <p:cTn id="117" fill="hold">
                            <p:stCondLst>
                              <p:cond delay="0"/>
                            </p:stCondLst>
                            <p:childTnLst>
                              <p:par>
                                <p:cTn id="118" presetID="22" presetClass="entr" presetSubtype="8" fill="hold" grpId="0" nodeType="clickEffect">
                                  <p:stCondLst>
                                    <p:cond delay="0"/>
                                  </p:stCondLst>
                                  <p:childTnLst>
                                    <p:set>
                                      <p:cBhvr>
                                        <p:cTn id="119" dur="1" fill="hold">
                                          <p:stCondLst>
                                            <p:cond delay="0"/>
                                          </p:stCondLst>
                                        </p:cTn>
                                        <p:tgtEl>
                                          <p:spTgt spid="21537"/>
                                        </p:tgtEl>
                                        <p:attrNameLst>
                                          <p:attrName>style.visibility</p:attrName>
                                        </p:attrNameLst>
                                      </p:cBhvr>
                                      <p:to>
                                        <p:strVal val="visible"/>
                                      </p:to>
                                    </p:set>
                                    <p:animEffect transition="in" filter="wipe(left)">
                                      <p:cBhvr>
                                        <p:cTn id="120" dur="500"/>
                                        <p:tgtEl>
                                          <p:spTgt spid="21537"/>
                                        </p:tgtEl>
                                      </p:cBhvr>
                                    </p:animEffect>
                                  </p:childTnLst>
                                </p:cTn>
                              </p:par>
                            </p:childTnLst>
                          </p:cTn>
                        </p:par>
                        <p:par>
                          <p:cTn id="121" fill="hold">
                            <p:stCondLst>
                              <p:cond delay="500"/>
                            </p:stCondLst>
                            <p:childTnLst>
                              <p:par>
                                <p:cTn id="122" presetID="22" presetClass="entr" presetSubtype="8" fill="hold" nodeType="afterEffect">
                                  <p:stCondLst>
                                    <p:cond delay="0"/>
                                  </p:stCondLst>
                                  <p:childTnLst>
                                    <p:set>
                                      <p:cBhvr>
                                        <p:cTn id="123" dur="1" fill="hold">
                                          <p:stCondLst>
                                            <p:cond delay="0"/>
                                          </p:stCondLst>
                                        </p:cTn>
                                        <p:tgtEl>
                                          <p:spTgt spid="21540"/>
                                        </p:tgtEl>
                                        <p:attrNameLst>
                                          <p:attrName>style.visibility</p:attrName>
                                        </p:attrNameLst>
                                      </p:cBhvr>
                                      <p:to>
                                        <p:strVal val="visible"/>
                                      </p:to>
                                    </p:set>
                                    <p:animEffect transition="in" filter="wipe(left)">
                                      <p:cBhvr>
                                        <p:cTn id="124" dur="500"/>
                                        <p:tgtEl>
                                          <p:spTgt spid="21540"/>
                                        </p:tgtEl>
                                      </p:cBhvr>
                                    </p:animEffect>
                                  </p:childTnLst>
                                </p:cTn>
                              </p:par>
                            </p:childTnLst>
                          </p:cTn>
                        </p:par>
                        <p:par>
                          <p:cTn id="125" fill="hold">
                            <p:stCondLst>
                              <p:cond delay="1000"/>
                            </p:stCondLst>
                            <p:childTnLst>
                              <p:par>
                                <p:cTn id="126" presetID="22" presetClass="entr" presetSubtype="8" fill="hold" grpId="0" nodeType="afterEffect">
                                  <p:stCondLst>
                                    <p:cond delay="0"/>
                                  </p:stCondLst>
                                  <p:childTnLst>
                                    <p:set>
                                      <p:cBhvr>
                                        <p:cTn id="127" dur="1" fill="hold">
                                          <p:stCondLst>
                                            <p:cond delay="0"/>
                                          </p:stCondLst>
                                        </p:cTn>
                                        <p:tgtEl>
                                          <p:spTgt spid="21539"/>
                                        </p:tgtEl>
                                        <p:attrNameLst>
                                          <p:attrName>style.visibility</p:attrName>
                                        </p:attrNameLst>
                                      </p:cBhvr>
                                      <p:to>
                                        <p:strVal val="visible"/>
                                      </p:to>
                                    </p:set>
                                    <p:animEffect transition="in" filter="wipe(left)">
                                      <p:cBhvr>
                                        <p:cTn id="128" dur="500"/>
                                        <p:tgtEl>
                                          <p:spTgt spid="21539"/>
                                        </p:tgtEl>
                                      </p:cBhvr>
                                    </p:animEffect>
                                  </p:childTnLst>
                                </p:cTn>
                              </p:par>
                            </p:childTnLst>
                          </p:cTn>
                        </p:par>
                        <p:par>
                          <p:cTn id="129" fill="hold">
                            <p:stCondLst>
                              <p:cond delay="1500"/>
                            </p:stCondLst>
                            <p:childTnLst>
                              <p:par>
                                <p:cTn id="130" presetID="22" presetClass="entr" presetSubtype="8" fill="hold" nodeType="afterEffect">
                                  <p:stCondLst>
                                    <p:cond delay="0"/>
                                  </p:stCondLst>
                                  <p:childTnLst>
                                    <p:set>
                                      <p:cBhvr>
                                        <p:cTn id="131" dur="1" fill="hold">
                                          <p:stCondLst>
                                            <p:cond delay="0"/>
                                          </p:stCondLst>
                                        </p:cTn>
                                        <p:tgtEl>
                                          <p:spTgt spid="21541"/>
                                        </p:tgtEl>
                                        <p:attrNameLst>
                                          <p:attrName>style.visibility</p:attrName>
                                        </p:attrNameLst>
                                      </p:cBhvr>
                                      <p:to>
                                        <p:strVal val="visible"/>
                                      </p:to>
                                    </p:set>
                                    <p:animEffect transition="in" filter="wipe(left)">
                                      <p:cBhvr>
                                        <p:cTn id="132" dur="500"/>
                                        <p:tgtEl>
                                          <p:spTgt spid="21541"/>
                                        </p:tgtEl>
                                      </p:cBhvr>
                                    </p:animEffect>
                                  </p:childTnLst>
                                </p:cTn>
                              </p:par>
                            </p:childTnLst>
                          </p:cTn>
                        </p:par>
                        <p:par>
                          <p:cTn id="133" fill="hold">
                            <p:stCondLst>
                              <p:cond delay="2000"/>
                            </p:stCondLst>
                            <p:childTnLst>
                              <p:par>
                                <p:cTn id="134" presetID="22" presetClass="entr" presetSubtype="8" fill="hold" grpId="0" nodeType="afterEffect">
                                  <p:stCondLst>
                                    <p:cond delay="0"/>
                                  </p:stCondLst>
                                  <p:childTnLst>
                                    <p:set>
                                      <p:cBhvr>
                                        <p:cTn id="135" dur="1" fill="hold">
                                          <p:stCondLst>
                                            <p:cond delay="0"/>
                                          </p:stCondLst>
                                        </p:cTn>
                                        <p:tgtEl>
                                          <p:spTgt spid="21538"/>
                                        </p:tgtEl>
                                        <p:attrNameLst>
                                          <p:attrName>style.visibility</p:attrName>
                                        </p:attrNameLst>
                                      </p:cBhvr>
                                      <p:to>
                                        <p:strVal val="visible"/>
                                      </p:to>
                                    </p:set>
                                    <p:animEffect transition="in" filter="wipe(left)">
                                      <p:cBhvr>
                                        <p:cTn id="136" dur="500"/>
                                        <p:tgtEl>
                                          <p:spTgt spid="21538"/>
                                        </p:tgtEl>
                                      </p:cBhvr>
                                    </p:animEffect>
                                  </p:childTnLst>
                                </p:cTn>
                              </p:par>
                            </p:childTnLst>
                          </p:cTn>
                        </p:par>
                      </p:childTnLst>
                    </p:cTn>
                  </p:par>
                  <p:par>
                    <p:cTn id="137" fill="hold">
                      <p:stCondLst>
                        <p:cond delay="indefinite"/>
                      </p:stCondLst>
                      <p:childTnLst>
                        <p:par>
                          <p:cTn id="138" fill="hold">
                            <p:stCondLst>
                              <p:cond delay="0"/>
                            </p:stCondLst>
                            <p:childTnLst>
                              <p:par>
                                <p:cTn id="139" presetID="1" presetClass="entr" presetSubtype="0" fill="hold" grpId="0" nodeType="clickEffect">
                                  <p:stCondLst>
                                    <p:cond delay="0"/>
                                  </p:stCondLst>
                                  <p:childTnLst>
                                    <p:set>
                                      <p:cBhvr>
                                        <p:cTn id="140" dur="1" fill="hold">
                                          <p:stCondLst>
                                            <p:cond delay="0"/>
                                          </p:stCondLst>
                                        </p:cTn>
                                        <p:tgtEl>
                                          <p:spTgt spid="21544"/>
                                        </p:tgtEl>
                                        <p:attrNameLst>
                                          <p:attrName>style.visibility</p:attrName>
                                        </p:attrNameLst>
                                      </p:cBhvr>
                                      <p:to>
                                        <p:strVal val="visible"/>
                                      </p:to>
                                    </p:set>
                                  </p:childTnLst>
                                </p:cTn>
                              </p:par>
                            </p:childTnLst>
                          </p:cTn>
                        </p:par>
                      </p:childTnLst>
                    </p:cTn>
                  </p:par>
                  <p:par>
                    <p:cTn id="141" fill="hold">
                      <p:stCondLst>
                        <p:cond delay="indefinite"/>
                      </p:stCondLst>
                      <p:childTnLst>
                        <p:par>
                          <p:cTn id="142" fill="hold">
                            <p:stCondLst>
                              <p:cond delay="0"/>
                            </p:stCondLst>
                            <p:childTnLst>
                              <p:par>
                                <p:cTn id="143" presetID="22" presetClass="entr" presetSubtype="8" fill="hold" grpId="0" nodeType="clickEffect">
                                  <p:stCondLst>
                                    <p:cond delay="0"/>
                                  </p:stCondLst>
                                  <p:childTnLst>
                                    <p:set>
                                      <p:cBhvr>
                                        <p:cTn id="144" dur="1" fill="hold">
                                          <p:stCondLst>
                                            <p:cond delay="0"/>
                                          </p:stCondLst>
                                        </p:cTn>
                                        <p:tgtEl>
                                          <p:spTgt spid="21545"/>
                                        </p:tgtEl>
                                        <p:attrNameLst>
                                          <p:attrName>style.visibility</p:attrName>
                                        </p:attrNameLst>
                                      </p:cBhvr>
                                      <p:to>
                                        <p:strVal val="visible"/>
                                      </p:to>
                                    </p:set>
                                    <p:animEffect transition="in" filter="wipe(left)">
                                      <p:cBhvr>
                                        <p:cTn id="145" dur="500"/>
                                        <p:tgtEl>
                                          <p:spTgt spid="21545"/>
                                        </p:tgtEl>
                                      </p:cBhvr>
                                    </p:animEffect>
                                  </p:childTnLst>
                                </p:cTn>
                              </p:par>
                            </p:childTnLst>
                          </p:cTn>
                        </p:par>
                        <p:par>
                          <p:cTn id="146" fill="hold">
                            <p:stCondLst>
                              <p:cond delay="500"/>
                            </p:stCondLst>
                            <p:childTnLst>
                              <p:par>
                                <p:cTn id="147" presetID="22" presetClass="entr" presetSubtype="8" fill="hold" nodeType="afterEffect">
                                  <p:stCondLst>
                                    <p:cond delay="0"/>
                                  </p:stCondLst>
                                  <p:childTnLst>
                                    <p:set>
                                      <p:cBhvr>
                                        <p:cTn id="148" dur="1" fill="hold">
                                          <p:stCondLst>
                                            <p:cond delay="0"/>
                                          </p:stCondLst>
                                        </p:cTn>
                                        <p:tgtEl>
                                          <p:spTgt spid="21547"/>
                                        </p:tgtEl>
                                        <p:attrNameLst>
                                          <p:attrName>style.visibility</p:attrName>
                                        </p:attrNameLst>
                                      </p:cBhvr>
                                      <p:to>
                                        <p:strVal val="visible"/>
                                      </p:to>
                                    </p:set>
                                    <p:animEffect transition="in" filter="wipe(left)">
                                      <p:cBhvr>
                                        <p:cTn id="149" dur="500"/>
                                        <p:tgtEl>
                                          <p:spTgt spid="21547"/>
                                        </p:tgtEl>
                                      </p:cBhvr>
                                    </p:animEffect>
                                  </p:childTnLst>
                                </p:cTn>
                              </p:par>
                            </p:childTnLst>
                          </p:cTn>
                        </p:par>
                        <p:par>
                          <p:cTn id="150" fill="hold">
                            <p:stCondLst>
                              <p:cond delay="1000"/>
                            </p:stCondLst>
                            <p:childTnLst>
                              <p:par>
                                <p:cTn id="151" presetID="22" presetClass="entr" presetSubtype="8" fill="hold" grpId="0" nodeType="afterEffect">
                                  <p:stCondLst>
                                    <p:cond delay="0"/>
                                  </p:stCondLst>
                                  <p:childTnLst>
                                    <p:set>
                                      <p:cBhvr>
                                        <p:cTn id="152" dur="1" fill="hold">
                                          <p:stCondLst>
                                            <p:cond delay="0"/>
                                          </p:stCondLst>
                                        </p:cTn>
                                        <p:tgtEl>
                                          <p:spTgt spid="21546"/>
                                        </p:tgtEl>
                                        <p:attrNameLst>
                                          <p:attrName>style.visibility</p:attrName>
                                        </p:attrNameLst>
                                      </p:cBhvr>
                                      <p:to>
                                        <p:strVal val="visible"/>
                                      </p:to>
                                    </p:set>
                                    <p:animEffect transition="in" filter="wipe(left)">
                                      <p:cBhvr>
                                        <p:cTn id="153" dur="500"/>
                                        <p:tgtEl>
                                          <p:spTgt spid="215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animBg="1"/>
      <p:bldP spid="21510" grpId="0" animBg="1"/>
      <p:bldP spid="21511" grpId="0" animBg="1"/>
      <p:bldP spid="21512" grpId="0" animBg="1"/>
      <p:bldP spid="21513" grpId="0" animBg="1"/>
      <p:bldP spid="21514" grpId="0" animBg="1"/>
      <p:bldP spid="21520" grpId="0" animBg="1"/>
      <p:bldP spid="21522" grpId="0" animBg="1"/>
      <p:bldP spid="21523" grpId="0" animBg="1"/>
      <p:bldP spid="21524" grpId="0" animBg="1"/>
      <p:bldP spid="21527" grpId="0" animBg="1"/>
      <p:bldP spid="21528" grpId="0" animBg="1"/>
      <p:bldP spid="21529" grpId="0" animBg="1"/>
      <p:bldP spid="21532" grpId="0" animBg="1"/>
      <p:bldP spid="21533" grpId="0" animBg="1"/>
      <p:bldP spid="21534" grpId="0" animBg="1"/>
      <p:bldP spid="21537" grpId="0" animBg="1"/>
      <p:bldP spid="21538" grpId="0" animBg="1"/>
      <p:bldP spid="21539" grpId="0" animBg="1"/>
      <p:bldP spid="21542" grpId="0" animBg="1"/>
      <p:bldP spid="21543" grpId="0" animBg="1"/>
      <p:bldP spid="21544" grpId="0" animBg="1"/>
      <p:bldP spid="21545" grpId="0" animBg="1"/>
      <p:bldP spid="2154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Bible 03"/>
          <p:cNvPicPr>
            <a:picLocks noChangeAspect="1" noChangeArrowheads="1"/>
          </p:cNvPicPr>
          <p:nvPr/>
        </p:nvPicPr>
        <p:blipFill>
          <a:blip r:embed="rId3" cstate="print">
            <a:grayscl/>
          </a:blip>
          <a:srcRect l="-2956" r="-493"/>
          <a:stretch>
            <a:fillRect/>
          </a:stretch>
        </p:blipFill>
        <p:spPr bwMode="auto">
          <a:xfrm>
            <a:off x="76200" y="76200"/>
            <a:ext cx="990600" cy="6705600"/>
          </a:xfrm>
          <a:prstGeom prst="rect">
            <a:avLst/>
          </a:prstGeom>
          <a:noFill/>
          <a:ln w="9525">
            <a:noFill/>
            <a:miter lim="800000"/>
            <a:headEnd/>
            <a:tailEnd/>
          </a:ln>
        </p:spPr>
      </p:pic>
      <p:sp>
        <p:nvSpPr>
          <p:cNvPr id="22531" name="Text Box 3"/>
          <p:cNvSpPr txBox="1">
            <a:spLocks noChangeArrowheads="1"/>
          </p:cNvSpPr>
          <p:nvPr/>
        </p:nvSpPr>
        <p:spPr bwMode="auto">
          <a:xfrm>
            <a:off x="1828800" y="152400"/>
            <a:ext cx="6477000" cy="641350"/>
          </a:xfrm>
          <a:prstGeom prst="rect">
            <a:avLst/>
          </a:prstGeom>
          <a:noFill/>
          <a:ln w="9525">
            <a:noFill/>
            <a:miter lim="800000"/>
            <a:headEnd/>
            <a:tailEnd/>
          </a:ln>
          <a:effectLst/>
        </p:spPr>
        <p:txBody>
          <a:bodyPr>
            <a:spAutoFit/>
          </a:bodyPr>
          <a:lstStyle/>
          <a:p>
            <a:pPr algn="ctr">
              <a:spcBef>
                <a:spcPct val="50000"/>
              </a:spcBef>
            </a:pPr>
            <a:r>
              <a:rPr lang="en-US" sz="3600" b="1" dirty="0">
                <a:solidFill>
                  <a:schemeClr val="bg1">
                    <a:lumMod val="95000"/>
                  </a:schemeClr>
                </a:solidFill>
                <a:latin typeface="Arial" pitchFamily="34" charset="0"/>
                <a:cs typeface="Arial" pitchFamily="34" charset="0"/>
              </a:rPr>
              <a:t>How </a:t>
            </a:r>
            <a:r>
              <a:rPr lang="en-US" sz="3600" b="1" dirty="0" smtClean="0">
                <a:solidFill>
                  <a:schemeClr val="bg1">
                    <a:lumMod val="95000"/>
                  </a:schemeClr>
                </a:solidFill>
                <a:latin typeface="Arial" pitchFamily="34" charset="0"/>
                <a:cs typeface="Arial" pitchFamily="34" charset="0"/>
              </a:rPr>
              <a:t>to Avoid </a:t>
            </a:r>
            <a:r>
              <a:rPr lang="en-US" sz="3600" b="1" dirty="0">
                <a:solidFill>
                  <a:schemeClr val="bg1">
                    <a:lumMod val="95000"/>
                  </a:schemeClr>
                </a:solidFill>
                <a:latin typeface="Arial" pitchFamily="34" charset="0"/>
                <a:cs typeface="Arial" pitchFamily="34" charset="0"/>
              </a:rPr>
              <a:t>Sin</a:t>
            </a:r>
          </a:p>
        </p:txBody>
      </p:sp>
      <p:sp>
        <p:nvSpPr>
          <p:cNvPr id="22532" name="Text Box 4"/>
          <p:cNvSpPr txBox="1">
            <a:spLocks noChangeArrowheads="1"/>
          </p:cNvSpPr>
          <p:nvPr/>
        </p:nvSpPr>
        <p:spPr bwMode="auto">
          <a:xfrm>
            <a:off x="1066800" y="1252240"/>
            <a:ext cx="7924800" cy="4462760"/>
          </a:xfrm>
          <a:prstGeom prst="rect">
            <a:avLst/>
          </a:prstGeom>
          <a:solidFill>
            <a:srgbClr val="F2F2F2">
              <a:alpha val="74902"/>
            </a:srgbClr>
          </a:solidFill>
          <a:ln w="9525">
            <a:solidFill>
              <a:schemeClr val="tx1"/>
            </a:solidFill>
            <a:miter lim="800000"/>
            <a:headEnd/>
            <a:tailEnd/>
          </a:ln>
          <a:effectLst/>
        </p:spPr>
        <p:txBody>
          <a:bodyPr wrap="square">
            <a:spAutoFit/>
          </a:bodyPr>
          <a:lstStyle/>
          <a:p>
            <a:pPr marL="457200" indent="-457200">
              <a:spcBef>
                <a:spcPts val="600"/>
              </a:spcBef>
              <a:spcAft>
                <a:spcPts val="1200"/>
              </a:spcAft>
              <a:buClr>
                <a:srgbClr val="C00000"/>
              </a:buClr>
              <a:buFont typeface="Wingdings" pitchFamily="28" charset="2"/>
              <a:buChar char="è"/>
            </a:pPr>
            <a:r>
              <a:rPr lang="en-US" sz="2800" dirty="0">
                <a:latin typeface="Arial" pitchFamily="34" charset="0"/>
                <a:cs typeface="Arial" pitchFamily="34" charset="0"/>
              </a:rPr>
              <a:t>Grow in </a:t>
            </a:r>
            <a:r>
              <a:rPr lang="en-US" sz="2800" dirty="0" smtClean="0">
                <a:latin typeface="Arial" pitchFamily="34" charset="0"/>
                <a:cs typeface="Arial" pitchFamily="34" charset="0"/>
              </a:rPr>
              <a:t>grace and knowledge </a:t>
            </a:r>
            <a:r>
              <a:rPr lang="en-US" sz="2800" b="1" i="1" dirty="0" smtClean="0">
                <a:solidFill>
                  <a:srgbClr val="C00000"/>
                </a:solidFill>
                <a:latin typeface="Arial" pitchFamily="34" charset="0"/>
                <a:cs typeface="Arial" pitchFamily="34" charset="0"/>
              </a:rPr>
              <a:t>(</a:t>
            </a:r>
            <a:r>
              <a:rPr lang="en-US" sz="2800" b="1" i="1" dirty="0">
                <a:solidFill>
                  <a:srgbClr val="C00000"/>
                </a:solidFill>
                <a:latin typeface="Arial" pitchFamily="34" charset="0"/>
                <a:cs typeface="Arial" pitchFamily="34" charset="0"/>
              </a:rPr>
              <a:t>2 </a:t>
            </a:r>
            <a:r>
              <a:rPr lang="en-US" sz="2800" b="1" i="1" dirty="0" smtClean="0">
                <a:solidFill>
                  <a:srgbClr val="C00000"/>
                </a:solidFill>
                <a:latin typeface="Arial" pitchFamily="34" charset="0"/>
                <a:cs typeface="Arial" pitchFamily="34" charset="0"/>
              </a:rPr>
              <a:t>Peter </a:t>
            </a:r>
            <a:r>
              <a:rPr lang="en-US" sz="2800" b="1" i="1" dirty="0">
                <a:solidFill>
                  <a:srgbClr val="C00000"/>
                </a:solidFill>
                <a:latin typeface="Arial" pitchFamily="34" charset="0"/>
                <a:cs typeface="Arial" pitchFamily="34" charset="0"/>
              </a:rPr>
              <a:t>3:18)</a:t>
            </a:r>
          </a:p>
          <a:p>
            <a:pPr marL="457200" indent="-457200">
              <a:spcBef>
                <a:spcPts val="600"/>
              </a:spcBef>
              <a:spcAft>
                <a:spcPts val="1200"/>
              </a:spcAft>
              <a:buClr>
                <a:srgbClr val="C00000"/>
              </a:buClr>
              <a:buFont typeface="Wingdings" pitchFamily="28" charset="2"/>
              <a:buChar char="è"/>
            </a:pPr>
            <a:r>
              <a:rPr lang="en-US" sz="2800" dirty="0">
                <a:latin typeface="Arial" pitchFamily="34" charset="0"/>
                <a:cs typeface="Arial" pitchFamily="34" charset="0"/>
              </a:rPr>
              <a:t>Add to </a:t>
            </a:r>
            <a:r>
              <a:rPr lang="en-US" sz="2800" dirty="0" smtClean="0">
                <a:latin typeface="Arial" pitchFamily="34" charset="0"/>
                <a:cs typeface="Arial" pitchFamily="34" charset="0"/>
              </a:rPr>
              <a:t>your faith</a:t>
            </a:r>
            <a:r>
              <a:rPr lang="en-US" sz="2800" dirty="0">
                <a:latin typeface="Arial" pitchFamily="34" charset="0"/>
                <a:cs typeface="Arial" pitchFamily="34" charset="0"/>
              </a:rPr>
              <a:t>, </a:t>
            </a:r>
            <a:r>
              <a:rPr lang="en-US" sz="2800" dirty="0" smtClean="0">
                <a:latin typeface="Arial" pitchFamily="34" charset="0"/>
                <a:cs typeface="Arial" pitchFamily="34" charset="0"/>
              </a:rPr>
              <a:t>virtue, knowledge, self-control, perseverance, godliness, brotherly kindness, </a:t>
            </a:r>
            <a:r>
              <a:rPr lang="en-US" sz="2800" dirty="0">
                <a:latin typeface="Arial" pitchFamily="34" charset="0"/>
                <a:cs typeface="Arial" pitchFamily="34" charset="0"/>
              </a:rPr>
              <a:t>and </a:t>
            </a:r>
            <a:r>
              <a:rPr lang="en-US" sz="2800" dirty="0" smtClean="0">
                <a:latin typeface="Arial" pitchFamily="34" charset="0"/>
                <a:cs typeface="Arial" pitchFamily="34" charset="0"/>
              </a:rPr>
              <a:t>love </a:t>
            </a:r>
            <a:r>
              <a:rPr lang="en-US" sz="2800" b="1" i="1" dirty="0" smtClean="0">
                <a:solidFill>
                  <a:srgbClr val="C00000"/>
                </a:solidFill>
                <a:latin typeface="Arial" pitchFamily="34" charset="0"/>
                <a:cs typeface="Arial" pitchFamily="34" charset="0"/>
              </a:rPr>
              <a:t>(</a:t>
            </a:r>
            <a:r>
              <a:rPr lang="en-US" sz="2800" b="1" i="1" dirty="0">
                <a:solidFill>
                  <a:srgbClr val="C00000"/>
                </a:solidFill>
                <a:latin typeface="Arial" pitchFamily="34" charset="0"/>
                <a:cs typeface="Arial" pitchFamily="34" charset="0"/>
              </a:rPr>
              <a:t>2 </a:t>
            </a:r>
            <a:r>
              <a:rPr lang="en-US" sz="2800" b="1" i="1" dirty="0" smtClean="0">
                <a:solidFill>
                  <a:srgbClr val="C00000"/>
                </a:solidFill>
                <a:latin typeface="Arial" pitchFamily="34" charset="0"/>
                <a:cs typeface="Arial" pitchFamily="34" charset="0"/>
              </a:rPr>
              <a:t>Peter </a:t>
            </a:r>
            <a:r>
              <a:rPr lang="en-US" sz="2800" b="1" i="1" dirty="0">
                <a:solidFill>
                  <a:srgbClr val="C00000"/>
                </a:solidFill>
                <a:latin typeface="Arial" pitchFamily="34" charset="0"/>
                <a:cs typeface="Arial" pitchFamily="34" charset="0"/>
              </a:rPr>
              <a:t>1:5-7)</a:t>
            </a:r>
          </a:p>
          <a:p>
            <a:pPr marL="457200" indent="-457200">
              <a:spcBef>
                <a:spcPts val="600"/>
              </a:spcBef>
              <a:spcAft>
                <a:spcPts val="1200"/>
              </a:spcAft>
              <a:buClr>
                <a:srgbClr val="C00000"/>
              </a:buClr>
              <a:buFont typeface="Wingdings" pitchFamily="28" charset="2"/>
              <a:buChar char="è"/>
            </a:pPr>
            <a:r>
              <a:rPr lang="en-US" sz="2800" dirty="0">
                <a:latin typeface="Arial" pitchFamily="34" charset="0"/>
                <a:cs typeface="Arial" pitchFamily="34" charset="0"/>
              </a:rPr>
              <a:t>Exercise, </a:t>
            </a:r>
            <a:r>
              <a:rPr lang="en-US" sz="2800" dirty="0" smtClean="0">
                <a:latin typeface="Arial" pitchFamily="34" charset="0"/>
                <a:cs typeface="Arial" pitchFamily="34" charset="0"/>
              </a:rPr>
              <a:t>practice </a:t>
            </a:r>
            <a:r>
              <a:rPr lang="en-US" sz="2800" b="1" i="1" dirty="0" smtClean="0">
                <a:solidFill>
                  <a:srgbClr val="C00000"/>
                </a:solidFill>
                <a:latin typeface="Arial" pitchFamily="34" charset="0"/>
                <a:cs typeface="Arial" pitchFamily="34" charset="0"/>
              </a:rPr>
              <a:t>(</a:t>
            </a:r>
            <a:r>
              <a:rPr lang="en-US" sz="2800" b="1" i="1" dirty="0">
                <a:solidFill>
                  <a:srgbClr val="C00000"/>
                </a:solidFill>
                <a:latin typeface="Arial" pitchFamily="34" charset="0"/>
                <a:cs typeface="Arial" pitchFamily="34" charset="0"/>
              </a:rPr>
              <a:t>1 </a:t>
            </a:r>
            <a:r>
              <a:rPr lang="en-US" sz="2800" b="1" i="1" dirty="0" smtClean="0">
                <a:solidFill>
                  <a:srgbClr val="C00000"/>
                </a:solidFill>
                <a:latin typeface="Arial" pitchFamily="34" charset="0"/>
                <a:cs typeface="Arial" pitchFamily="34" charset="0"/>
              </a:rPr>
              <a:t>Timothy </a:t>
            </a:r>
            <a:r>
              <a:rPr lang="en-US" sz="2800" b="1" i="1" dirty="0">
                <a:solidFill>
                  <a:srgbClr val="C00000"/>
                </a:solidFill>
                <a:latin typeface="Arial" pitchFamily="34" charset="0"/>
                <a:cs typeface="Arial" pitchFamily="34" charset="0"/>
              </a:rPr>
              <a:t>4:7; </a:t>
            </a:r>
            <a:r>
              <a:rPr lang="en-US" sz="2800" b="1" i="1" dirty="0" smtClean="0">
                <a:solidFill>
                  <a:srgbClr val="C00000"/>
                </a:solidFill>
                <a:latin typeface="Arial" pitchFamily="34" charset="0"/>
                <a:cs typeface="Arial" pitchFamily="34" charset="0"/>
              </a:rPr>
              <a:t>                      Hebrews </a:t>
            </a:r>
            <a:r>
              <a:rPr lang="en-US" sz="2800" b="1" i="1" dirty="0">
                <a:solidFill>
                  <a:srgbClr val="C00000"/>
                </a:solidFill>
                <a:latin typeface="Arial" pitchFamily="34" charset="0"/>
                <a:cs typeface="Arial" pitchFamily="34" charset="0"/>
              </a:rPr>
              <a:t>5:14)</a:t>
            </a:r>
          </a:p>
          <a:p>
            <a:pPr marL="457200" indent="-457200">
              <a:spcBef>
                <a:spcPts val="600"/>
              </a:spcBef>
              <a:spcAft>
                <a:spcPts val="1200"/>
              </a:spcAft>
              <a:buClr>
                <a:srgbClr val="C00000"/>
              </a:buClr>
              <a:buFont typeface="Wingdings" pitchFamily="28" charset="2"/>
              <a:buChar char="è"/>
            </a:pPr>
            <a:r>
              <a:rPr lang="en-US" sz="2800" dirty="0">
                <a:latin typeface="Arial" pitchFamily="34" charset="0"/>
                <a:cs typeface="Arial" pitchFamily="34" charset="0"/>
              </a:rPr>
              <a:t>Put on </a:t>
            </a:r>
            <a:r>
              <a:rPr lang="en-US" sz="2800" dirty="0" smtClean="0">
                <a:latin typeface="Arial" pitchFamily="34" charset="0"/>
                <a:cs typeface="Arial" pitchFamily="34" charset="0"/>
              </a:rPr>
              <a:t>armor of </a:t>
            </a:r>
            <a:r>
              <a:rPr lang="en-US" sz="2800" dirty="0">
                <a:latin typeface="Arial" pitchFamily="34" charset="0"/>
                <a:cs typeface="Arial" pitchFamily="34" charset="0"/>
              </a:rPr>
              <a:t>God </a:t>
            </a:r>
            <a:r>
              <a:rPr lang="en-US" sz="2800" b="1" i="1" dirty="0">
                <a:solidFill>
                  <a:srgbClr val="C00000"/>
                </a:solidFill>
                <a:latin typeface="Arial" pitchFamily="34" charset="0"/>
                <a:cs typeface="Arial" pitchFamily="34" charset="0"/>
              </a:rPr>
              <a:t>(</a:t>
            </a:r>
            <a:r>
              <a:rPr lang="en-US" sz="2800" b="1" i="1" dirty="0" smtClean="0">
                <a:solidFill>
                  <a:srgbClr val="C00000"/>
                </a:solidFill>
                <a:latin typeface="Arial" pitchFamily="34" charset="0"/>
                <a:cs typeface="Arial" pitchFamily="34" charset="0"/>
              </a:rPr>
              <a:t>Ephesians </a:t>
            </a:r>
            <a:r>
              <a:rPr lang="en-US" sz="2800" b="1" i="1" dirty="0">
                <a:solidFill>
                  <a:srgbClr val="C00000"/>
                </a:solidFill>
                <a:latin typeface="Arial" pitchFamily="34" charset="0"/>
                <a:cs typeface="Arial" pitchFamily="34" charset="0"/>
              </a:rPr>
              <a:t>6:11-18)</a:t>
            </a:r>
          </a:p>
          <a:p>
            <a:pPr marL="457200" indent="-457200">
              <a:spcBef>
                <a:spcPts val="600"/>
              </a:spcBef>
              <a:spcAft>
                <a:spcPts val="1200"/>
              </a:spcAft>
              <a:buClr>
                <a:srgbClr val="C00000"/>
              </a:buClr>
              <a:buFont typeface="Wingdings" pitchFamily="28" charset="2"/>
              <a:buChar char="è"/>
            </a:pPr>
            <a:r>
              <a:rPr lang="en-US" sz="2800" dirty="0">
                <a:latin typeface="Arial" pitchFamily="34" charset="0"/>
                <a:cs typeface="Arial" pitchFamily="34" charset="0"/>
              </a:rPr>
              <a:t>Put God’s </a:t>
            </a:r>
            <a:r>
              <a:rPr lang="en-US" sz="2800" dirty="0" smtClean="0">
                <a:latin typeface="Arial" pitchFamily="34" charset="0"/>
                <a:cs typeface="Arial" pitchFamily="34" charset="0"/>
              </a:rPr>
              <a:t>word in your heart </a:t>
            </a:r>
            <a:r>
              <a:rPr lang="en-US" sz="2800" b="1" i="1" dirty="0" smtClean="0">
                <a:solidFill>
                  <a:srgbClr val="C00000"/>
                </a:solidFill>
                <a:latin typeface="Arial" pitchFamily="34" charset="0"/>
                <a:cs typeface="Arial" pitchFamily="34" charset="0"/>
              </a:rPr>
              <a:t>(</a:t>
            </a:r>
            <a:r>
              <a:rPr lang="en-US" sz="2800" b="1" i="1" dirty="0" smtClean="0">
                <a:solidFill>
                  <a:srgbClr val="C00000"/>
                </a:solidFill>
                <a:latin typeface="Arial" pitchFamily="34" charset="0"/>
                <a:cs typeface="Arial" pitchFamily="34" charset="0"/>
              </a:rPr>
              <a:t>Psalm </a:t>
            </a:r>
            <a:r>
              <a:rPr lang="en-US" sz="2800" b="1" i="1" dirty="0">
                <a:solidFill>
                  <a:srgbClr val="C00000"/>
                </a:solidFill>
                <a:latin typeface="Arial" pitchFamily="34" charset="0"/>
                <a:cs typeface="Arial" pitchFamily="34" charset="0"/>
              </a:rPr>
              <a:t>119:11)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2532">
                                            <p:txEl>
                                              <p:pRg st="0" end="0"/>
                                            </p:txEl>
                                          </p:spTgt>
                                        </p:tgtEl>
                                        <p:attrNameLst>
                                          <p:attrName>style.visibility</p:attrName>
                                        </p:attrNameLst>
                                      </p:cBhvr>
                                      <p:to>
                                        <p:strVal val="visible"/>
                                      </p:to>
                                    </p:set>
                                    <p:animEffect transition="in" filter="wipe(up)">
                                      <p:cBhvr>
                                        <p:cTn id="7" dur="500"/>
                                        <p:tgtEl>
                                          <p:spTgt spid="2253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2532">
                                            <p:txEl>
                                              <p:pRg st="1" end="1"/>
                                            </p:txEl>
                                          </p:spTgt>
                                        </p:tgtEl>
                                        <p:attrNameLst>
                                          <p:attrName>style.visibility</p:attrName>
                                        </p:attrNameLst>
                                      </p:cBhvr>
                                      <p:to>
                                        <p:strVal val="visible"/>
                                      </p:to>
                                    </p:set>
                                    <p:animEffect transition="in" filter="wipe(up)">
                                      <p:cBhvr>
                                        <p:cTn id="12" dur="500"/>
                                        <p:tgtEl>
                                          <p:spTgt spid="2253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22532">
                                            <p:txEl>
                                              <p:pRg st="2" end="2"/>
                                            </p:txEl>
                                          </p:spTgt>
                                        </p:tgtEl>
                                        <p:attrNameLst>
                                          <p:attrName>style.visibility</p:attrName>
                                        </p:attrNameLst>
                                      </p:cBhvr>
                                      <p:to>
                                        <p:strVal val="visible"/>
                                      </p:to>
                                    </p:set>
                                    <p:animEffect transition="in" filter="wipe(up)">
                                      <p:cBhvr>
                                        <p:cTn id="17" dur="500"/>
                                        <p:tgtEl>
                                          <p:spTgt spid="2253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22532">
                                            <p:txEl>
                                              <p:pRg st="3" end="3"/>
                                            </p:txEl>
                                          </p:spTgt>
                                        </p:tgtEl>
                                        <p:attrNameLst>
                                          <p:attrName>style.visibility</p:attrName>
                                        </p:attrNameLst>
                                      </p:cBhvr>
                                      <p:to>
                                        <p:strVal val="visible"/>
                                      </p:to>
                                    </p:set>
                                    <p:animEffect transition="in" filter="wipe(up)">
                                      <p:cBhvr>
                                        <p:cTn id="22" dur="500"/>
                                        <p:tgtEl>
                                          <p:spTgt spid="2253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22532">
                                            <p:txEl>
                                              <p:pRg st="4" end="4"/>
                                            </p:txEl>
                                          </p:spTgt>
                                        </p:tgtEl>
                                        <p:attrNameLst>
                                          <p:attrName>style.visibility</p:attrName>
                                        </p:attrNameLst>
                                      </p:cBhvr>
                                      <p:to>
                                        <p:strVal val="visible"/>
                                      </p:to>
                                    </p:set>
                                    <p:animEffect transition="in" filter="wipe(up)">
                                      <p:cBhvr>
                                        <p:cTn id="27" dur="500"/>
                                        <p:tgtEl>
                                          <p:spTgt spid="2253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Bible 03"/>
          <p:cNvPicPr>
            <a:picLocks noChangeAspect="1" noChangeArrowheads="1"/>
          </p:cNvPicPr>
          <p:nvPr/>
        </p:nvPicPr>
        <p:blipFill>
          <a:blip r:embed="rId3" cstate="print">
            <a:grayscl/>
          </a:blip>
          <a:srcRect l="-2956" r="-493"/>
          <a:stretch>
            <a:fillRect/>
          </a:stretch>
        </p:blipFill>
        <p:spPr bwMode="auto">
          <a:xfrm>
            <a:off x="76200" y="76200"/>
            <a:ext cx="1447800" cy="6705600"/>
          </a:xfrm>
          <a:prstGeom prst="rect">
            <a:avLst/>
          </a:prstGeom>
          <a:noFill/>
          <a:ln w="9525">
            <a:noFill/>
            <a:miter lim="800000"/>
            <a:headEnd/>
            <a:tailEnd/>
          </a:ln>
        </p:spPr>
      </p:pic>
      <p:sp>
        <p:nvSpPr>
          <p:cNvPr id="23555" name="Text Box 3"/>
          <p:cNvSpPr txBox="1">
            <a:spLocks noChangeArrowheads="1"/>
          </p:cNvSpPr>
          <p:nvPr/>
        </p:nvSpPr>
        <p:spPr bwMode="auto">
          <a:xfrm>
            <a:off x="1447800" y="228600"/>
            <a:ext cx="7467600" cy="646331"/>
          </a:xfrm>
          <a:prstGeom prst="rect">
            <a:avLst/>
          </a:prstGeom>
          <a:noFill/>
          <a:ln w="9525">
            <a:noFill/>
            <a:miter lim="800000"/>
            <a:headEnd/>
            <a:tailEnd/>
          </a:ln>
          <a:effectLst/>
        </p:spPr>
        <p:txBody>
          <a:bodyPr wrap="square">
            <a:spAutoFit/>
          </a:bodyPr>
          <a:lstStyle/>
          <a:p>
            <a:pPr algn="ctr">
              <a:spcBef>
                <a:spcPct val="50000"/>
              </a:spcBef>
            </a:pPr>
            <a:r>
              <a:rPr lang="en-US" sz="3600" b="1" dirty="0">
                <a:solidFill>
                  <a:schemeClr val="bg1">
                    <a:lumMod val="95000"/>
                  </a:schemeClr>
                </a:solidFill>
                <a:latin typeface="Arial" pitchFamily="34" charset="0"/>
                <a:cs typeface="Arial" pitchFamily="34" charset="0"/>
              </a:rPr>
              <a:t>Guidelines </a:t>
            </a:r>
            <a:r>
              <a:rPr lang="en-US" sz="3600" b="1" dirty="0" smtClean="0">
                <a:solidFill>
                  <a:schemeClr val="bg1">
                    <a:lumMod val="95000"/>
                  </a:schemeClr>
                </a:solidFill>
                <a:latin typeface="Arial" pitchFamily="34" charset="0"/>
                <a:cs typeface="Arial" pitchFamily="34" charset="0"/>
              </a:rPr>
              <a:t>for Avoiding </a:t>
            </a:r>
            <a:r>
              <a:rPr lang="en-US" sz="3600" b="1" dirty="0">
                <a:solidFill>
                  <a:schemeClr val="bg1">
                    <a:lumMod val="95000"/>
                  </a:schemeClr>
                </a:solidFill>
                <a:latin typeface="Arial" pitchFamily="34" charset="0"/>
                <a:cs typeface="Arial" pitchFamily="34" charset="0"/>
              </a:rPr>
              <a:t>Sin</a:t>
            </a:r>
          </a:p>
        </p:txBody>
      </p:sp>
      <p:sp>
        <p:nvSpPr>
          <p:cNvPr id="23556" name="Text Box 4"/>
          <p:cNvSpPr txBox="1">
            <a:spLocks noChangeArrowheads="1"/>
          </p:cNvSpPr>
          <p:nvPr/>
        </p:nvSpPr>
        <p:spPr bwMode="auto">
          <a:xfrm>
            <a:off x="1524000" y="1218486"/>
            <a:ext cx="7467600" cy="4801314"/>
          </a:xfrm>
          <a:prstGeom prst="rect">
            <a:avLst/>
          </a:prstGeom>
          <a:solidFill>
            <a:srgbClr val="F2F2F2">
              <a:alpha val="74902"/>
            </a:srgbClr>
          </a:solidFill>
          <a:ln w="9525">
            <a:solidFill>
              <a:schemeClr val="tx1"/>
            </a:solidFill>
            <a:miter lim="800000"/>
            <a:headEnd/>
            <a:tailEnd/>
          </a:ln>
          <a:effectLst/>
        </p:spPr>
        <p:txBody>
          <a:bodyPr wrap="square">
            <a:spAutoFit/>
          </a:bodyPr>
          <a:lstStyle/>
          <a:p>
            <a:pPr marL="457200" indent="-457200">
              <a:spcBef>
                <a:spcPts val="600"/>
              </a:spcBef>
              <a:spcAft>
                <a:spcPts val="1200"/>
              </a:spcAft>
              <a:buClr>
                <a:srgbClr val="C00000"/>
              </a:buClr>
              <a:buFont typeface="Wingdings" pitchFamily="28" charset="2"/>
              <a:buChar char="è"/>
            </a:pPr>
            <a:r>
              <a:rPr lang="en-US" sz="2400" dirty="0">
                <a:latin typeface="Arial" pitchFamily="34" charset="0"/>
                <a:cs typeface="Arial" pitchFamily="34" charset="0"/>
              </a:rPr>
              <a:t>Do not </a:t>
            </a:r>
            <a:r>
              <a:rPr lang="en-US" sz="2400" dirty="0" smtClean="0">
                <a:latin typeface="Arial" pitchFamily="34" charset="0"/>
                <a:cs typeface="Arial" pitchFamily="34" charset="0"/>
              </a:rPr>
              <a:t>follow ungodly </a:t>
            </a:r>
            <a:r>
              <a:rPr lang="en-US" sz="2400" dirty="0">
                <a:latin typeface="Arial" pitchFamily="34" charset="0"/>
                <a:cs typeface="Arial" pitchFamily="34" charset="0"/>
              </a:rPr>
              <a:t>counsel </a:t>
            </a:r>
            <a:r>
              <a:rPr lang="en-US" sz="2400" b="1" i="1" dirty="0" smtClean="0">
                <a:solidFill>
                  <a:srgbClr val="C00000"/>
                </a:solidFill>
                <a:latin typeface="Arial" pitchFamily="34" charset="0"/>
                <a:cs typeface="Arial" pitchFamily="34" charset="0"/>
              </a:rPr>
              <a:t>(Psalm </a:t>
            </a:r>
            <a:r>
              <a:rPr lang="en-US" sz="2400" b="1" i="1" dirty="0">
                <a:solidFill>
                  <a:srgbClr val="C00000"/>
                </a:solidFill>
                <a:latin typeface="Arial" pitchFamily="34" charset="0"/>
                <a:cs typeface="Arial" pitchFamily="34" charset="0"/>
              </a:rPr>
              <a:t>1:1)</a:t>
            </a:r>
          </a:p>
          <a:p>
            <a:pPr marL="457200" indent="-457200">
              <a:spcBef>
                <a:spcPts val="600"/>
              </a:spcBef>
              <a:spcAft>
                <a:spcPts val="1200"/>
              </a:spcAft>
              <a:buClr>
                <a:srgbClr val="C00000"/>
              </a:buClr>
              <a:buFont typeface="Wingdings" pitchFamily="28" charset="2"/>
              <a:buChar char="è"/>
            </a:pPr>
            <a:r>
              <a:rPr lang="en-US" sz="2400" dirty="0">
                <a:latin typeface="Arial" pitchFamily="34" charset="0"/>
                <a:cs typeface="Arial" pitchFamily="34" charset="0"/>
              </a:rPr>
              <a:t>Avoid </a:t>
            </a:r>
            <a:r>
              <a:rPr lang="en-US" sz="2400" dirty="0" smtClean="0">
                <a:latin typeface="Arial" pitchFamily="34" charset="0"/>
                <a:cs typeface="Arial" pitchFamily="34" charset="0"/>
              </a:rPr>
              <a:t>evil companions </a:t>
            </a:r>
            <a:r>
              <a:rPr lang="en-US" sz="2400" b="1" i="1" dirty="0" smtClean="0">
                <a:solidFill>
                  <a:srgbClr val="C00000"/>
                </a:solidFill>
                <a:latin typeface="Arial" pitchFamily="34" charset="0"/>
                <a:cs typeface="Arial" pitchFamily="34" charset="0"/>
              </a:rPr>
              <a:t>(</a:t>
            </a:r>
            <a:r>
              <a:rPr lang="en-US" sz="2400" b="1" i="1" dirty="0">
                <a:solidFill>
                  <a:srgbClr val="C00000"/>
                </a:solidFill>
                <a:latin typeface="Arial" pitchFamily="34" charset="0"/>
                <a:cs typeface="Arial" pitchFamily="34" charset="0"/>
              </a:rPr>
              <a:t>1 </a:t>
            </a:r>
            <a:r>
              <a:rPr lang="en-US" sz="2400" b="1" i="1" dirty="0" smtClean="0">
                <a:solidFill>
                  <a:srgbClr val="C00000"/>
                </a:solidFill>
                <a:latin typeface="Arial" pitchFamily="34" charset="0"/>
                <a:cs typeface="Arial" pitchFamily="34" charset="0"/>
              </a:rPr>
              <a:t>Corinthians </a:t>
            </a:r>
            <a:r>
              <a:rPr lang="en-US" sz="2400" b="1" i="1" dirty="0">
                <a:solidFill>
                  <a:srgbClr val="C00000"/>
                </a:solidFill>
                <a:latin typeface="Arial" pitchFamily="34" charset="0"/>
                <a:cs typeface="Arial" pitchFamily="34" charset="0"/>
              </a:rPr>
              <a:t>15:33)</a:t>
            </a:r>
          </a:p>
          <a:p>
            <a:pPr marL="457200" indent="-457200">
              <a:spcBef>
                <a:spcPts val="600"/>
              </a:spcBef>
              <a:spcAft>
                <a:spcPts val="1200"/>
              </a:spcAft>
              <a:buClr>
                <a:srgbClr val="C00000"/>
              </a:buClr>
              <a:buFont typeface="Wingdings" pitchFamily="28" charset="2"/>
              <a:buChar char="è"/>
            </a:pPr>
            <a:r>
              <a:rPr lang="en-US" sz="2400" dirty="0">
                <a:latin typeface="Arial" pitchFamily="34" charset="0"/>
                <a:cs typeface="Arial" pitchFamily="34" charset="0"/>
              </a:rPr>
              <a:t>Put aside wickedness </a:t>
            </a:r>
            <a:r>
              <a:rPr lang="en-US" sz="2400" b="1" i="1" dirty="0" smtClean="0">
                <a:solidFill>
                  <a:srgbClr val="C00000"/>
                </a:solidFill>
                <a:latin typeface="Arial" pitchFamily="34" charset="0"/>
                <a:cs typeface="Arial" pitchFamily="34" charset="0"/>
              </a:rPr>
              <a:t>(James </a:t>
            </a:r>
            <a:r>
              <a:rPr lang="en-US" sz="2400" b="1" i="1" dirty="0">
                <a:solidFill>
                  <a:srgbClr val="C00000"/>
                </a:solidFill>
                <a:latin typeface="Arial" pitchFamily="34" charset="0"/>
                <a:cs typeface="Arial" pitchFamily="34" charset="0"/>
              </a:rPr>
              <a:t>1:21)</a:t>
            </a:r>
          </a:p>
          <a:p>
            <a:pPr marL="457200" indent="-457200">
              <a:spcBef>
                <a:spcPts val="600"/>
              </a:spcBef>
              <a:spcAft>
                <a:spcPts val="1200"/>
              </a:spcAft>
              <a:buClr>
                <a:srgbClr val="C00000"/>
              </a:buClr>
              <a:buFont typeface="Wingdings" pitchFamily="28" charset="2"/>
              <a:buChar char="è"/>
            </a:pPr>
            <a:r>
              <a:rPr lang="en-US" sz="2400" dirty="0">
                <a:latin typeface="Arial" pitchFamily="34" charset="0"/>
                <a:cs typeface="Arial" pitchFamily="34" charset="0"/>
              </a:rPr>
              <a:t>Abstain from alcohol </a:t>
            </a:r>
            <a:r>
              <a:rPr lang="en-US" sz="2400" b="1" i="1" dirty="0" smtClean="0">
                <a:solidFill>
                  <a:srgbClr val="C00000"/>
                </a:solidFill>
                <a:latin typeface="Arial" pitchFamily="34" charset="0"/>
                <a:cs typeface="Arial" pitchFamily="34" charset="0"/>
              </a:rPr>
              <a:t>(1 Peter 4:3)</a:t>
            </a:r>
            <a:endParaRPr lang="en-US" sz="2400" b="1" i="1" dirty="0">
              <a:solidFill>
                <a:srgbClr val="C00000"/>
              </a:solidFill>
              <a:latin typeface="Arial" pitchFamily="34" charset="0"/>
              <a:cs typeface="Arial" pitchFamily="34" charset="0"/>
            </a:endParaRPr>
          </a:p>
          <a:p>
            <a:pPr marL="457200" indent="-457200">
              <a:spcBef>
                <a:spcPts val="600"/>
              </a:spcBef>
              <a:spcAft>
                <a:spcPts val="1200"/>
              </a:spcAft>
              <a:buClr>
                <a:srgbClr val="C00000"/>
              </a:buClr>
              <a:buFont typeface="Wingdings" pitchFamily="28" charset="2"/>
              <a:buChar char="è"/>
            </a:pPr>
            <a:r>
              <a:rPr lang="en-US" sz="2400" dirty="0">
                <a:latin typeface="Arial" pitchFamily="34" charset="0"/>
                <a:cs typeface="Arial" pitchFamily="34" charset="0"/>
              </a:rPr>
              <a:t>Mark </a:t>
            </a:r>
            <a:r>
              <a:rPr lang="en-US" sz="2400" dirty="0" smtClean="0">
                <a:latin typeface="Arial" pitchFamily="34" charset="0"/>
                <a:cs typeface="Arial" pitchFamily="34" charset="0"/>
              </a:rPr>
              <a:t>and </a:t>
            </a:r>
            <a:r>
              <a:rPr lang="en-US" sz="2400" dirty="0" smtClean="0">
                <a:latin typeface="Arial" pitchFamily="34" charset="0"/>
                <a:cs typeface="Arial" pitchFamily="34" charset="0"/>
              </a:rPr>
              <a:t>avoid false </a:t>
            </a:r>
            <a:r>
              <a:rPr lang="en-US" sz="2400" dirty="0">
                <a:latin typeface="Arial" pitchFamily="34" charset="0"/>
                <a:cs typeface="Arial" pitchFamily="34" charset="0"/>
              </a:rPr>
              <a:t>teachers </a:t>
            </a:r>
            <a:r>
              <a:rPr lang="en-US" sz="2400" dirty="0" smtClean="0">
                <a:latin typeface="Arial" pitchFamily="34" charset="0"/>
                <a:cs typeface="Arial" pitchFamily="34" charset="0"/>
              </a:rPr>
              <a:t>                               </a:t>
            </a:r>
            <a:r>
              <a:rPr lang="en-US" sz="2400" b="1" i="1" dirty="0" smtClean="0">
                <a:solidFill>
                  <a:srgbClr val="C00000"/>
                </a:solidFill>
                <a:latin typeface="Arial" pitchFamily="34" charset="0"/>
                <a:cs typeface="Arial" pitchFamily="34" charset="0"/>
              </a:rPr>
              <a:t>(Romans 16:18; 2 John </a:t>
            </a:r>
            <a:r>
              <a:rPr lang="en-US" sz="2400" b="1" i="1" dirty="0">
                <a:solidFill>
                  <a:srgbClr val="C00000"/>
                </a:solidFill>
                <a:latin typeface="Arial" pitchFamily="34" charset="0"/>
                <a:cs typeface="Arial" pitchFamily="34" charset="0"/>
              </a:rPr>
              <a:t>9-11)</a:t>
            </a:r>
          </a:p>
          <a:p>
            <a:pPr marL="457200" indent="-457200">
              <a:spcBef>
                <a:spcPts val="600"/>
              </a:spcBef>
              <a:spcAft>
                <a:spcPts val="1200"/>
              </a:spcAft>
              <a:buClr>
                <a:srgbClr val="C00000"/>
              </a:buClr>
              <a:buFont typeface="Wingdings" pitchFamily="28" charset="2"/>
              <a:buChar char="è"/>
            </a:pPr>
            <a:r>
              <a:rPr lang="en-US" sz="2400" dirty="0">
                <a:latin typeface="Arial" pitchFamily="34" charset="0"/>
                <a:cs typeface="Arial" pitchFamily="34" charset="0"/>
              </a:rPr>
              <a:t>Avoid places of known temptation </a:t>
            </a:r>
            <a:r>
              <a:rPr lang="en-US" sz="2400" dirty="0" smtClean="0">
                <a:latin typeface="Arial" pitchFamily="34" charset="0"/>
                <a:cs typeface="Arial" pitchFamily="34" charset="0"/>
              </a:rPr>
              <a:t>                   </a:t>
            </a:r>
            <a:r>
              <a:rPr lang="en-US" sz="2400" b="1" i="1" dirty="0" smtClean="0">
                <a:solidFill>
                  <a:srgbClr val="C00000"/>
                </a:solidFill>
                <a:latin typeface="Arial" pitchFamily="34" charset="0"/>
                <a:cs typeface="Arial" pitchFamily="34" charset="0"/>
              </a:rPr>
              <a:t>(Matthew </a:t>
            </a:r>
            <a:r>
              <a:rPr lang="en-US" sz="2400" b="1" i="1" dirty="0">
                <a:solidFill>
                  <a:srgbClr val="C00000"/>
                </a:solidFill>
                <a:latin typeface="Arial" pitchFamily="34" charset="0"/>
                <a:cs typeface="Arial" pitchFamily="34" charset="0"/>
              </a:rPr>
              <a:t>6:13)</a:t>
            </a:r>
          </a:p>
          <a:p>
            <a:pPr marL="457200" indent="-457200">
              <a:spcBef>
                <a:spcPts val="600"/>
              </a:spcBef>
              <a:spcAft>
                <a:spcPts val="1200"/>
              </a:spcAft>
              <a:buClr>
                <a:srgbClr val="C00000"/>
              </a:buClr>
              <a:buFont typeface="Wingdings" pitchFamily="28" charset="2"/>
              <a:buChar char="è"/>
            </a:pPr>
            <a:r>
              <a:rPr lang="en-US" sz="2400" dirty="0">
                <a:latin typeface="Arial" pitchFamily="34" charset="0"/>
                <a:cs typeface="Arial" pitchFamily="34" charset="0"/>
              </a:rPr>
              <a:t>Be an active Christian </a:t>
            </a:r>
            <a:r>
              <a:rPr lang="en-US" sz="2400" b="1" i="1" dirty="0">
                <a:solidFill>
                  <a:srgbClr val="C00000"/>
                </a:solidFill>
                <a:latin typeface="Arial" pitchFamily="34" charset="0"/>
                <a:cs typeface="Arial" pitchFamily="34" charset="0"/>
              </a:rPr>
              <a:t>(</a:t>
            </a:r>
            <a:r>
              <a:rPr lang="en-US" sz="2400" b="1" i="1" dirty="0" smtClean="0">
                <a:solidFill>
                  <a:srgbClr val="C00000"/>
                </a:solidFill>
                <a:latin typeface="Arial" pitchFamily="34" charset="0"/>
                <a:cs typeface="Arial" pitchFamily="34" charset="0"/>
              </a:rPr>
              <a:t>Romans </a:t>
            </a:r>
            <a:r>
              <a:rPr lang="en-US" sz="2400" b="1" i="1" dirty="0">
                <a:solidFill>
                  <a:srgbClr val="C00000"/>
                </a:solidFill>
                <a:latin typeface="Arial" pitchFamily="34" charset="0"/>
                <a:cs typeface="Arial" pitchFamily="34" charset="0"/>
              </a:rPr>
              <a:t>12:21)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3556">
                                            <p:txEl>
                                              <p:pRg st="0" end="0"/>
                                            </p:txEl>
                                          </p:spTgt>
                                        </p:tgtEl>
                                        <p:attrNameLst>
                                          <p:attrName>style.visibility</p:attrName>
                                        </p:attrNameLst>
                                      </p:cBhvr>
                                      <p:to>
                                        <p:strVal val="visible"/>
                                      </p:to>
                                    </p:set>
                                    <p:animEffect transition="in" filter="wipe(up)">
                                      <p:cBhvr>
                                        <p:cTn id="7" dur="500"/>
                                        <p:tgtEl>
                                          <p:spTgt spid="2355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3556">
                                            <p:txEl>
                                              <p:pRg st="1" end="1"/>
                                            </p:txEl>
                                          </p:spTgt>
                                        </p:tgtEl>
                                        <p:attrNameLst>
                                          <p:attrName>style.visibility</p:attrName>
                                        </p:attrNameLst>
                                      </p:cBhvr>
                                      <p:to>
                                        <p:strVal val="visible"/>
                                      </p:to>
                                    </p:set>
                                    <p:animEffect transition="in" filter="wipe(up)">
                                      <p:cBhvr>
                                        <p:cTn id="12" dur="500"/>
                                        <p:tgtEl>
                                          <p:spTgt spid="2355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23556">
                                            <p:txEl>
                                              <p:pRg st="2" end="2"/>
                                            </p:txEl>
                                          </p:spTgt>
                                        </p:tgtEl>
                                        <p:attrNameLst>
                                          <p:attrName>style.visibility</p:attrName>
                                        </p:attrNameLst>
                                      </p:cBhvr>
                                      <p:to>
                                        <p:strVal val="visible"/>
                                      </p:to>
                                    </p:set>
                                    <p:animEffect transition="in" filter="wipe(up)">
                                      <p:cBhvr>
                                        <p:cTn id="17" dur="500"/>
                                        <p:tgtEl>
                                          <p:spTgt spid="2355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23556">
                                            <p:txEl>
                                              <p:pRg st="3" end="3"/>
                                            </p:txEl>
                                          </p:spTgt>
                                        </p:tgtEl>
                                        <p:attrNameLst>
                                          <p:attrName>style.visibility</p:attrName>
                                        </p:attrNameLst>
                                      </p:cBhvr>
                                      <p:to>
                                        <p:strVal val="visible"/>
                                      </p:to>
                                    </p:set>
                                    <p:animEffect transition="in" filter="wipe(up)">
                                      <p:cBhvr>
                                        <p:cTn id="22" dur="500"/>
                                        <p:tgtEl>
                                          <p:spTgt spid="2355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23556">
                                            <p:txEl>
                                              <p:pRg st="4" end="4"/>
                                            </p:txEl>
                                          </p:spTgt>
                                        </p:tgtEl>
                                        <p:attrNameLst>
                                          <p:attrName>style.visibility</p:attrName>
                                        </p:attrNameLst>
                                      </p:cBhvr>
                                      <p:to>
                                        <p:strVal val="visible"/>
                                      </p:to>
                                    </p:set>
                                    <p:animEffect transition="in" filter="wipe(up)">
                                      <p:cBhvr>
                                        <p:cTn id="27" dur="500"/>
                                        <p:tgtEl>
                                          <p:spTgt spid="2355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23556">
                                            <p:txEl>
                                              <p:pRg st="5" end="5"/>
                                            </p:txEl>
                                          </p:spTgt>
                                        </p:tgtEl>
                                        <p:attrNameLst>
                                          <p:attrName>style.visibility</p:attrName>
                                        </p:attrNameLst>
                                      </p:cBhvr>
                                      <p:to>
                                        <p:strVal val="visible"/>
                                      </p:to>
                                    </p:set>
                                    <p:animEffect transition="in" filter="wipe(up)">
                                      <p:cBhvr>
                                        <p:cTn id="32" dur="500"/>
                                        <p:tgtEl>
                                          <p:spTgt spid="2355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23556">
                                            <p:txEl>
                                              <p:pRg st="6" end="6"/>
                                            </p:txEl>
                                          </p:spTgt>
                                        </p:tgtEl>
                                        <p:attrNameLst>
                                          <p:attrName>style.visibility</p:attrName>
                                        </p:attrNameLst>
                                      </p:cBhvr>
                                      <p:to>
                                        <p:strVal val="visible"/>
                                      </p:to>
                                    </p:set>
                                    <p:animEffect transition="in" filter="wipe(up)">
                                      <p:cBhvr>
                                        <p:cTn id="37" dur="500"/>
                                        <p:tgtEl>
                                          <p:spTgt spid="2355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p:cNvPicPr>
            <a:picLocks noChangeAspect="1" noChangeArrowheads="1"/>
          </p:cNvPicPr>
          <p:nvPr/>
        </p:nvPicPr>
        <p:blipFill>
          <a:blip r:embed="rId3" cstate="print"/>
          <a:srcRect/>
          <a:stretch>
            <a:fillRect/>
          </a:stretch>
        </p:blipFill>
        <p:spPr bwMode="auto">
          <a:xfrm>
            <a:off x="5257800" y="2057400"/>
            <a:ext cx="3590396" cy="4495800"/>
          </a:xfrm>
          <a:prstGeom prst="rect">
            <a:avLst/>
          </a:prstGeom>
          <a:noFill/>
          <a:ln w="9525">
            <a:noFill/>
            <a:miter lim="800000"/>
            <a:headEnd/>
            <a:tailEnd/>
          </a:ln>
        </p:spPr>
      </p:pic>
      <p:pic>
        <p:nvPicPr>
          <p:cNvPr id="1030" name="Picture 6"/>
          <p:cNvPicPr>
            <a:picLocks noChangeAspect="1" noChangeArrowheads="1"/>
          </p:cNvPicPr>
          <p:nvPr/>
        </p:nvPicPr>
        <p:blipFill>
          <a:blip r:embed="rId4" cstate="print"/>
          <a:srcRect/>
          <a:stretch>
            <a:fillRect/>
          </a:stretch>
        </p:blipFill>
        <p:spPr bwMode="auto">
          <a:xfrm>
            <a:off x="304800" y="2133600"/>
            <a:ext cx="2380268" cy="3206750"/>
          </a:xfrm>
          <a:prstGeom prst="rect">
            <a:avLst/>
          </a:prstGeom>
          <a:noFill/>
          <a:ln w="9525">
            <a:noFill/>
            <a:miter lim="800000"/>
            <a:headEnd/>
            <a:tailEnd/>
          </a:ln>
        </p:spPr>
      </p:pic>
      <p:sp>
        <p:nvSpPr>
          <p:cNvPr id="6" name="Title 1"/>
          <p:cNvSpPr>
            <a:spLocks noGrp="1"/>
          </p:cNvSpPr>
          <p:nvPr>
            <p:ph type="ctrTitle"/>
          </p:nvPr>
        </p:nvSpPr>
        <p:spPr>
          <a:xfrm>
            <a:off x="685800" y="304800"/>
            <a:ext cx="7772400" cy="1470025"/>
          </a:xfrm>
        </p:spPr>
        <p:txBody>
          <a:bodyPr>
            <a:normAutofit fontScale="90000"/>
          </a:bodyPr>
          <a:lstStyle/>
          <a:p>
            <a:r>
              <a:rPr lang="en-US" b="1" dirty="0" smtClean="0">
                <a:solidFill>
                  <a:schemeClr val="bg1">
                    <a:lumMod val="75000"/>
                  </a:schemeClr>
                </a:solidFill>
                <a:latin typeface="Arial" pitchFamily="34" charset="0"/>
                <a:cs typeface="Arial" pitchFamily="34" charset="0"/>
              </a:rPr>
              <a:t>The One and Only Reason People Go to Hell</a:t>
            </a:r>
            <a:r>
              <a:rPr lang="en-US" dirty="0" smtClean="0">
                <a:latin typeface="Arial" pitchFamily="34" charset="0"/>
                <a:cs typeface="Arial" pitchFamily="34" charset="0"/>
              </a:rPr>
              <a:t/>
            </a:r>
            <a:br>
              <a:rPr lang="en-US" dirty="0" smtClean="0">
                <a:latin typeface="Arial" pitchFamily="34" charset="0"/>
                <a:cs typeface="Arial" pitchFamily="34" charset="0"/>
              </a:rPr>
            </a:br>
            <a:r>
              <a:rPr lang="en-US" b="1" i="1" dirty="0" smtClean="0">
                <a:solidFill>
                  <a:schemeClr val="bg1">
                    <a:lumMod val="95000"/>
                  </a:schemeClr>
                </a:solidFill>
                <a:latin typeface="Arial" pitchFamily="34" charset="0"/>
                <a:cs typeface="Arial" pitchFamily="34" charset="0"/>
              </a:rPr>
              <a:t>By Curtis Hutson</a:t>
            </a:r>
            <a:endParaRPr lang="en-US" b="1" i="1" dirty="0">
              <a:solidFill>
                <a:schemeClr val="bg1">
                  <a:lumMod val="9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a:solidFill>
            <a:srgbClr val="F2F2F2">
              <a:alpha val="74902"/>
            </a:srgbClr>
          </a:solidFill>
          <a:ln w="38100">
            <a:solidFill>
              <a:srgbClr val="C00000"/>
            </a:solidFill>
          </a:ln>
        </p:spPr>
        <p:txBody>
          <a:bodyPr>
            <a:normAutofit/>
          </a:bodyPr>
          <a:lstStyle/>
          <a:p>
            <a:pPr>
              <a:spcAft>
                <a:spcPts val="600"/>
              </a:spcAft>
            </a:pPr>
            <a:r>
              <a:rPr lang="en-US" i="1" dirty="0" smtClean="0">
                <a:latin typeface="Arial" pitchFamily="34" charset="0"/>
                <a:cs typeface="Arial" pitchFamily="34" charset="0"/>
              </a:rPr>
              <a:t>“…It cannot be sin that causes a person to go to Hell. It has to be something else.”</a:t>
            </a:r>
            <a:endParaRPr lang="en-US" dirty="0" smtClean="0">
              <a:latin typeface="Arial" pitchFamily="34" charset="0"/>
              <a:cs typeface="Arial" pitchFamily="34" charset="0"/>
            </a:endParaRPr>
          </a:p>
          <a:p>
            <a:pPr>
              <a:spcAft>
                <a:spcPts val="600"/>
              </a:spcAft>
            </a:pPr>
            <a:r>
              <a:rPr lang="en-US" dirty="0" smtClean="0">
                <a:latin typeface="Arial" pitchFamily="34" charset="0"/>
                <a:cs typeface="Arial" pitchFamily="34" charset="0"/>
              </a:rPr>
              <a:t>According to Mr. Hutson the reason is:</a:t>
            </a:r>
          </a:p>
          <a:p>
            <a:pPr lvl="1">
              <a:spcAft>
                <a:spcPts val="600"/>
              </a:spcAft>
            </a:pPr>
            <a:r>
              <a:rPr lang="en-US" b="1" dirty="0" smtClean="0">
                <a:solidFill>
                  <a:srgbClr val="C00000"/>
                </a:solidFill>
                <a:latin typeface="Arial" pitchFamily="34" charset="0"/>
                <a:cs typeface="Arial" pitchFamily="34" charset="0"/>
              </a:rPr>
              <a:t>Unbelief in Christ</a:t>
            </a:r>
          </a:p>
          <a:p>
            <a:pPr lvl="1">
              <a:spcAft>
                <a:spcPts val="600"/>
              </a:spcAft>
            </a:pPr>
            <a:r>
              <a:rPr lang="en-US" b="1" dirty="0" smtClean="0">
                <a:solidFill>
                  <a:srgbClr val="C00000"/>
                </a:solidFill>
                <a:latin typeface="Arial" pitchFamily="34" charset="0"/>
                <a:cs typeface="Arial" pitchFamily="34" charset="0"/>
              </a:rPr>
              <a:t>Men </a:t>
            </a:r>
            <a:r>
              <a:rPr lang="en-US" b="1" dirty="0" smtClean="0">
                <a:solidFill>
                  <a:srgbClr val="C00000"/>
                </a:solidFill>
                <a:latin typeface="Arial" pitchFamily="34" charset="0"/>
                <a:cs typeface="Arial" pitchFamily="34" charset="0"/>
              </a:rPr>
              <a:t>refuse to believe in </a:t>
            </a:r>
            <a:r>
              <a:rPr lang="en-US" b="1" dirty="0" smtClean="0">
                <a:solidFill>
                  <a:srgbClr val="C00000"/>
                </a:solidFill>
                <a:latin typeface="Arial" pitchFamily="34" charset="0"/>
                <a:cs typeface="Arial" pitchFamily="34" charset="0"/>
              </a:rPr>
              <a:t>Christ</a:t>
            </a:r>
          </a:p>
          <a:p>
            <a:pPr lvl="1">
              <a:spcAft>
                <a:spcPts val="600"/>
              </a:spcAft>
            </a:pPr>
            <a:r>
              <a:rPr lang="en-US" b="1" dirty="0" smtClean="0">
                <a:solidFill>
                  <a:srgbClr val="C00000"/>
                </a:solidFill>
                <a:latin typeface="Arial" pitchFamily="34" charset="0"/>
                <a:cs typeface="Arial" pitchFamily="34" charset="0"/>
              </a:rPr>
              <a:t>Men will not trust </a:t>
            </a:r>
            <a:r>
              <a:rPr lang="en-US" b="1" dirty="0" smtClean="0">
                <a:solidFill>
                  <a:srgbClr val="C00000"/>
                </a:solidFill>
                <a:latin typeface="Arial" pitchFamily="34" charset="0"/>
                <a:cs typeface="Arial" pitchFamily="34" charset="0"/>
              </a:rPr>
              <a:t>Christ and </a:t>
            </a:r>
            <a:r>
              <a:rPr lang="en-US" b="1" dirty="0" smtClean="0">
                <a:solidFill>
                  <a:srgbClr val="C00000"/>
                </a:solidFill>
                <a:latin typeface="Arial" pitchFamily="34" charset="0"/>
                <a:cs typeface="Arial" pitchFamily="34" charset="0"/>
              </a:rPr>
              <a:t>Him alone</a:t>
            </a:r>
          </a:p>
          <a:p>
            <a:pPr lvl="1">
              <a:spcAft>
                <a:spcPts val="600"/>
              </a:spcAft>
            </a:pPr>
            <a:r>
              <a:rPr lang="en-US" b="1" dirty="0" smtClean="0">
                <a:solidFill>
                  <a:srgbClr val="C00000"/>
                </a:solidFill>
                <a:latin typeface="Arial" pitchFamily="34" charset="0"/>
                <a:cs typeface="Arial" pitchFamily="34" charset="0"/>
              </a:rPr>
              <a:t>Men will not </a:t>
            </a:r>
            <a:r>
              <a:rPr lang="en-US" b="1" dirty="0" smtClean="0">
                <a:solidFill>
                  <a:srgbClr val="C00000"/>
                </a:solidFill>
                <a:latin typeface="Arial" pitchFamily="34" charset="0"/>
                <a:cs typeface="Arial" pitchFamily="34" charset="0"/>
              </a:rPr>
              <a:t>depend on Christ</a:t>
            </a:r>
            <a:endParaRPr lang="en-US" b="1" dirty="0" smtClean="0">
              <a:solidFill>
                <a:srgbClr val="C00000"/>
              </a:solidFill>
              <a:latin typeface="Arial" pitchFamily="34" charset="0"/>
              <a:cs typeface="Arial" pitchFamily="34" charset="0"/>
            </a:endParaRPr>
          </a:p>
          <a:p>
            <a:pPr lvl="1">
              <a:spcAft>
                <a:spcPts val="600"/>
              </a:spcAft>
            </a:pPr>
            <a:endParaRPr lang="en-US" i="1" dirty="0" smtClean="0">
              <a:latin typeface="Arial" pitchFamily="34" charset="0"/>
              <a:cs typeface="Arial" pitchFamily="34" charset="0"/>
            </a:endParaRPr>
          </a:p>
        </p:txBody>
      </p:sp>
      <p:sp>
        <p:nvSpPr>
          <p:cNvPr id="6" name="Title 1"/>
          <p:cNvSpPr>
            <a:spLocks noGrp="1"/>
          </p:cNvSpPr>
          <p:nvPr>
            <p:ph type="title"/>
          </p:nvPr>
        </p:nvSpPr>
        <p:spPr>
          <a:xfrm>
            <a:off x="457200" y="274638"/>
            <a:ext cx="8229600" cy="1143000"/>
          </a:xfrm>
        </p:spPr>
        <p:txBody>
          <a:bodyPr/>
          <a:lstStyle/>
          <a:p>
            <a:r>
              <a:rPr lang="en-US" b="1" dirty="0" smtClean="0">
                <a:solidFill>
                  <a:schemeClr val="bg1">
                    <a:lumMod val="85000"/>
                  </a:schemeClr>
                </a:solidFill>
                <a:latin typeface="Arial" pitchFamily="34" charset="0"/>
                <a:cs typeface="Arial" pitchFamily="34" charset="0"/>
              </a:rPr>
              <a:t>Mr. Hutson’s Conclusions</a:t>
            </a:r>
            <a:endParaRPr lang="en-US" b="1" dirty="0">
              <a:solidFill>
                <a:schemeClr val="bg1">
                  <a:lumMod val="8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2" end="2"/>
                                            </p:txEl>
                                          </p:spTgt>
                                        </p:tgtEl>
                                        <p:attrNameLst>
                                          <p:attrName>ppt_h</p:attrName>
                                        </p:attrNameLst>
                                      </p:cBhvr>
                                      <p:tavLst>
                                        <p:tav tm="0">
                                          <p:val>
                                            <p:fltVal val="0"/>
                                          </p:val>
                                        </p:tav>
                                        <p:tav tm="100000">
                                          <p:val>
                                            <p:strVal val="#ppt_h"/>
                                          </p:val>
                                        </p:tav>
                                      </p:tavLst>
                                    </p:anim>
                                  </p:childTnLst>
                                </p:cTn>
                              </p:par>
                              <p:par>
                                <p:cTn id="14" presetID="23"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 calcmode="lin" valueType="num">
                                      <p:cBhvr>
                                        <p:cTn id="16"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3" end="3"/>
                                            </p:txEl>
                                          </p:spTgt>
                                        </p:tgtEl>
                                        <p:attrNameLst>
                                          <p:attrName>ppt_h</p:attrName>
                                        </p:attrNameLst>
                                      </p:cBhvr>
                                      <p:tavLst>
                                        <p:tav tm="0">
                                          <p:val>
                                            <p:fltVal val="0"/>
                                          </p:val>
                                        </p:tav>
                                        <p:tav tm="100000">
                                          <p:val>
                                            <p:strVal val="#ppt_h"/>
                                          </p:val>
                                        </p:tav>
                                      </p:tavLst>
                                    </p:anim>
                                  </p:childTnLst>
                                </p:cTn>
                              </p:par>
                              <p:par>
                                <p:cTn id="18" presetID="23" presetClass="entr" presetSubtype="16"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 calcmode="lin" valueType="num">
                                      <p:cBhvr>
                                        <p:cTn id="20"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4" end="4"/>
                                            </p:txEl>
                                          </p:spTgt>
                                        </p:tgtEl>
                                        <p:attrNameLst>
                                          <p:attrName>ppt_h</p:attrName>
                                        </p:attrNameLst>
                                      </p:cBhvr>
                                      <p:tavLst>
                                        <p:tav tm="0">
                                          <p:val>
                                            <p:fltVal val="0"/>
                                          </p:val>
                                        </p:tav>
                                        <p:tav tm="100000">
                                          <p:val>
                                            <p:strVal val="#ppt_h"/>
                                          </p:val>
                                        </p:tav>
                                      </p:tavLst>
                                    </p:anim>
                                  </p:childTnLst>
                                </p:cTn>
                              </p:par>
                              <p:par>
                                <p:cTn id="22" presetID="23" presetClass="entr" presetSubtype="16"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 calcmode="lin" valueType="num">
                                      <p:cBhvr>
                                        <p:cTn id="24"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rgbClr val="F2F2F2">
              <a:alpha val="74902"/>
            </a:srgbClr>
          </a:solidFill>
          <a:ln>
            <a:solidFill>
              <a:srgbClr val="C00000"/>
            </a:solidFill>
          </a:ln>
        </p:spPr>
        <p:txBody>
          <a:bodyPr/>
          <a:lstStyle/>
          <a:p>
            <a:r>
              <a:rPr lang="en-US" sz="3600" b="1" dirty="0" smtClean="0">
                <a:latin typeface="Arial" pitchFamily="34" charset="0"/>
                <a:cs typeface="Arial" pitchFamily="34" charset="0"/>
              </a:rPr>
              <a:t>Implied in this article</a:t>
            </a:r>
            <a:r>
              <a:rPr lang="en-US" dirty="0" smtClean="0">
                <a:latin typeface="Arial" pitchFamily="34" charset="0"/>
                <a:cs typeface="Arial" pitchFamily="34" charset="0"/>
              </a:rPr>
              <a:t>:</a:t>
            </a:r>
          </a:p>
          <a:p>
            <a:pPr lvl="1"/>
            <a:r>
              <a:rPr lang="en-US" sz="3200" b="1" dirty="0" smtClean="0">
                <a:solidFill>
                  <a:srgbClr val="C00000"/>
                </a:solidFill>
                <a:latin typeface="Arial" pitchFamily="34" charset="0"/>
                <a:cs typeface="Arial" pitchFamily="34" charset="0"/>
              </a:rPr>
              <a:t>It’s </a:t>
            </a:r>
            <a:r>
              <a:rPr lang="en-US" sz="3200" b="1" dirty="0" smtClean="0">
                <a:solidFill>
                  <a:srgbClr val="C00000"/>
                </a:solidFill>
                <a:latin typeface="Arial" pitchFamily="34" charset="0"/>
                <a:cs typeface="Arial" pitchFamily="34" charset="0"/>
              </a:rPr>
              <a:t>alright to sin.</a:t>
            </a:r>
          </a:p>
          <a:p>
            <a:pPr lvl="1"/>
            <a:r>
              <a:rPr lang="en-US" sz="3200" b="1" dirty="0" smtClean="0">
                <a:solidFill>
                  <a:srgbClr val="C00000"/>
                </a:solidFill>
                <a:latin typeface="Arial" pitchFamily="34" charset="0"/>
                <a:cs typeface="Arial" pitchFamily="34" charset="0"/>
              </a:rPr>
              <a:t>No need to stop sinning.</a:t>
            </a:r>
          </a:p>
          <a:p>
            <a:pPr lvl="1"/>
            <a:r>
              <a:rPr lang="en-US" sz="3200" b="1" dirty="0" smtClean="0">
                <a:solidFill>
                  <a:srgbClr val="C00000"/>
                </a:solidFill>
                <a:latin typeface="Arial" pitchFamily="34" charset="0"/>
                <a:cs typeface="Arial" pitchFamily="34" charset="0"/>
              </a:rPr>
              <a:t>Sin is not dangerous.</a:t>
            </a:r>
          </a:p>
          <a:p>
            <a:pPr lvl="1"/>
            <a:r>
              <a:rPr lang="en-US" sz="3200" b="1" dirty="0" smtClean="0">
                <a:solidFill>
                  <a:srgbClr val="C00000"/>
                </a:solidFill>
                <a:latin typeface="Arial" pitchFamily="34" charset="0"/>
                <a:cs typeface="Arial" pitchFamily="34" charset="0"/>
              </a:rPr>
              <a:t>No need to live </a:t>
            </a:r>
            <a:r>
              <a:rPr lang="en-US" sz="3200" b="1" dirty="0" smtClean="0">
                <a:solidFill>
                  <a:srgbClr val="C00000"/>
                </a:solidFill>
                <a:latin typeface="Arial" pitchFamily="34" charset="0"/>
                <a:cs typeface="Arial" pitchFamily="34" charset="0"/>
              </a:rPr>
              <a:t>a Christian life.</a:t>
            </a:r>
            <a:endParaRPr lang="en-US" sz="3200" b="1" dirty="0" smtClean="0">
              <a:solidFill>
                <a:srgbClr val="C00000"/>
              </a:solidFill>
              <a:latin typeface="Arial" pitchFamily="34" charset="0"/>
              <a:cs typeface="Arial" pitchFamily="34" charset="0"/>
            </a:endParaRPr>
          </a:p>
          <a:p>
            <a:pPr lvl="1"/>
            <a:r>
              <a:rPr lang="en-US" sz="3200" b="1" dirty="0" smtClean="0">
                <a:solidFill>
                  <a:srgbClr val="C00000"/>
                </a:solidFill>
                <a:latin typeface="Arial" pitchFamily="34" charset="0"/>
                <a:cs typeface="Arial" pitchFamily="34" charset="0"/>
              </a:rPr>
              <a:t>No need to be baptized.</a:t>
            </a:r>
            <a:endParaRPr lang="en-US" sz="3200" b="1" dirty="0">
              <a:solidFill>
                <a:srgbClr val="C00000"/>
              </a:solidFill>
              <a:latin typeface="Arial" pitchFamily="34" charset="0"/>
              <a:cs typeface="Arial" pitchFamily="34" charset="0"/>
            </a:endParaRPr>
          </a:p>
        </p:txBody>
      </p:sp>
      <p:pic>
        <p:nvPicPr>
          <p:cNvPr id="4" name="Picture 6"/>
          <p:cNvPicPr>
            <a:picLocks noChangeAspect="1" noChangeArrowheads="1"/>
          </p:cNvPicPr>
          <p:nvPr/>
        </p:nvPicPr>
        <p:blipFill>
          <a:blip r:embed="rId3" cstate="print"/>
          <a:srcRect/>
          <a:stretch>
            <a:fillRect/>
          </a:stretch>
        </p:blipFill>
        <p:spPr bwMode="auto">
          <a:xfrm>
            <a:off x="7010400" y="1752600"/>
            <a:ext cx="1600200" cy="2155825"/>
          </a:xfrm>
          <a:prstGeom prst="rect">
            <a:avLst/>
          </a:prstGeom>
          <a:noFill/>
          <a:ln w="9525">
            <a:noFill/>
            <a:miter lim="800000"/>
            <a:headEnd/>
            <a:tailEnd/>
          </a:ln>
        </p:spPr>
      </p:pic>
      <p:sp>
        <p:nvSpPr>
          <p:cNvPr id="6" name="Title 1"/>
          <p:cNvSpPr>
            <a:spLocks noGrp="1"/>
          </p:cNvSpPr>
          <p:nvPr>
            <p:ph type="title"/>
          </p:nvPr>
        </p:nvSpPr>
        <p:spPr/>
        <p:txBody>
          <a:bodyPr/>
          <a:lstStyle/>
          <a:p>
            <a:r>
              <a:rPr lang="en-US" b="1" dirty="0" smtClean="0">
                <a:solidFill>
                  <a:schemeClr val="bg1">
                    <a:lumMod val="85000"/>
                  </a:schemeClr>
                </a:solidFill>
                <a:latin typeface="Arial" pitchFamily="34" charset="0"/>
                <a:cs typeface="Arial" pitchFamily="34" charset="0"/>
              </a:rPr>
              <a:t>Mr. Hutson’s Conclusions</a:t>
            </a:r>
            <a:endParaRPr lang="en-US" b="1" dirty="0">
              <a:solidFill>
                <a:schemeClr val="bg1">
                  <a:lumMod val="8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p:cTn id="1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2" end="2"/>
                                            </p:txEl>
                                          </p:spTgt>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4" end="4"/>
                                            </p:txEl>
                                          </p:spTgt>
                                        </p:tgtEl>
                                        <p:attrNameLst>
                                          <p:attrName>ppt_h</p:attrName>
                                        </p:attrNameLst>
                                      </p:cBhvr>
                                      <p:tavLst>
                                        <p:tav tm="0">
                                          <p:val>
                                            <p:flt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34400" cy="1371600"/>
          </a:xfrm>
        </p:spPr>
        <p:txBody>
          <a:bodyPr>
            <a:noAutofit/>
          </a:bodyPr>
          <a:lstStyle/>
          <a:p>
            <a:r>
              <a:rPr lang="en-US" sz="3200" b="1" dirty="0" smtClean="0">
                <a:solidFill>
                  <a:schemeClr val="bg1">
                    <a:lumMod val="85000"/>
                  </a:schemeClr>
                </a:solidFill>
                <a:latin typeface="Arial" pitchFamily="34" charset="0"/>
                <a:cs typeface="Arial" pitchFamily="34" charset="0"/>
              </a:rPr>
              <a:t>“…It cannot be sin that causes a person to go to Hell. It must be something else.”</a:t>
            </a:r>
            <a:endParaRPr lang="en-US" sz="3200" b="1" dirty="0">
              <a:solidFill>
                <a:schemeClr val="bg1">
                  <a:lumMod val="85000"/>
                </a:schemeClr>
              </a:solidFill>
              <a:latin typeface="Arial" pitchFamily="34" charset="0"/>
              <a:cs typeface="Arial" pitchFamily="34" charset="0"/>
            </a:endParaRPr>
          </a:p>
        </p:txBody>
      </p:sp>
      <p:sp>
        <p:nvSpPr>
          <p:cNvPr id="3" name="Content Placeholder 2"/>
          <p:cNvSpPr>
            <a:spLocks noGrp="1"/>
          </p:cNvSpPr>
          <p:nvPr>
            <p:ph idx="1"/>
          </p:nvPr>
        </p:nvSpPr>
        <p:spPr>
          <a:xfrm>
            <a:off x="457200" y="1798637"/>
            <a:ext cx="8229600" cy="4525963"/>
          </a:xfrm>
          <a:solidFill>
            <a:srgbClr val="F2F2F2">
              <a:alpha val="74902"/>
            </a:srgbClr>
          </a:solidFill>
        </p:spPr>
        <p:txBody>
          <a:bodyPr>
            <a:normAutofit/>
          </a:bodyPr>
          <a:lstStyle/>
          <a:p>
            <a:pPr>
              <a:spcAft>
                <a:spcPts val="600"/>
              </a:spcAft>
            </a:pPr>
            <a:r>
              <a:rPr lang="en-US" sz="3600" b="1" dirty="0" smtClean="0">
                <a:latin typeface="Arial" pitchFamily="34" charset="0"/>
                <a:cs typeface="Arial" pitchFamily="34" charset="0"/>
              </a:rPr>
              <a:t>Ministers of Satan do exist</a:t>
            </a:r>
            <a:r>
              <a:rPr lang="en-US" dirty="0" smtClean="0">
                <a:latin typeface="Arial" pitchFamily="34" charset="0"/>
                <a:cs typeface="Arial" pitchFamily="34" charset="0"/>
              </a:rPr>
              <a:t>:</a:t>
            </a:r>
          </a:p>
          <a:p>
            <a:pPr lvl="1">
              <a:spcAft>
                <a:spcPts val="600"/>
              </a:spcAft>
            </a:pPr>
            <a:r>
              <a:rPr lang="en-US" b="1" i="1" dirty="0" smtClean="0">
                <a:solidFill>
                  <a:srgbClr val="CC0000"/>
                </a:solidFill>
                <a:latin typeface="Arial" pitchFamily="34" charset="0"/>
                <a:cs typeface="Arial" pitchFamily="34" charset="0"/>
              </a:rPr>
              <a:t>“Now the Spirit expressly says that in latter times some will depart from the faith, giving heed to deceiving spirits and doctrines of demons, speaking lies in hypocrisy, having their own conscience seared with a hot iron.” {1 Timothy 4:1,2}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5" descr="Bible 03"/>
          <p:cNvPicPr>
            <a:picLocks noChangeAspect="1" noChangeArrowheads="1"/>
          </p:cNvPicPr>
          <p:nvPr/>
        </p:nvPicPr>
        <p:blipFill>
          <a:blip r:embed="rId3" cstate="print">
            <a:grayscl/>
          </a:blip>
          <a:srcRect l="-2956" r="-493"/>
          <a:stretch>
            <a:fillRect/>
          </a:stretch>
        </p:blipFill>
        <p:spPr bwMode="auto">
          <a:xfrm>
            <a:off x="0" y="76200"/>
            <a:ext cx="1905000" cy="6705600"/>
          </a:xfrm>
          <a:prstGeom prst="rect">
            <a:avLst/>
          </a:prstGeom>
          <a:noFill/>
        </p:spPr>
      </p:pic>
      <p:sp>
        <p:nvSpPr>
          <p:cNvPr id="6150" name="Text Box 6"/>
          <p:cNvSpPr txBox="1">
            <a:spLocks noChangeArrowheads="1"/>
          </p:cNvSpPr>
          <p:nvPr/>
        </p:nvSpPr>
        <p:spPr bwMode="auto">
          <a:xfrm>
            <a:off x="1828800" y="1524001"/>
            <a:ext cx="7315200" cy="5201424"/>
          </a:xfrm>
          <a:prstGeom prst="rect">
            <a:avLst/>
          </a:prstGeom>
          <a:solidFill>
            <a:srgbClr val="F2F2F2">
              <a:alpha val="74902"/>
            </a:srgbClr>
          </a:solidFill>
          <a:ln w="9525">
            <a:solidFill>
              <a:schemeClr val="tx1"/>
            </a:solidFill>
            <a:miter lim="800000"/>
            <a:headEnd/>
            <a:tailEnd/>
          </a:ln>
          <a:effectLst/>
        </p:spPr>
        <p:txBody>
          <a:bodyPr wrap="square">
            <a:spAutoFit/>
          </a:bodyPr>
          <a:lstStyle/>
          <a:p>
            <a:pPr algn="ctr"/>
            <a:r>
              <a:rPr lang="en-US" sz="2800" b="1" i="1" dirty="0" smtClean="0">
                <a:solidFill>
                  <a:srgbClr val="C00000"/>
                </a:solidFill>
                <a:latin typeface="Arial" pitchFamily="34" charset="0"/>
                <a:cs typeface="Arial" pitchFamily="34" charset="0"/>
              </a:rPr>
              <a:t>“Behold</a:t>
            </a:r>
            <a:r>
              <a:rPr lang="en-US" sz="2800" b="1" i="1" dirty="0">
                <a:solidFill>
                  <a:srgbClr val="C00000"/>
                </a:solidFill>
                <a:latin typeface="Arial" pitchFamily="34" charset="0"/>
                <a:cs typeface="Arial" pitchFamily="34" charset="0"/>
              </a:rPr>
              <a:t>, the LORD'S hand is not shortened, </a:t>
            </a:r>
            <a:r>
              <a:rPr lang="en-US" sz="2800" b="1" i="1" dirty="0" smtClean="0">
                <a:solidFill>
                  <a:srgbClr val="C00000"/>
                </a:solidFill>
                <a:latin typeface="Arial" pitchFamily="34" charset="0"/>
                <a:cs typeface="Arial" pitchFamily="34" charset="0"/>
              </a:rPr>
              <a:t>that it </a:t>
            </a:r>
            <a:r>
              <a:rPr lang="en-US" sz="2800" b="1" i="1" dirty="0">
                <a:solidFill>
                  <a:srgbClr val="C00000"/>
                </a:solidFill>
                <a:latin typeface="Arial" pitchFamily="34" charset="0"/>
                <a:cs typeface="Arial" pitchFamily="34" charset="0"/>
              </a:rPr>
              <a:t>cannot save; </a:t>
            </a:r>
            <a:r>
              <a:rPr lang="en-US" sz="2800" b="1" i="1" dirty="0" smtClean="0">
                <a:solidFill>
                  <a:srgbClr val="C00000"/>
                </a:solidFill>
                <a:latin typeface="Arial" pitchFamily="34" charset="0"/>
                <a:cs typeface="Arial" pitchFamily="34" charset="0"/>
              </a:rPr>
              <a:t>nor His </a:t>
            </a:r>
            <a:r>
              <a:rPr lang="en-US" sz="2800" b="1" i="1" dirty="0">
                <a:solidFill>
                  <a:srgbClr val="C00000"/>
                </a:solidFill>
                <a:latin typeface="Arial" pitchFamily="34" charset="0"/>
                <a:cs typeface="Arial" pitchFamily="34" charset="0"/>
              </a:rPr>
              <a:t>ear heavy, </a:t>
            </a:r>
            <a:r>
              <a:rPr lang="en-US" sz="2800" b="1" i="1" dirty="0" smtClean="0">
                <a:solidFill>
                  <a:srgbClr val="C00000"/>
                </a:solidFill>
                <a:latin typeface="Arial" pitchFamily="34" charset="0"/>
                <a:cs typeface="Arial" pitchFamily="34" charset="0"/>
              </a:rPr>
              <a:t>that it </a:t>
            </a:r>
            <a:r>
              <a:rPr lang="en-US" sz="2800" b="1" i="1" dirty="0">
                <a:solidFill>
                  <a:srgbClr val="C00000"/>
                </a:solidFill>
                <a:latin typeface="Arial" pitchFamily="34" charset="0"/>
                <a:cs typeface="Arial" pitchFamily="34" charset="0"/>
              </a:rPr>
              <a:t>cannot hear. But your </a:t>
            </a:r>
            <a:r>
              <a:rPr lang="en-US" sz="2800" b="1" i="1" u="sng" dirty="0">
                <a:solidFill>
                  <a:srgbClr val="C00000"/>
                </a:solidFill>
                <a:latin typeface="Arial" pitchFamily="34" charset="0"/>
                <a:cs typeface="Arial" pitchFamily="34" charset="0"/>
              </a:rPr>
              <a:t>iniquities</a:t>
            </a:r>
            <a:r>
              <a:rPr lang="en-US" sz="2800" b="1" i="1" dirty="0">
                <a:solidFill>
                  <a:srgbClr val="C00000"/>
                </a:solidFill>
                <a:latin typeface="Arial" pitchFamily="34" charset="0"/>
                <a:cs typeface="Arial" pitchFamily="34" charset="0"/>
              </a:rPr>
              <a:t> have </a:t>
            </a:r>
            <a:r>
              <a:rPr lang="en-US" sz="2800" b="1" i="1" u="sng" dirty="0">
                <a:solidFill>
                  <a:srgbClr val="C00000"/>
                </a:solidFill>
                <a:latin typeface="Arial" pitchFamily="34" charset="0"/>
                <a:cs typeface="Arial" pitchFamily="34" charset="0"/>
              </a:rPr>
              <a:t>separated</a:t>
            </a:r>
            <a:r>
              <a:rPr lang="en-US" sz="2800" b="1" i="1" dirty="0">
                <a:solidFill>
                  <a:srgbClr val="C00000"/>
                </a:solidFill>
                <a:latin typeface="Arial" pitchFamily="34" charset="0"/>
                <a:cs typeface="Arial" pitchFamily="34" charset="0"/>
              </a:rPr>
              <a:t> you from your God; </a:t>
            </a:r>
            <a:r>
              <a:rPr lang="en-US" sz="2800" b="1" i="1" dirty="0" smtClean="0">
                <a:solidFill>
                  <a:srgbClr val="C00000"/>
                </a:solidFill>
                <a:latin typeface="Arial" pitchFamily="34" charset="0"/>
                <a:cs typeface="Arial" pitchFamily="34" charset="0"/>
              </a:rPr>
              <a:t>and your </a:t>
            </a:r>
            <a:r>
              <a:rPr lang="en-US" sz="2800" b="1" i="1" dirty="0">
                <a:solidFill>
                  <a:srgbClr val="C00000"/>
                </a:solidFill>
                <a:latin typeface="Arial" pitchFamily="34" charset="0"/>
                <a:cs typeface="Arial" pitchFamily="34" charset="0"/>
              </a:rPr>
              <a:t>sins have hidden His face from you, </a:t>
            </a:r>
            <a:r>
              <a:rPr lang="en-US" sz="2800" b="1" i="1" dirty="0" smtClean="0">
                <a:solidFill>
                  <a:srgbClr val="C00000"/>
                </a:solidFill>
                <a:latin typeface="Arial" pitchFamily="34" charset="0"/>
                <a:cs typeface="Arial" pitchFamily="34" charset="0"/>
              </a:rPr>
              <a:t>so that </a:t>
            </a:r>
            <a:r>
              <a:rPr lang="en-US" sz="2800" b="1" i="1" dirty="0">
                <a:solidFill>
                  <a:srgbClr val="C00000"/>
                </a:solidFill>
                <a:latin typeface="Arial" pitchFamily="34" charset="0"/>
                <a:cs typeface="Arial" pitchFamily="34" charset="0"/>
              </a:rPr>
              <a:t>He will not hear</a:t>
            </a:r>
            <a:r>
              <a:rPr lang="en-US" sz="2800" b="1" i="1" dirty="0" smtClean="0">
                <a:solidFill>
                  <a:srgbClr val="C00000"/>
                </a:solidFill>
                <a:latin typeface="Arial" pitchFamily="34" charset="0"/>
                <a:cs typeface="Arial" pitchFamily="34" charset="0"/>
              </a:rPr>
              <a:t>.” </a:t>
            </a:r>
            <a:r>
              <a:rPr lang="en-US" sz="2800" b="1" i="1" dirty="0" smtClean="0">
                <a:solidFill>
                  <a:srgbClr val="C00000"/>
                </a:solidFill>
                <a:latin typeface="Arial" pitchFamily="34" charset="0"/>
                <a:cs typeface="Arial" pitchFamily="34" charset="0"/>
              </a:rPr>
              <a:t/>
            </a:r>
            <a:br>
              <a:rPr lang="en-US" sz="2800" b="1" i="1" dirty="0" smtClean="0">
                <a:solidFill>
                  <a:srgbClr val="C00000"/>
                </a:solidFill>
                <a:latin typeface="Arial" pitchFamily="34" charset="0"/>
                <a:cs typeface="Arial" pitchFamily="34" charset="0"/>
              </a:rPr>
            </a:br>
            <a:r>
              <a:rPr lang="en-US" sz="2800" b="1" i="1" dirty="0" smtClean="0">
                <a:solidFill>
                  <a:srgbClr val="C00000"/>
                </a:solidFill>
                <a:latin typeface="Arial" pitchFamily="34" charset="0"/>
                <a:cs typeface="Arial" pitchFamily="34" charset="0"/>
              </a:rPr>
              <a:t>{Isaiah 59:1-2}</a:t>
            </a:r>
            <a:endParaRPr lang="en-US" sz="2800" b="1" i="1" dirty="0">
              <a:solidFill>
                <a:srgbClr val="C00000"/>
              </a:solidFill>
              <a:latin typeface="Arial" pitchFamily="34" charset="0"/>
              <a:cs typeface="Arial" pitchFamily="34" charset="0"/>
            </a:endParaRPr>
          </a:p>
          <a:p>
            <a:pPr algn="ctr"/>
            <a:endParaRPr lang="en-US" sz="2800" b="1" dirty="0">
              <a:solidFill>
                <a:srgbClr val="C00000"/>
              </a:solidFill>
              <a:latin typeface="Arial" pitchFamily="34" charset="0"/>
              <a:cs typeface="Arial" pitchFamily="34" charset="0"/>
            </a:endParaRPr>
          </a:p>
          <a:p>
            <a:pPr algn="ctr"/>
            <a:r>
              <a:rPr lang="en-US" sz="2800" b="1" i="1" dirty="0" smtClean="0">
                <a:solidFill>
                  <a:srgbClr val="C00000"/>
                </a:solidFill>
                <a:latin typeface="Arial" pitchFamily="34" charset="0"/>
                <a:cs typeface="Arial" pitchFamily="34" charset="0"/>
              </a:rPr>
              <a:t>“For </a:t>
            </a:r>
            <a:r>
              <a:rPr lang="en-US" sz="2800" b="1" i="1" dirty="0">
                <a:solidFill>
                  <a:srgbClr val="C00000"/>
                </a:solidFill>
                <a:latin typeface="Arial" pitchFamily="34" charset="0"/>
                <a:cs typeface="Arial" pitchFamily="34" charset="0"/>
              </a:rPr>
              <a:t>the </a:t>
            </a:r>
            <a:r>
              <a:rPr lang="en-US" sz="2800" b="1" i="1" u="sng" dirty="0">
                <a:solidFill>
                  <a:srgbClr val="C00000"/>
                </a:solidFill>
                <a:latin typeface="Arial" pitchFamily="34" charset="0"/>
                <a:cs typeface="Arial" pitchFamily="34" charset="0"/>
              </a:rPr>
              <a:t>wages of sin is death</a:t>
            </a:r>
            <a:r>
              <a:rPr lang="en-US" sz="2800" b="1" i="1" dirty="0">
                <a:solidFill>
                  <a:srgbClr val="C00000"/>
                </a:solidFill>
                <a:latin typeface="Arial" pitchFamily="34" charset="0"/>
                <a:cs typeface="Arial" pitchFamily="34" charset="0"/>
              </a:rPr>
              <a:t>, but the gift of God is eternal life in Christ Jesus our Lord</a:t>
            </a:r>
            <a:r>
              <a:rPr lang="en-US" sz="2800" b="1" i="1" dirty="0" smtClean="0">
                <a:solidFill>
                  <a:srgbClr val="C00000"/>
                </a:solidFill>
                <a:latin typeface="Arial" pitchFamily="34" charset="0"/>
                <a:cs typeface="Arial" pitchFamily="34" charset="0"/>
              </a:rPr>
              <a:t>.” </a:t>
            </a:r>
            <a:r>
              <a:rPr lang="en-US" sz="2800" b="1" i="1" dirty="0" smtClean="0">
                <a:solidFill>
                  <a:srgbClr val="C00000"/>
                </a:solidFill>
                <a:latin typeface="Arial" pitchFamily="34" charset="0"/>
                <a:cs typeface="Arial" pitchFamily="34" charset="0"/>
              </a:rPr>
              <a:t>{Romans 6:23}</a:t>
            </a:r>
            <a:endParaRPr lang="en-US" sz="2800" b="1" i="1" dirty="0">
              <a:solidFill>
                <a:srgbClr val="C00000"/>
              </a:solidFill>
              <a:latin typeface="Arial" pitchFamily="34" charset="0"/>
              <a:cs typeface="Arial" pitchFamily="34" charset="0"/>
            </a:endParaRPr>
          </a:p>
          <a:p>
            <a:pPr algn="ctr"/>
            <a:endParaRPr lang="en-US" sz="2400" b="1" dirty="0">
              <a:solidFill>
                <a:srgbClr val="C00000"/>
              </a:solidFill>
              <a:latin typeface="Arial" pitchFamily="34" charset="0"/>
              <a:cs typeface="Arial" pitchFamily="34" charset="0"/>
            </a:endParaRPr>
          </a:p>
        </p:txBody>
      </p:sp>
      <p:sp>
        <p:nvSpPr>
          <p:cNvPr id="6151" name="Text Box 7"/>
          <p:cNvSpPr txBox="1">
            <a:spLocks noChangeArrowheads="1"/>
          </p:cNvSpPr>
          <p:nvPr/>
        </p:nvSpPr>
        <p:spPr bwMode="auto">
          <a:xfrm>
            <a:off x="2286000" y="381000"/>
            <a:ext cx="1470274" cy="769441"/>
          </a:xfrm>
          <a:prstGeom prst="rect">
            <a:avLst/>
          </a:prstGeom>
          <a:noFill/>
          <a:ln w="9525">
            <a:noFill/>
            <a:miter lim="800000"/>
            <a:headEnd/>
            <a:tailEnd/>
          </a:ln>
          <a:effectLst/>
        </p:spPr>
        <p:txBody>
          <a:bodyPr wrap="none">
            <a:spAutoFit/>
          </a:bodyPr>
          <a:lstStyle/>
          <a:p>
            <a:r>
              <a:rPr lang="en-US" sz="4400" b="1" dirty="0">
                <a:solidFill>
                  <a:schemeClr val="bg1">
                    <a:lumMod val="85000"/>
                  </a:schemeClr>
                </a:solidFill>
                <a:latin typeface="Arial" pitchFamily="34" charset="0"/>
                <a:cs typeface="Arial" pitchFamily="34" charset="0"/>
              </a:rPr>
              <a:t>GOD</a:t>
            </a:r>
          </a:p>
        </p:txBody>
      </p:sp>
      <p:sp>
        <p:nvSpPr>
          <p:cNvPr id="6152" name="Text Box 8"/>
          <p:cNvSpPr txBox="1">
            <a:spLocks noChangeArrowheads="1"/>
          </p:cNvSpPr>
          <p:nvPr/>
        </p:nvSpPr>
        <p:spPr bwMode="auto">
          <a:xfrm>
            <a:off x="6096000" y="381000"/>
            <a:ext cx="1468672" cy="769441"/>
          </a:xfrm>
          <a:prstGeom prst="rect">
            <a:avLst/>
          </a:prstGeom>
          <a:noFill/>
          <a:ln w="9525">
            <a:noFill/>
            <a:miter lim="800000"/>
            <a:headEnd/>
            <a:tailEnd/>
          </a:ln>
          <a:effectLst/>
        </p:spPr>
        <p:txBody>
          <a:bodyPr wrap="none">
            <a:spAutoFit/>
          </a:bodyPr>
          <a:lstStyle/>
          <a:p>
            <a:r>
              <a:rPr lang="en-US" sz="4400" b="1" dirty="0">
                <a:solidFill>
                  <a:schemeClr val="bg1">
                    <a:lumMod val="85000"/>
                  </a:schemeClr>
                </a:solidFill>
                <a:latin typeface="Arial" pitchFamily="34" charset="0"/>
                <a:cs typeface="Arial" pitchFamily="34" charset="0"/>
              </a:rPr>
              <a:t>MAN</a:t>
            </a:r>
          </a:p>
        </p:txBody>
      </p:sp>
      <p:grpSp>
        <p:nvGrpSpPr>
          <p:cNvPr id="2" name="Group 13"/>
          <p:cNvGrpSpPr>
            <a:grpSpLocks/>
          </p:cNvGrpSpPr>
          <p:nvPr/>
        </p:nvGrpSpPr>
        <p:grpSpPr bwMode="auto">
          <a:xfrm>
            <a:off x="4343400" y="0"/>
            <a:ext cx="1219200" cy="1524000"/>
            <a:chOff x="2784" y="120"/>
            <a:chExt cx="768" cy="1152"/>
          </a:xfrm>
        </p:grpSpPr>
        <p:sp>
          <p:nvSpPr>
            <p:cNvPr id="6154" name="WordArt 10"/>
            <p:cNvSpPr>
              <a:spLocks noChangeArrowheads="1" noChangeShapeType="1" noTextEdit="1"/>
            </p:cNvSpPr>
            <p:nvPr/>
          </p:nvSpPr>
          <p:spPr bwMode="auto">
            <a:xfrm rot="5400000">
              <a:off x="2736" y="528"/>
              <a:ext cx="912" cy="432"/>
            </a:xfrm>
            <a:prstGeom prst="rect">
              <a:avLst/>
            </a:prstGeom>
          </p:spPr>
          <p:txBody>
            <a:bodyPr vert="wordArtVert" wrap="none" fromWordArt="1">
              <a:prstTxWarp prst="textPlain">
                <a:avLst>
                  <a:gd name="adj" fmla="val 50000"/>
                </a:avLst>
              </a:prstTxWarp>
            </a:bodyPr>
            <a:lstStyle/>
            <a:p>
              <a:pPr algn="ctr" fontAlgn="auto"/>
              <a:r>
                <a:rPr lang="en-US" kern="10" dirty="0">
                  <a:ln w="9525">
                    <a:solidFill>
                      <a:srgbClr val="000000"/>
                    </a:solidFill>
                    <a:round/>
                    <a:headEnd/>
                    <a:tailEnd/>
                  </a:ln>
                  <a:solidFill>
                    <a:srgbClr val="FFC000"/>
                  </a:solidFill>
                  <a:latin typeface="Georgia" pitchFamily="18" charset="0"/>
                  <a:cs typeface="Arial"/>
                </a:rPr>
                <a:t>SIN</a:t>
              </a:r>
            </a:p>
          </p:txBody>
        </p:sp>
        <p:sp>
          <p:nvSpPr>
            <p:cNvPr id="6155" name="Line 11"/>
            <p:cNvSpPr>
              <a:spLocks noChangeShapeType="1"/>
            </p:cNvSpPr>
            <p:nvPr/>
          </p:nvSpPr>
          <p:spPr bwMode="auto">
            <a:xfrm>
              <a:off x="3552" y="120"/>
              <a:ext cx="0" cy="1152"/>
            </a:xfrm>
            <a:prstGeom prst="line">
              <a:avLst/>
            </a:prstGeom>
            <a:noFill/>
            <a:ln w="76200">
              <a:solidFill>
                <a:schemeClr val="tx1"/>
              </a:solidFill>
              <a:round/>
              <a:headEnd/>
              <a:tailEnd/>
            </a:ln>
            <a:effectLst/>
          </p:spPr>
          <p:txBody>
            <a:bodyPr/>
            <a:lstStyle/>
            <a:p>
              <a:endParaRPr lang="en-US" dirty="0"/>
            </a:p>
          </p:txBody>
        </p:sp>
        <p:sp>
          <p:nvSpPr>
            <p:cNvPr id="6156" name="Line 12"/>
            <p:cNvSpPr>
              <a:spLocks noChangeShapeType="1"/>
            </p:cNvSpPr>
            <p:nvPr/>
          </p:nvSpPr>
          <p:spPr bwMode="auto">
            <a:xfrm>
              <a:off x="2784" y="120"/>
              <a:ext cx="0" cy="1152"/>
            </a:xfrm>
            <a:prstGeom prst="line">
              <a:avLst/>
            </a:prstGeom>
            <a:noFill/>
            <a:ln w="76200">
              <a:solidFill>
                <a:schemeClr val="tx1"/>
              </a:solidFill>
              <a:round/>
              <a:headEnd/>
              <a:tailEnd/>
            </a:ln>
            <a:effectLst/>
          </p:spPr>
          <p:txBody>
            <a:bodyPr/>
            <a:lstStyle/>
            <a:p>
              <a:endParaRPr lang="en-US"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6150">
                                            <p:txEl>
                                              <p:pRg st="0" end="0"/>
                                            </p:txEl>
                                          </p:spTgt>
                                        </p:tgtEl>
                                        <p:attrNameLst>
                                          <p:attrName>style.visibility</p:attrName>
                                        </p:attrNameLst>
                                      </p:cBhvr>
                                      <p:to>
                                        <p:strVal val="visible"/>
                                      </p:to>
                                    </p:set>
                                    <p:animEffect transition="in" filter="wipe(up)">
                                      <p:cBhvr>
                                        <p:cTn id="12" dur="500"/>
                                        <p:tgtEl>
                                          <p:spTgt spid="615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6150">
                                            <p:txEl>
                                              <p:pRg st="2" end="2"/>
                                            </p:txEl>
                                          </p:spTgt>
                                        </p:tgtEl>
                                        <p:attrNameLst>
                                          <p:attrName>style.visibility</p:attrName>
                                        </p:attrNameLst>
                                      </p:cBhvr>
                                      <p:to>
                                        <p:strVal val="visible"/>
                                      </p:to>
                                    </p:set>
                                    <p:animEffect transition="in" filter="wipe(up)">
                                      <p:cBhvr>
                                        <p:cTn id="17" dur="500"/>
                                        <p:tgtEl>
                                          <p:spTgt spid="615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Bible 03"/>
          <p:cNvPicPr>
            <a:picLocks noChangeAspect="1" noChangeArrowheads="1"/>
          </p:cNvPicPr>
          <p:nvPr/>
        </p:nvPicPr>
        <p:blipFill>
          <a:blip r:embed="rId3" cstate="print">
            <a:grayscl/>
          </a:blip>
          <a:srcRect l="-2956" r="-493"/>
          <a:stretch>
            <a:fillRect/>
          </a:stretch>
        </p:blipFill>
        <p:spPr bwMode="auto">
          <a:xfrm>
            <a:off x="0" y="76200"/>
            <a:ext cx="1905000" cy="6705600"/>
          </a:xfrm>
          <a:prstGeom prst="rect">
            <a:avLst/>
          </a:prstGeom>
          <a:solidFill>
            <a:schemeClr val="bg1">
              <a:lumMod val="95000"/>
            </a:schemeClr>
          </a:solidFill>
        </p:spPr>
      </p:pic>
      <p:sp>
        <p:nvSpPr>
          <p:cNvPr id="3" name="TextBox 2"/>
          <p:cNvSpPr txBox="1"/>
          <p:nvPr/>
        </p:nvSpPr>
        <p:spPr>
          <a:xfrm>
            <a:off x="2286000" y="685800"/>
            <a:ext cx="6400800" cy="1077218"/>
          </a:xfrm>
          <a:prstGeom prst="rect">
            <a:avLst/>
          </a:prstGeom>
          <a:solidFill>
            <a:srgbClr val="F2F2F2">
              <a:alpha val="74902"/>
            </a:srgbClr>
          </a:solidFill>
          <a:ln>
            <a:solidFill>
              <a:schemeClr val="tx1"/>
            </a:solidFill>
          </a:ln>
        </p:spPr>
        <p:txBody>
          <a:bodyPr wrap="square" rtlCol="0">
            <a:spAutoFit/>
          </a:bodyPr>
          <a:lstStyle/>
          <a:p>
            <a:pPr algn="ctr"/>
            <a:r>
              <a:rPr lang="en-US" sz="3200" b="1" u="sng" dirty="0" smtClean="0">
                <a:latin typeface="Arial" pitchFamily="34" charset="0"/>
                <a:cs typeface="Arial" pitchFamily="34" charset="0"/>
              </a:rPr>
              <a:t>SIN</a:t>
            </a:r>
            <a:r>
              <a:rPr lang="en-US" sz="3200" dirty="0" smtClean="0">
                <a:latin typeface="Arial" pitchFamily="34" charset="0"/>
                <a:cs typeface="Arial" pitchFamily="34" charset="0"/>
              </a:rPr>
              <a:t>—Disease causes death</a:t>
            </a:r>
          </a:p>
          <a:p>
            <a:pPr algn="ctr"/>
            <a:r>
              <a:rPr lang="en-US" sz="3200" b="1" u="sng" dirty="0" smtClean="0">
                <a:latin typeface="Arial" pitchFamily="34" charset="0"/>
                <a:cs typeface="Arial" pitchFamily="34" charset="0"/>
              </a:rPr>
              <a:t>CHRIST</a:t>
            </a:r>
            <a:r>
              <a:rPr lang="en-US" sz="3200" dirty="0" smtClean="0">
                <a:latin typeface="Arial" pitchFamily="34" charset="0"/>
                <a:cs typeface="Arial" pitchFamily="34" charset="0"/>
              </a:rPr>
              <a:t>—Cure for the disease</a:t>
            </a:r>
            <a:endParaRPr lang="en-US" sz="3200" dirty="0">
              <a:latin typeface="Arial" pitchFamily="34" charset="0"/>
              <a:cs typeface="Arial" pitchFamily="34" charset="0"/>
            </a:endParaRPr>
          </a:p>
        </p:txBody>
      </p:sp>
      <p:sp>
        <p:nvSpPr>
          <p:cNvPr id="4" name="TextBox 3"/>
          <p:cNvSpPr txBox="1"/>
          <p:nvPr/>
        </p:nvSpPr>
        <p:spPr>
          <a:xfrm>
            <a:off x="2133600" y="2286000"/>
            <a:ext cx="6705600" cy="3046988"/>
          </a:xfrm>
          <a:prstGeom prst="rect">
            <a:avLst/>
          </a:prstGeom>
          <a:solidFill>
            <a:srgbClr val="F2F2F2">
              <a:alpha val="74902"/>
            </a:srgbClr>
          </a:solidFill>
          <a:ln w="38100">
            <a:solidFill>
              <a:srgbClr val="CC0000"/>
            </a:solidFill>
          </a:ln>
        </p:spPr>
        <p:txBody>
          <a:bodyPr wrap="square" rtlCol="0">
            <a:spAutoFit/>
          </a:bodyPr>
          <a:lstStyle/>
          <a:p>
            <a:pPr algn="ctr"/>
            <a:r>
              <a:rPr lang="en-US" sz="3200" i="1" dirty="0" smtClean="0">
                <a:solidFill>
                  <a:srgbClr val="C00000"/>
                </a:solidFill>
                <a:latin typeface="Arial" pitchFamily="34" charset="0"/>
                <a:cs typeface="Arial" pitchFamily="34" charset="0"/>
              </a:rPr>
              <a:t>“But each one is tempted when he is drawn away by his own desires and enticed. Then, when desire has conceived, it gives birth to </a:t>
            </a:r>
            <a:r>
              <a:rPr lang="en-US" sz="3200" b="1" i="1" u="sng" dirty="0" smtClean="0">
                <a:solidFill>
                  <a:srgbClr val="C00000"/>
                </a:solidFill>
                <a:latin typeface="Arial" pitchFamily="34" charset="0"/>
                <a:cs typeface="Arial" pitchFamily="34" charset="0"/>
              </a:rPr>
              <a:t>sin</a:t>
            </a:r>
            <a:r>
              <a:rPr lang="en-US" sz="3200" i="1" dirty="0" smtClean="0">
                <a:solidFill>
                  <a:srgbClr val="C00000"/>
                </a:solidFill>
                <a:latin typeface="Arial" pitchFamily="34" charset="0"/>
                <a:cs typeface="Arial" pitchFamily="34" charset="0"/>
              </a:rPr>
              <a:t>; and sin, when it is full-grown, </a:t>
            </a:r>
            <a:r>
              <a:rPr lang="en-US" sz="3200" b="1" i="1" u="sng" dirty="0" smtClean="0">
                <a:solidFill>
                  <a:srgbClr val="C00000"/>
                </a:solidFill>
                <a:latin typeface="Arial" pitchFamily="34" charset="0"/>
                <a:cs typeface="Arial" pitchFamily="34" charset="0"/>
              </a:rPr>
              <a:t>brings forth death</a:t>
            </a:r>
            <a:r>
              <a:rPr lang="en-US" sz="3200" i="1" dirty="0" smtClean="0">
                <a:solidFill>
                  <a:srgbClr val="C00000"/>
                </a:solidFill>
                <a:latin typeface="Arial" pitchFamily="34" charset="0"/>
                <a:cs typeface="Arial" pitchFamily="34" charset="0"/>
              </a:rPr>
              <a:t>.” {James 1:14,15}</a:t>
            </a:r>
            <a:endParaRPr lang="en-US" sz="3200" i="1" dirty="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Bible 03"/>
          <p:cNvPicPr>
            <a:picLocks noChangeAspect="1" noChangeArrowheads="1"/>
          </p:cNvPicPr>
          <p:nvPr/>
        </p:nvPicPr>
        <p:blipFill>
          <a:blip r:embed="rId3" cstate="print">
            <a:grayscl/>
          </a:blip>
          <a:srcRect l="-2956" r="-493"/>
          <a:stretch>
            <a:fillRect/>
          </a:stretch>
        </p:blipFill>
        <p:spPr bwMode="auto">
          <a:xfrm>
            <a:off x="0" y="76200"/>
            <a:ext cx="1905000" cy="6705600"/>
          </a:xfrm>
          <a:prstGeom prst="rect">
            <a:avLst/>
          </a:prstGeom>
          <a:noFill/>
        </p:spPr>
      </p:pic>
      <p:sp>
        <p:nvSpPr>
          <p:cNvPr id="4" name="TextBox 3"/>
          <p:cNvSpPr txBox="1"/>
          <p:nvPr/>
        </p:nvSpPr>
        <p:spPr>
          <a:xfrm>
            <a:off x="2133600" y="1639431"/>
            <a:ext cx="6705600" cy="2246769"/>
          </a:xfrm>
          <a:prstGeom prst="rect">
            <a:avLst/>
          </a:prstGeom>
          <a:solidFill>
            <a:srgbClr val="F2F2F2">
              <a:alpha val="74902"/>
            </a:srgbClr>
          </a:solidFill>
          <a:ln w="38100">
            <a:solidFill>
              <a:srgbClr val="CC0000"/>
            </a:solidFill>
          </a:ln>
        </p:spPr>
        <p:txBody>
          <a:bodyPr wrap="square" rtlCol="0">
            <a:spAutoFit/>
          </a:bodyPr>
          <a:lstStyle/>
          <a:p>
            <a:pPr algn="ctr"/>
            <a:r>
              <a:rPr lang="en-US" sz="2800" b="1" i="1" dirty="0" smtClean="0">
                <a:solidFill>
                  <a:srgbClr val="C00000"/>
                </a:solidFill>
                <a:latin typeface="Arial" pitchFamily="34" charset="0"/>
                <a:cs typeface="Arial" pitchFamily="34" charset="0"/>
              </a:rPr>
              <a:t>“For I am not ashamed of the gospel of Christ, for it is the power of God to salvation for everyone who believes, for the Jew first and also for the Greek.” {Romans 1:16}</a:t>
            </a:r>
            <a:endParaRPr lang="en-US" sz="2800" b="1" i="1" dirty="0">
              <a:solidFill>
                <a:srgbClr val="C00000"/>
              </a:solidFill>
              <a:latin typeface="Arial" pitchFamily="34" charset="0"/>
              <a:cs typeface="Arial" pitchFamily="34" charset="0"/>
            </a:endParaRPr>
          </a:p>
        </p:txBody>
      </p:sp>
      <p:sp>
        <p:nvSpPr>
          <p:cNvPr id="5" name="TextBox 4"/>
          <p:cNvSpPr txBox="1"/>
          <p:nvPr/>
        </p:nvSpPr>
        <p:spPr>
          <a:xfrm>
            <a:off x="2133600" y="4114800"/>
            <a:ext cx="6781800" cy="2677656"/>
          </a:xfrm>
          <a:prstGeom prst="rect">
            <a:avLst/>
          </a:prstGeom>
          <a:solidFill>
            <a:srgbClr val="F2F2F2">
              <a:alpha val="74902"/>
            </a:srgbClr>
          </a:solidFill>
          <a:ln w="38100">
            <a:solidFill>
              <a:srgbClr val="CC0000"/>
            </a:solidFill>
          </a:ln>
        </p:spPr>
        <p:txBody>
          <a:bodyPr wrap="square" rtlCol="0">
            <a:spAutoFit/>
          </a:bodyPr>
          <a:lstStyle/>
          <a:p>
            <a:pPr algn="ctr"/>
            <a:r>
              <a:rPr lang="en-US" sz="2800" b="1" i="1" dirty="0" smtClean="0">
                <a:solidFill>
                  <a:srgbClr val="C00000"/>
                </a:solidFill>
                <a:latin typeface="Arial" pitchFamily="34" charset="0"/>
                <a:cs typeface="Arial" pitchFamily="34" charset="0"/>
              </a:rPr>
              <a:t>“How much more shall the blood of Christ, who through the eternal Spirit offered Himself without spot to God, cleanse your conscience from dead works to serve the living God?”</a:t>
            </a:r>
            <a:br>
              <a:rPr lang="en-US" sz="2800" b="1" i="1" dirty="0" smtClean="0">
                <a:solidFill>
                  <a:srgbClr val="C00000"/>
                </a:solidFill>
                <a:latin typeface="Arial" pitchFamily="34" charset="0"/>
                <a:cs typeface="Arial" pitchFamily="34" charset="0"/>
              </a:rPr>
            </a:br>
            <a:r>
              <a:rPr lang="en-US" sz="2800" b="1" i="1" dirty="0" smtClean="0">
                <a:solidFill>
                  <a:srgbClr val="C00000"/>
                </a:solidFill>
                <a:latin typeface="Arial" pitchFamily="34" charset="0"/>
                <a:cs typeface="Arial" pitchFamily="34" charset="0"/>
              </a:rPr>
              <a:t>{Hebrews 9:14}</a:t>
            </a:r>
            <a:endParaRPr lang="en-US" sz="2800" b="1" i="1" dirty="0">
              <a:solidFill>
                <a:srgbClr val="C00000"/>
              </a:solidFill>
              <a:latin typeface="Arial" pitchFamily="34" charset="0"/>
              <a:cs typeface="Arial" pitchFamily="34" charset="0"/>
            </a:endParaRPr>
          </a:p>
        </p:txBody>
      </p:sp>
      <p:sp>
        <p:nvSpPr>
          <p:cNvPr id="6" name="TextBox 5"/>
          <p:cNvSpPr txBox="1"/>
          <p:nvPr/>
        </p:nvSpPr>
        <p:spPr>
          <a:xfrm>
            <a:off x="2286000" y="304800"/>
            <a:ext cx="6400800" cy="1077218"/>
          </a:xfrm>
          <a:prstGeom prst="rect">
            <a:avLst/>
          </a:prstGeom>
          <a:solidFill>
            <a:srgbClr val="F2F2F2">
              <a:alpha val="74902"/>
            </a:srgbClr>
          </a:solidFill>
          <a:ln>
            <a:solidFill>
              <a:schemeClr val="tx1"/>
            </a:solidFill>
          </a:ln>
        </p:spPr>
        <p:txBody>
          <a:bodyPr wrap="square" rtlCol="0">
            <a:spAutoFit/>
          </a:bodyPr>
          <a:lstStyle/>
          <a:p>
            <a:pPr algn="ctr"/>
            <a:r>
              <a:rPr lang="en-US" sz="3200" b="1" u="sng" dirty="0" smtClean="0">
                <a:latin typeface="Arial" pitchFamily="34" charset="0"/>
                <a:cs typeface="Arial" pitchFamily="34" charset="0"/>
              </a:rPr>
              <a:t>SIN</a:t>
            </a:r>
            <a:r>
              <a:rPr lang="en-US" sz="3200" dirty="0" smtClean="0">
                <a:latin typeface="Arial" pitchFamily="34" charset="0"/>
                <a:cs typeface="Arial" pitchFamily="34" charset="0"/>
              </a:rPr>
              <a:t>—Disease causes death</a:t>
            </a:r>
          </a:p>
          <a:p>
            <a:pPr algn="ctr"/>
            <a:r>
              <a:rPr lang="en-US" sz="3200" b="1" u="sng" dirty="0" smtClean="0">
                <a:latin typeface="Arial" pitchFamily="34" charset="0"/>
                <a:cs typeface="Arial" pitchFamily="34" charset="0"/>
              </a:rPr>
              <a:t>CHRIST</a:t>
            </a:r>
            <a:r>
              <a:rPr lang="en-US" sz="3200" dirty="0" smtClean="0">
                <a:latin typeface="Arial" pitchFamily="34" charset="0"/>
                <a:cs typeface="Arial" pitchFamily="34" charset="0"/>
              </a:rPr>
              <a:t>—Cure for the disease</a:t>
            </a:r>
            <a:endParaRPr lang="en-US" sz="32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Bible 03"/>
          <p:cNvPicPr>
            <a:picLocks noChangeAspect="1" noChangeArrowheads="1"/>
          </p:cNvPicPr>
          <p:nvPr/>
        </p:nvPicPr>
        <p:blipFill>
          <a:blip r:embed="rId3" cstate="print">
            <a:grayscl/>
          </a:blip>
          <a:srcRect l="-2956" r="-493"/>
          <a:stretch>
            <a:fillRect/>
          </a:stretch>
        </p:blipFill>
        <p:spPr bwMode="auto">
          <a:xfrm>
            <a:off x="0" y="76200"/>
            <a:ext cx="1676400" cy="6705600"/>
          </a:xfrm>
          <a:prstGeom prst="rect">
            <a:avLst/>
          </a:prstGeom>
          <a:noFill/>
        </p:spPr>
      </p:pic>
      <p:sp>
        <p:nvSpPr>
          <p:cNvPr id="8195" name="Text Box 3"/>
          <p:cNvSpPr txBox="1">
            <a:spLocks noChangeArrowheads="1"/>
          </p:cNvSpPr>
          <p:nvPr/>
        </p:nvSpPr>
        <p:spPr bwMode="auto">
          <a:xfrm>
            <a:off x="1676400" y="1107043"/>
            <a:ext cx="7467600" cy="5293757"/>
          </a:xfrm>
          <a:prstGeom prst="rect">
            <a:avLst/>
          </a:prstGeom>
          <a:solidFill>
            <a:srgbClr val="F2F2F2">
              <a:alpha val="74902"/>
            </a:srgbClr>
          </a:solidFill>
          <a:ln w="9525">
            <a:solidFill>
              <a:srgbClr val="CC0000"/>
            </a:solidFill>
            <a:miter lim="800000"/>
            <a:headEnd/>
            <a:tailEnd/>
          </a:ln>
          <a:effectLst/>
        </p:spPr>
        <p:txBody>
          <a:bodyPr wrap="square">
            <a:spAutoFit/>
          </a:bodyPr>
          <a:lstStyle/>
          <a:p>
            <a:pPr marL="457200" indent="-457200">
              <a:spcBef>
                <a:spcPts val="600"/>
              </a:spcBef>
              <a:spcAft>
                <a:spcPts val="600"/>
              </a:spcAft>
              <a:buClr>
                <a:srgbClr val="993300"/>
              </a:buClr>
              <a:buFont typeface="Wingdings" pitchFamily="28" charset="2"/>
              <a:buChar char="è"/>
            </a:pPr>
            <a:r>
              <a:rPr lang="en-US" sz="3200" b="1" dirty="0">
                <a:latin typeface="Arial" pitchFamily="34" charset="0"/>
                <a:cs typeface="Arial" pitchFamily="34" charset="0"/>
              </a:rPr>
              <a:t>What sin is.</a:t>
            </a:r>
          </a:p>
          <a:p>
            <a:pPr marL="457200" indent="-457200">
              <a:spcBef>
                <a:spcPts val="600"/>
              </a:spcBef>
              <a:spcAft>
                <a:spcPts val="600"/>
              </a:spcAft>
              <a:buClr>
                <a:srgbClr val="993300"/>
              </a:buClr>
              <a:buFont typeface="Wingdings" pitchFamily="28" charset="2"/>
              <a:buChar char="è"/>
            </a:pPr>
            <a:r>
              <a:rPr lang="en-US" sz="3200" b="1" dirty="0">
                <a:latin typeface="Arial" pitchFamily="34" charset="0"/>
                <a:cs typeface="Arial" pitchFamily="34" charset="0"/>
              </a:rPr>
              <a:t>What the cure for sin is.</a:t>
            </a:r>
          </a:p>
          <a:p>
            <a:pPr marL="457200" indent="-457200">
              <a:spcBef>
                <a:spcPts val="600"/>
              </a:spcBef>
              <a:spcAft>
                <a:spcPts val="600"/>
              </a:spcAft>
              <a:buClr>
                <a:srgbClr val="993300"/>
              </a:buClr>
              <a:buFont typeface="Wingdings" pitchFamily="28" charset="2"/>
              <a:buChar char="è"/>
            </a:pPr>
            <a:r>
              <a:rPr lang="en-US" sz="3200" b="1" dirty="0">
                <a:latin typeface="Arial" pitchFamily="34" charset="0"/>
                <a:cs typeface="Arial" pitchFamily="34" charset="0"/>
              </a:rPr>
              <a:t>How to avoid the disease in the future.</a:t>
            </a:r>
          </a:p>
          <a:p>
            <a:pPr marL="457200" indent="-457200">
              <a:spcBef>
                <a:spcPts val="600"/>
              </a:spcBef>
              <a:spcAft>
                <a:spcPts val="600"/>
              </a:spcAft>
              <a:buClr>
                <a:srgbClr val="993300"/>
              </a:buClr>
              <a:buFont typeface="Wingdings" pitchFamily="28" charset="2"/>
              <a:buChar char="è"/>
            </a:pPr>
            <a:r>
              <a:rPr lang="en-US" sz="3200" b="1" dirty="0">
                <a:latin typeface="Arial" pitchFamily="34" charset="0"/>
                <a:cs typeface="Arial" pitchFamily="34" charset="0"/>
              </a:rPr>
              <a:t>How to be cured when we sin again.</a:t>
            </a:r>
          </a:p>
          <a:p>
            <a:pPr marL="457200" indent="-457200">
              <a:spcBef>
                <a:spcPts val="600"/>
              </a:spcBef>
              <a:spcAft>
                <a:spcPts val="600"/>
              </a:spcAft>
              <a:buClr>
                <a:srgbClr val="993300"/>
              </a:buClr>
              <a:buFont typeface="Wingdings" pitchFamily="28" charset="2"/>
              <a:buChar char="è"/>
            </a:pPr>
            <a:r>
              <a:rPr lang="en-US" sz="3200" b="1" dirty="0">
                <a:latin typeface="Arial" pitchFamily="34" charset="0"/>
                <a:cs typeface="Arial" pitchFamily="34" charset="0"/>
              </a:rPr>
              <a:t>Warns of the Judgment.</a:t>
            </a:r>
          </a:p>
          <a:p>
            <a:pPr marL="457200" indent="-457200">
              <a:spcBef>
                <a:spcPts val="600"/>
              </a:spcBef>
              <a:spcAft>
                <a:spcPts val="600"/>
              </a:spcAft>
              <a:buClr>
                <a:srgbClr val="993300"/>
              </a:buClr>
              <a:buFont typeface="Wingdings" pitchFamily="28" charset="2"/>
              <a:buChar char="è"/>
            </a:pPr>
            <a:r>
              <a:rPr lang="en-US" sz="3200" b="1" dirty="0">
                <a:latin typeface="Arial" pitchFamily="34" charset="0"/>
                <a:cs typeface="Arial" pitchFamily="34" charset="0"/>
              </a:rPr>
              <a:t>Pleads with us to be ready by obeying.</a:t>
            </a:r>
          </a:p>
        </p:txBody>
      </p:sp>
      <p:sp>
        <p:nvSpPr>
          <p:cNvPr id="8196" name="Text Box 4"/>
          <p:cNvSpPr txBox="1">
            <a:spLocks noChangeArrowheads="1"/>
          </p:cNvSpPr>
          <p:nvPr/>
        </p:nvSpPr>
        <p:spPr bwMode="auto">
          <a:xfrm>
            <a:off x="2133600" y="273050"/>
            <a:ext cx="6553200" cy="641350"/>
          </a:xfrm>
          <a:prstGeom prst="rect">
            <a:avLst/>
          </a:prstGeom>
          <a:solidFill>
            <a:srgbClr val="F2F2F2">
              <a:alpha val="74902"/>
            </a:srgbClr>
          </a:solidFill>
          <a:ln w="38100">
            <a:solidFill>
              <a:srgbClr val="CC0000"/>
            </a:solidFill>
            <a:miter lim="800000"/>
            <a:headEnd/>
            <a:tailEnd/>
          </a:ln>
          <a:effectLst/>
        </p:spPr>
        <p:txBody>
          <a:bodyPr>
            <a:spAutoFit/>
          </a:bodyPr>
          <a:lstStyle/>
          <a:p>
            <a:pPr algn="ctr">
              <a:spcBef>
                <a:spcPct val="50000"/>
              </a:spcBef>
            </a:pPr>
            <a:r>
              <a:rPr lang="en-US" sz="3600" b="1" dirty="0" smtClean="0">
                <a:latin typeface="Arial" pitchFamily="34" charset="0"/>
                <a:cs typeface="Arial" pitchFamily="34" charset="0"/>
              </a:rPr>
              <a:t>Gospel Tells Us:</a:t>
            </a:r>
            <a:endParaRPr lang="en-US" sz="36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wipe(up)">
                                      <p:cBhvr>
                                        <p:cTn id="7" dur="500"/>
                                        <p:tgtEl>
                                          <p:spTgt spid="8195">
                                            <p:txEl>
                                              <p:pRg st="0" end="0"/>
                                            </p:txEl>
                                          </p:spTgt>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animEffect transition="in" filter="wipe(up)">
                                      <p:cBhvr>
                                        <p:cTn id="11" dur="500"/>
                                        <p:tgtEl>
                                          <p:spTgt spid="8195">
                                            <p:txEl>
                                              <p:pRg st="1" end="1"/>
                                            </p:txEl>
                                          </p:spTgt>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animEffect transition="in" filter="wipe(up)">
                                      <p:cBhvr>
                                        <p:cTn id="15" dur="500"/>
                                        <p:tgtEl>
                                          <p:spTgt spid="8195">
                                            <p:txEl>
                                              <p:pRg st="2" end="2"/>
                                            </p:txEl>
                                          </p:spTgt>
                                        </p:tgtEl>
                                      </p:cBhvr>
                                    </p:animEffect>
                                  </p:childTnLst>
                                </p:cTn>
                              </p:par>
                            </p:childTnLst>
                          </p:cTn>
                        </p:par>
                        <p:par>
                          <p:cTn id="16" fill="hold">
                            <p:stCondLst>
                              <p:cond delay="1500"/>
                            </p:stCondLst>
                            <p:childTnLst>
                              <p:par>
                                <p:cTn id="17" presetID="22" presetClass="entr" presetSubtype="1" fill="hold" nodeType="after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animEffect transition="in" filter="wipe(up)">
                                      <p:cBhvr>
                                        <p:cTn id="19" dur="500"/>
                                        <p:tgtEl>
                                          <p:spTgt spid="8195">
                                            <p:txEl>
                                              <p:pRg st="3" end="3"/>
                                            </p:txEl>
                                          </p:spTgt>
                                        </p:tgtEl>
                                      </p:cBhvr>
                                    </p:animEffect>
                                  </p:childTnLst>
                                </p:cTn>
                              </p:par>
                            </p:childTnLst>
                          </p:cTn>
                        </p:par>
                        <p:par>
                          <p:cTn id="20" fill="hold">
                            <p:stCondLst>
                              <p:cond delay="2000"/>
                            </p:stCondLst>
                            <p:childTnLst>
                              <p:par>
                                <p:cTn id="21" presetID="22" presetClass="entr" presetSubtype="1" fill="hold" nodeType="afterEffect">
                                  <p:stCondLst>
                                    <p:cond delay="0"/>
                                  </p:stCondLst>
                                  <p:childTnLst>
                                    <p:set>
                                      <p:cBhvr>
                                        <p:cTn id="22" dur="1" fill="hold">
                                          <p:stCondLst>
                                            <p:cond delay="0"/>
                                          </p:stCondLst>
                                        </p:cTn>
                                        <p:tgtEl>
                                          <p:spTgt spid="8195">
                                            <p:txEl>
                                              <p:pRg st="4" end="4"/>
                                            </p:txEl>
                                          </p:spTgt>
                                        </p:tgtEl>
                                        <p:attrNameLst>
                                          <p:attrName>style.visibility</p:attrName>
                                        </p:attrNameLst>
                                      </p:cBhvr>
                                      <p:to>
                                        <p:strVal val="visible"/>
                                      </p:to>
                                    </p:set>
                                    <p:animEffect transition="in" filter="wipe(up)">
                                      <p:cBhvr>
                                        <p:cTn id="23" dur="500"/>
                                        <p:tgtEl>
                                          <p:spTgt spid="8195">
                                            <p:txEl>
                                              <p:pRg st="4" end="4"/>
                                            </p:txEl>
                                          </p:spTgt>
                                        </p:tgtEl>
                                      </p:cBhvr>
                                    </p:animEffect>
                                  </p:childTnLst>
                                </p:cTn>
                              </p:par>
                            </p:childTnLst>
                          </p:cTn>
                        </p:par>
                        <p:par>
                          <p:cTn id="24" fill="hold">
                            <p:stCondLst>
                              <p:cond delay="2500"/>
                            </p:stCondLst>
                            <p:childTnLst>
                              <p:par>
                                <p:cTn id="25" presetID="22" presetClass="entr" presetSubtype="1" fill="hold" nodeType="afterEffect">
                                  <p:stCondLst>
                                    <p:cond delay="0"/>
                                  </p:stCondLst>
                                  <p:childTnLst>
                                    <p:set>
                                      <p:cBhvr>
                                        <p:cTn id="26" dur="1" fill="hold">
                                          <p:stCondLst>
                                            <p:cond delay="0"/>
                                          </p:stCondLst>
                                        </p:cTn>
                                        <p:tgtEl>
                                          <p:spTgt spid="8195">
                                            <p:txEl>
                                              <p:pRg st="5" end="5"/>
                                            </p:txEl>
                                          </p:spTgt>
                                        </p:tgtEl>
                                        <p:attrNameLst>
                                          <p:attrName>style.visibility</p:attrName>
                                        </p:attrNameLst>
                                      </p:cBhvr>
                                      <p:to>
                                        <p:strVal val="visible"/>
                                      </p:to>
                                    </p:set>
                                    <p:animEffect transition="in" filter="wipe(up)">
                                      <p:cBhvr>
                                        <p:cTn id="27" dur="500"/>
                                        <p:tgtEl>
                                          <p:spTgt spid="819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454</TotalTime>
  <Words>2233</Words>
  <Application>Microsoft Office PowerPoint</Application>
  <PresentationFormat>On-screen Show (4:3)</PresentationFormat>
  <Paragraphs>257</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The One and Only Reason People Go to Hell By Curtis Hutson</vt:lpstr>
      <vt:lpstr>Mr. Hutson’s Conclusions</vt:lpstr>
      <vt:lpstr>Mr. Hutson’s Conclusions</vt:lpstr>
      <vt:lpstr>Mr. Hutson’s Conclusions</vt:lpstr>
      <vt:lpstr>“…It cannot be sin that causes a person to go to Hell. It must be something else.”</vt:lpstr>
      <vt:lpstr>Slide 6</vt:lpstr>
      <vt:lpstr>Slide 7</vt:lpstr>
      <vt:lpstr>Slide 8</vt:lpstr>
      <vt:lpstr>Slide 9</vt:lpstr>
      <vt:lpstr>Slide 10</vt:lpstr>
      <vt:lpstr>Slide 11</vt:lpstr>
      <vt:lpstr>Lawlessness</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The One and Only Reason People Go to Hell By Curtis Hutson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One and Only Reason People Go to Hell By Curtis Hutson</dc:title>
  <dc:creator>Keith Greer</dc:creator>
  <cp:lastModifiedBy>Carolyn Rix</cp:lastModifiedBy>
  <cp:revision>31</cp:revision>
  <dcterms:created xsi:type="dcterms:W3CDTF">2009-12-07T18:29:18Z</dcterms:created>
  <dcterms:modified xsi:type="dcterms:W3CDTF">2010-06-29T22:01:29Z</dcterms:modified>
</cp:coreProperties>
</file>