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6" r:id="rId9"/>
    <p:sldId id="260" r:id="rId10"/>
    <p:sldId id="261" r:id="rId11"/>
    <p:sldId id="262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CEDBFE"/>
    <a:srgbClr val="EEECE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365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8EF471-083F-4A29-9DCC-4F90C5019FBC}" type="datetimeFigureOut">
              <a:rPr lang="en-US" smtClean="0"/>
              <a:pPr/>
              <a:t>6/20/2010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84E147-1889-405A-9BF8-BAAAB2C2AD8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/>
              <a:t>Title Slide</a:t>
            </a:r>
            <a:r>
              <a:rPr lang="en-US" dirty="0" smtClean="0"/>
              <a:t>: </a:t>
            </a:r>
            <a:r>
              <a:rPr lang="en-US" b="1" dirty="0" smtClean="0"/>
              <a:t>Old Testament Survey: Song of Solomon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4E147-1889-405A-9BF8-BAAAB2C2AD8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4E147-1889-405A-9BF8-BAAAB2C2AD8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4E147-1889-405A-9BF8-BAAAB2C2AD8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4E147-1889-405A-9BF8-BAAAB2C2AD8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4E147-1889-405A-9BF8-BAAAB2C2AD8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4E147-1889-405A-9BF8-BAAAB2C2AD8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4E147-1889-405A-9BF8-BAAAB2C2AD8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4E147-1889-405A-9BF8-BAAAB2C2AD8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4E147-1889-405A-9BF8-BAAAB2C2AD8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4E147-1889-405A-9BF8-BAAAB2C2AD8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4E147-1889-405A-9BF8-BAAAB2C2AD8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4E147-1889-405A-9BF8-BAAAB2C2AD8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4E147-1889-405A-9BF8-BAAAB2C2AD8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4E147-1889-405A-9BF8-BAAAB2C2AD8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6D920-4387-4839-A8EA-1DECCF66ECB4}" type="datetimeFigureOut">
              <a:rPr lang="en-US" smtClean="0"/>
              <a:pPr/>
              <a:t>6/20/2010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F41F-1D8C-4120-AFBC-6D3A00490F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6D920-4387-4839-A8EA-1DECCF66ECB4}" type="datetimeFigureOut">
              <a:rPr lang="en-US" smtClean="0"/>
              <a:pPr/>
              <a:t>6/20/2010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F41F-1D8C-4120-AFBC-6D3A00490F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6D920-4387-4839-A8EA-1DECCF66ECB4}" type="datetimeFigureOut">
              <a:rPr lang="en-US" smtClean="0"/>
              <a:pPr/>
              <a:t>6/20/2010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F41F-1D8C-4120-AFBC-6D3A00490F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6D920-4387-4839-A8EA-1DECCF66ECB4}" type="datetimeFigureOut">
              <a:rPr lang="en-US" smtClean="0"/>
              <a:pPr/>
              <a:t>6/20/2010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F41F-1D8C-4120-AFBC-6D3A00490F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6D920-4387-4839-A8EA-1DECCF66ECB4}" type="datetimeFigureOut">
              <a:rPr lang="en-US" smtClean="0"/>
              <a:pPr/>
              <a:t>6/20/2010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F41F-1D8C-4120-AFBC-6D3A00490F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6D920-4387-4839-A8EA-1DECCF66ECB4}" type="datetimeFigureOut">
              <a:rPr lang="en-US" smtClean="0"/>
              <a:pPr/>
              <a:t>6/20/2010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F41F-1D8C-4120-AFBC-6D3A00490F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6D920-4387-4839-A8EA-1DECCF66ECB4}" type="datetimeFigureOut">
              <a:rPr lang="en-US" smtClean="0"/>
              <a:pPr/>
              <a:t>6/20/2010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F41F-1D8C-4120-AFBC-6D3A00490F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6D920-4387-4839-A8EA-1DECCF66ECB4}" type="datetimeFigureOut">
              <a:rPr lang="en-US" smtClean="0"/>
              <a:pPr/>
              <a:t>6/20/2010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F41F-1D8C-4120-AFBC-6D3A00490F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6D920-4387-4839-A8EA-1DECCF66ECB4}" type="datetimeFigureOut">
              <a:rPr lang="en-US" smtClean="0"/>
              <a:pPr/>
              <a:t>6/20/2010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F41F-1D8C-4120-AFBC-6D3A00490F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6D920-4387-4839-A8EA-1DECCF66ECB4}" type="datetimeFigureOut">
              <a:rPr lang="en-US" smtClean="0"/>
              <a:pPr/>
              <a:t>6/20/2010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F41F-1D8C-4120-AFBC-6D3A00490F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6D920-4387-4839-A8EA-1DECCF66ECB4}" type="datetimeFigureOut">
              <a:rPr lang="en-US" smtClean="0"/>
              <a:pPr/>
              <a:t>6/20/2010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F41F-1D8C-4120-AFBC-6D3A00490F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6D920-4387-4839-A8EA-1DECCF66ECB4}" type="datetimeFigureOut">
              <a:rPr lang="en-US" smtClean="0"/>
              <a:pPr/>
              <a:t>6/20/2010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8F41F-1D8C-4120-AFBC-6D3A00490F3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470025"/>
          </a:xfrm>
        </p:spPr>
        <p:txBody>
          <a:bodyPr>
            <a:normAutofit/>
          </a:bodyPr>
          <a:lstStyle/>
          <a:p>
            <a:r>
              <a:rPr lang="en-US" sz="4000" b="1" u="sng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  <a:t>Old Testament Survey</a:t>
            </a:r>
            <a:r>
              <a:rPr lang="en-US" sz="4000" b="1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  <a:t>:</a:t>
            </a:r>
            <a:br>
              <a:rPr lang="en-US" sz="4000" b="1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</a:br>
            <a:r>
              <a:rPr lang="en-US" sz="4000" b="1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  <a:t>Song of Solomon</a:t>
            </a:r>
            <a:endParaRPr lang="en-US" sz="4000" b="1" dirty="0">
              <a:solidFill>
                <a:srgbClr val="CEDBF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895600"/>
            <a:ext cx="3886200" cy="3276600"/>
          </a:xfrm>
          <a:solidFill>
            <a:srgbClr val="CEDBFE">
              <a:alpha val="74902"/>
            </a:srgbClr>
          </a:solidFill>
        </p:spPr>
        <p:txBody>
          <a:bodyPr>
            <a:noAutofit/>
          </a:bodyPr>
          <a:lstStyle/>
          <a:p>
            <a:r>
              <a:rPr lang="en-US" i="1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“He brought me to the banqueting house, and his banner over me was love.”                             </a:t>
            </a:r>
            <a:r>
              <a:rPr lang="en-US" sz="2800" i="1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{Song of Solomon 2:4}</a:t>
            </a:r>
            <a:endParaRPr lang="en-US" sz="2800" i="1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5021855" y="2819400"/>
            <a:ext cx="3741145" cy="310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u="sng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  <a:t>Main Thoughts</a:t>
            </a:r>
            <a:endParaRPr lang="en-US" sz="4000" b="1" u="sng" dirty="0">
              <a:solidFill>
                <a:srgbClr val="CEDBF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solidFill>
            <a:srgbClr val="CEDBFE">
              <a:alpha val="69804"/>
            </a:srgb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The book teaches that love cannot be forced or pushed; it must arise spontaneously. </a:t>
            </a:r>
            <a:endParaRPr lang="en-US" b="1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b="1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Matchmakers would do well to study this book!</a:t>
            </a:r>
            <a:endParaRPr lang="en-US" b="1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solidFill>
            <a:srgbClr val="CEDBFE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9144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b="1" i="1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“I charge you, O daughters of Jerusalem, by the gazelles or by the does of the field, do not stir up nor awaken love until it pleases.”              </a:t>
            </a:r>
            <a:r>
              <a:rPr lang="en-US" sz="2400" b="1" i="1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{Song of Solomon 2:7}</a:t>
            </a:r>
            <a:endParaRPr lang="en-US" sz="2400" b="1" i="1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solidFill>
            <a:srgbClr val="CEDBFE">
              <a:alpha val="69804"/>
            </a:srgb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91440" indent="0">
              <a:buNone/>
            </a:pPr>
            <a:r>
              <a:rPr lang="en-US" sz="3200" b="1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The book emphasizes the importance of delaying sexual intimacy until marriage!</a:t>
            </a:r>
            <a:endParaRPr lang="en-US" sz="3200" b="1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solidFill>
            <a:srgbClr val="CEDBFE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91440" indent="0">
              <a:buNone/>
            </a:pPr>
            <a:r>
              <a:rPr lang="en-US" sz="3200" b="1" i="1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“I charge you, O daughters of Jerusalem, do not stir up nor awaken love until it pleases.”              </a:t>
            </a:r>
            <a:r>
              <a:rPr lang="en-US" sz="2400" b="1" i="1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{Song of Solomon 8:4}</a:t>
            </a:r>
          </a:p>
          <a:p>
            <a:pPr marL="91440" lvl="1" indent="0">
              <a:buNone/>
            </a:pPr>
            <a:r>
              <a:rPr lang="en-US" b="1" i="1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Repeated 3:5</a:t>
            </a:r>
            <a:endParaRPr lang="en-US" b="1" i="1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u="sng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  <a:t>Main Thoughts</a:t>
            </a:r>
            <a:endParaRPr lang="en-US" sz="4000" b="1" u="sng" dirty="0">
              <a:solidFill>
                <a:srgbClr val="CEDBFE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  <a:t>Divisions</a:t>
            </a:r>
            <a:endParaRPr lang="en-US" b="1" u="sng" dirty="0">
              <a:solidFill>
                <a:srgbClr val="CEDBF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solidFill>
            <a:srgbClr val="CEDBFE">
              <a:alpha val="74902"/>
            </a:srgb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days of love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800" b="1" i="1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1:2—5:1</a:t>
            </a:r>
          </a:p>
          <a:p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Love’s deep and abiding joys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r>
              <a:rPr lang="en-US" sz="2800" b="1" i="1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5:2-8:14</a:t>
            </a:r>
            <a:endParaRPr lang="en-US" sz="2800" b="1" i="1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solidFill>
            <a:srgbClr val="CEDBFE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347472" indent="-347472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King’s first attempt to win virgin’s love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b="1" i="1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(1:1-2:7)</a:t>
            </a:r>
          </a:p>
          <a:p>
            <a:pPr marL="347472" indent="-347472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Second attempt </a:t>
            </a:r>
            <a:r>
              <a:rPr lang="en-US" b="1" i="1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(2:8—5:8)</a:t>
            </a:r>
          </a:p>
          <a:p>
            <a:pPr marL="347472" indent="-347472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Third attempt </a:t>
            </a:r>
            <a:b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b="1" i="1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(5:9-8:4)</a:t>
            </a:r>
          </a:p>
          <a:p>
            <a:pPr marL="347472" indent="-347472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maiden’s triumph </a:t>
            </a:r>
            <a:r>
              <a:rPr lang="en-US" b="1" i="1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(8:5-14)</a:t>
            </a:r>
            <a:endParaRPr lang="en-US" b="1" i="1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  <a:t>Interpretations…</a:t>
            </a:r>
            <a:endParaRPr lang="en-US" b="1" u="sng" dirty="0">
              <a:solidFill>
                <a:srgbClr val="CEDBF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800" b="1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  <a:t>Poem is a spiritual allegory…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800" b="1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  <a:t>Dominant Jewish view—lovers represent God and Israel.</a:t>
            </a:r>
            <a:endParaRPr lang="en-US" sz="2800" b="1" i="1" dirty="0" smtClean="0">
              <a:solidFill>
                <a:srgbClr val="CEDBFE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800" b="1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  <a:t>Christian writers--the story refers to Christ and the church.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800" b="1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  <a:t>Many scholars say the theme is human love, moral in purpose, to remind us of the dignity and purity of the love between husbands and wives.</a:t>
            </a:r>
            <a:endParaRPr lang="en-US" sz="2800" b="1" i="1" dirty="0">
              <a:solidFill>
                <a:srgbClr val="CEDBFE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  <a:t>Human Love</a:t>
            </a:r>
            <a:endParaRPr lang="en-US" b="1" u="sng" dirty="0">
              <a:solidFill>
                <a:srgbClr val="CEDBF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b="1" dirty="0" smtClean="0">
                <a:solidFill>
                  <a:srgbClr val="CEDBFE"/>
                </a:solidFill>
                <a:latin typeface="Arial Narrow" pitchFamily="34" charset="0"/>
                <a:cs typeface="Arial" pitchFamily="34" charset="0"/>
              </a:rPr>
              <a:t>Theme shows proper love in the sphere of </a:t>
            </a:r>
            <a:r>
              <a:rPr lang="en-US" b="1" dirty="0" smtClean="0">
                <a:solidFill>
                  <a:srgbClr val="CEDBFE"/>
                </a:solidFill>
                <a:latin typeface="Arial Narrow" pitchFamily="34" charset="0"/>
                <a:cs typeface="Arial" pitchFamily="34" charset="0"/>
              </a:rPr>
              <a:t>proper sexual </a:t>
            </a:r>
            <a:r>
              <a:rPr lang="en-US" b="1" dirty="0" smtClean="0">
                <a:solidFill>
                  <a:srgbClr val="CEDBFE"/>
                </a:solidFill>
                <a:latin typeface="Arial Narrow" pitchFamily="34" charset="0"/>
                <a:cs typeface="Arial" pitchFamily="34" charset="0"/>
              </a:rPr>
              <a:t>love</a:t>
            </a:r>
            <a:r>
              <a:rPr lang="en-US" b="1" dirty="0" smtClean="0">
                <a:solidFill>
                  <a:srgbClr val="FFC000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en-US" b="1" i="1" dirty="0" smtClean="0">
                <a:solidFill>
                  <a:srgbClr val="FFC000"/>
                </a:solidFill>
                <a:latin typeface="Arial Narrow" pitchFamily="34" charset="0"/>
                <a:cs typeface="Arial" pitchFamily="34" charset="0"/>
              </a:rPr>
              <a:t>(2:2,3)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b="1" dirty="0" smtClean="0">
                <a:solidFill>
                  <a:srgbClr val="CEDBFE"/>
                </a:solidFill>
                <a:latin typeface="Arial Narrow" pitchFamily="34" charset="0"/>
                <a:cs typeface="Arial" pitchFamily="34" charset="0"/>
              </a:rPr>
              <a:t>Far more than lust of the flesh</a:t>
            </a:r>
            <a:endParaRPr lang="en-US" b="1" i="1" dirty="0" smtClean="0">
              <a:solidFill>
                <a:srgbClr val="CEDBFE"/>
              </a:solidFill>
              <a:latin typeface="Arial Narrow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b="1" dirty="0" smtClean="0">
                <a:solidFill>
                  <a:srgbClr val="CEDBFE"/>
                </a:solidFill>
                <a:latin typeface="Arial Narrow" pitchFamily="34" charset="0"/>
                <a:cs typeface="Arial" pitchFamily="34" charset="0"/>
              </a:rPr>
              <a:t>Basis of love is mutual satisfaction of the needs of both husband and wife</a:t>
            </a:r>
          </a:p>
          <a:p>
            <a:pPr>
              <a:spcAft>
                <a:spcPts val="600"/>
              </a:spcAft>
            </a:pPr>
            <a:r>
              <a:rPr lang="en-US" b="1" dirty="0" smtClean="0">
                <a:solidFill>
                  <a:srgbClr val="CEDBFE"/>
                </a:solidFill>
                <a:latin typeface="Arial Narrow" pitchFamily="34" charset="0"/>
                <a:cs typeface="Arial" pitchFamily="34" charset="0"/>
              </a:rPr>
              <a:t>Ordained by God as good and honorable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b="1" i="1" dirty="0" smtClean="0">
                <a:solidFill>
                  <a:srgbClr val="FFC000"/>
                </a:solidFill>
                <a:latin typeface="Arial Narrow" pitchFamily="34" charset="0"/>
                <a:cs typeface="Arial" pitchFamily="34" charset="0"/>
              </a:rPr>
              <a:t>1 Corinthians 7:1-5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b="1" i="1" dirty="0" smtClean="0">
                <a:solidFill>
                  <a:srgbClr val="FFC000"/>
                </a:solidFill>
                <a:latin typeface="Arial Narrow" pitchFamily="34" charset="0"/>
                <a:cs typeface="Arial" pitchFamily="34" charset="0"/>
              </a:rPr>
              <a:t>Hebrews 13:4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b="1" i="1" dirty="0" smtClean="0">
                <a:solidFill>
                  <a:srgbClr val="FFC000"/>
                </a:solidFill>
                <a:latin typeface="Arial Narrow" pitchFamily="34" charset="0"/>
                <a:cs typeface="Arial" pitchFamily="34" charset="0"/>
              </a:rPr>
              <a:t>Genesis 2:18, 24</a:t>
            </a:r>
            <a:endParaRPr lang="en-US" b="1" i="1" dirty="0">
              <a:solidFill>
                <a:srgbClr val="FFC000"/>
              </a:solidFill>
              <a:latin typeface="Arial Narrow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  <a:t>Background</a:t>
            </a:r>
            <a:endParaRPr lang="en-US" b="1" u="sng" dirty="0">
              <a:solidFill>
                <a:srgbClr val="CEDBF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800" b="1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  <a:t>This is a unique book, written by Solomon.</a:t>
            </a:r>
          </a:p>
          <a:p>
            <a:pPr>
              <a:spcAft>
                <a:spcPts val="1200"/>
              </a:spcAft>
            </a:pPr>
            <a:r>
              <a:rPr lang="en-US" sz="2800" b="1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  <a:t>Only book that discusses human love and the marriage relationship.</a:t>
            </a:r>
          </a:p>
          <a:p>
            <a:pPr>
              <a:spcAft>
                <a:spcPts val="1200"/>
              </a:spcAft>
            </a:pPr>
            <a:r>
              <a:rPr lang="en-US" sz="2800" b="1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  <a:t>Celebrates the dignity and purity of </a:t>
            </a:r>
            <a:br>
              <a:rPr lang="en-US" sz="2800" b="1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</a:br>
            <a:r>
              <a:rPr lang="en-US" sz="2800" b="1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  <a:t>human love.</a:t>
            </a:r>
          </a:p>
          <a:p>
            <a:pPr>
              <a:spcAft>
                <a:spcPts val="1200"/>
              </a:spcAft>
            </a:pPr>
            <a:r>
              <a:rPr lang="en-US" sz="2800" b="1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  <a:t>Primarily a love song.</a:t>
            </a:r>
          </a:p>
          <a:p>
            <a:pPr>
              <a:spcAft>
                <a:spcPts val="1200"/>
              </a:spcAft>
            </a:pPr>
            <a:r>
              <a:rPr lang="en-US" sz="2800" b="1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  <a:t>Should be studied prior to entering                the marriage relationship!</a:t>
            </a:r>
            <a:endParaRPr lang="en-US" sz="2800" b="1" dirty="0">
              <a:solidFill>
                <a:srgbClr val="CEDBFE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7239000" y="3086100"/>
            <a:ext cx="1828800" cy="369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  <a:t>Message</a:t>
            </a:r>
            <a:endParaRPr lang="en-US" b="1" u="sng" dirty="0">
              <a:solidFill>
                <a:srgbClr val="CEDBF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800" b="1" dirty="0" smtClean="0">
                <a:solidFill>
                  <a:srgbClr val="CEDBFE"/>
                </a:solidFill>
                <a:latin typeface="Arial Narrow" pitchFamily="34" charset="0"/>
                <a:cs typeface="Arial" pitchFamily="34" charset="0"/>
              </a:rPr>
              <a:t>Beauty, happiness, and power of faithful </a:t>
            </a:r>
            <a:br>
              <a:rPr lang="en-US" sz="2800" b="1" dirty="0" smtClean="0">
                <a:solidFill>
                  <a:srgbClr val="CEDBFE"/>
                </a:solidFill>
                <a:latin typeface="Arial Narrow" pitchFamily="34" charset="0"/>
                <a:cs typeface="Arial" pitchFamily="34" charset="0"/>
              </a:rPr>
            </a:br>
            <a:r>
              <a:rPr lang="en-US" sz="2800" b="1" dirty="0" smtClean="0">
                <a:solidFill>
                  <a:srgbClr val="CEDBFE"/>
                </a:solidFill>
                <a:latin typeface="Arial Narrow" pitchFamily="34" charset="0"/>
                <a:cs typeface="Arial" pitchFamily="34" charset="0"/>
              </a:rPr>
              <a:t>love.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800" b="1" dirty="0" smtClean="0">
                <a:solidFill>
                  <a:srgbClr val="CEDBFE"/>
                </a:solidFill>
                <a:latin typeface="Arial Narrow" pitchFamily="34" charset="0"/>
                <a:cs typeface="Arial" pitchFamily="34" charset="0"/>
              </a:rPr>
              <a:t>Love song with beautiful imagery.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800" b="1" dirty="0" smtClean="0">
                <a:solidFill>
                  <a:srgbClr val="CEDBFE"/>
                </a:solidFill>
                <a:latin typeface="Arial Narrow" pitchFamily="34" charset="0"/>
                <a:cs typeface="Arial" pitchFamily="34" charset="0"/>
              </a:rPr>
              <a:t>Joys and heartaches of wedded bliss.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800" b="1" u="sng" dirty="0" smtClean="0">
                <a:solidFill>
                  <a:srgbClr val="CEDBFE"/>
                </a:solidFill>
                <a:latin typeface="Arial Narrow" pitchFamily="34" charset="0"/>
                <a:cs typeface="Arial" pitchFamily="34" charset="0"/>
              </a:rPr>
              <a:t>Spiritual lesson</a:t>
            </a:r>
            <a:r>
              <a:rPr lang="en-US" sz="2800" b="1" dirty="0" smtClean="0">
                <a:solidFill>
                  <a:srgbClr val="CEDBFE"/>
                </a:solidFill>
                <a:latin typeface="Arial Narrow" pitchFamily="34" charset="0"/>
                <a:cs typeface="Arial" pitchFamily="34" charset="0"/>
              </a:rPr>
              <a:t>: Happiness comes to those </a:t>
            </a:r>
            <a:br>
              <a:rPr lang="en-US" sz="2800" b="1" dirty="0" smtClean="0">
                <a:solidFill>
                  <a:srgbClr val="CEDBFE"/>
                </a:solidFill>
                <a:latin typeface="Arial Narrow" pitchFamily="34" charset="0"/>
                <a:cs typeface="Arial" pitchFamily="34" charset="0"/>
              </a:rPr>
            </a:br>
            <a:r>
              <a:rPr lang="en-US" sz="2800" b="1" dirty="0" smtClean="0">
                <a:solidFill>
                  <a:srgbClr val="CEDBFE"/>
                </a:solidFill>
                <a:latin typeface="Arial Narrow" pitchFamily="34" charset="0"/>
                <a:cs typeface="Arial" pitchFamily="34" charset="0"/>
              </a:rPr>
              <a:t>who genuinely love God and are faithful to </a:t>
            </a:r>
            <a:br>
              <a:rPr lang="en-US" sz="2800" b="1" dirty="0" smtClean="0">
                <a:solidFill>
                  <a:srgbClr val="CEDBFE"/>
                </a:solidFill>
                <a:latin typeface="Arial Narrow" pitchFamily="34" charset="0"/>
                <a:cs typeface="Arial" pitchFamily="34" charset="0"/>
              </a:rPr>
            </a:br>
            <a:r>
              <a:rPr lang="en-US" sz="2800" b="1" dirty="0" smtClean="0">
                <a:solidFill>
                  <a:srgbClr val="CEDBFE"/>
                </a:solidFill>
                <a:latin typeface="Arial Narrow" pitchFamily="34" charset="0"/>
                <a:cs typeface="Arial" pitchFamily="34" charset="0"/>
              </a:rPr>
              <a:t>Him.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800" b="1" dirty="0" smtClean="0">
                <a:solidFill>
                  <a:srgbClr val="CEDBFE"/>
                </a:solidFill>
                <a:latin typeface="Arial Narrow" pitchFamily="34" charset="0"/>
                <a:cs typeface="Arial" pitchFamily="34" charset="0"/>
              </a:rPr>
              <a:t>Israel seen as God’s bride.</a:t>
            </a:r>
          </a:p>
          <a:p>
            <a:pPr lvl="1">
              <a:spcBef>
                <a:spcPts val="0"/>
              </a:spcBef>
            </a:pPr>
            <a:r>
              <a:rPr lang="en-US" b="1" i="1" dirty="0" smtClean="0">
                <a:solidFill>
                  <a:srgbClr val="FFC000"/>
                </a:solidFill>
                <a:latin typeface="Arial Narrow" pitchFamily="34" charset="0"/>
                <a:cs typeface="Arial" pitchFamily="34" charset="0"/>
              </a:rPr>
              <a:t>Isaiah 54:5,6; Jeremiah 2:2;                               Ezekiel 16:8-14; Hosea 2:16-20</a:t>
            </a:r>
            <a:endParaRPr lang="en-US" b="1" i="1" dirty="0">
              <a:solidFill>
                <a:srgbClr val="FFC000"/>
              </a:solidFill>
              <a:latin typeface="Arial Narrow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7315200" y="1219200"/>
            <a:ext cx="18288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u="sng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  <a:t>Players in the Story</a:t>
            </a:r>
            <a:endParaRPr lang="en-US" sz="4000" b="1" u="sng" dirty="0">
              <a:solidFill>
                <a:srgbClr val="CEDBF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b="1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  <a:t>Young maiden from northern Palestine.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b="1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  <a:t>Fell in love with a shepherd boy.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b="1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  <a:t>Taken to Jerusalem where Solomon       tried to win her love and affection.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b="1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  <a:t>Despite his attempts, she still thought          of her love for the shepherd boy.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b="1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  <a:t>Maidens of the court extolled her beauty.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b="1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  <a:t>Did not believe she was beautiful</a:t>
            </a:r>
            <a:r>
              <a:rPr lang="en-US" b="1" i="1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(1:5-7).</a:t>
            </a:r>
            <a:endParaRPr lang="en-US" b="1" i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 smtClean="0">
                <a:solidFill>
                  <a:srgbClr val="CEDBFE"/>
                </a:solidFill>
                <a:latin typeface="Arial Narrow" pitchFamily="34" charset="0"/>
              </a:rPr>
              <a:t>A country maiden who resists the wooing of a king and remains true to the shepherd boy to whom she is betrothed.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 smtClean="0">
                <a:solidFill>
                  <a:srgbClr val="CEDBFE"/>
                </a:solidFill>
                <a:latin typeface="Arial Narrow" pitchFamily="34" charset="0"/>
              </a:rPr>
              <a:t>Refuses all the worldly advantages and allurements.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 smtClean="0">
                <a:solidFill>
                  <a:srgbClr val="CEDBFE"/>
                </a:solidFill>
                <a:latin typeface="Arial Narrow" pitchFamily="34" charset="0"/>
              </a:rPr>
              <a:t>Could be a historical account of  Solomon seeking to win her love.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 smtClean="0">
                <a:solidFill>
                  <a:srgbClr val="CEDBFE"/>
                </a:solidFill>
                <a:latin typeface="Arial Narrow" pitchFamily="34" charset="0"/>
              </a:rPr>
              <a:t>Remembers the early spring walks with her beloved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b="1" dirty="0" smtClean="0">
                <a:solidFill>
                  <a:srgbClr val="CEDBFE"/>
                </a:solidFill>
                <a:latin typeface="Arial Narrow" pitchFamily="34" charset="0"/>
              </a:rPr>
              <a:t>Went out one lonely night to search for him. Other women impressed by Solomon— she was not!</a:t>
            </a:r>
            <a:endParaRPr lang="en-US" sz="2800" b="1" i="1" dirty="0">
              <a:solidFill>
                <a:srgbClr val="CEDBFE"/>
              </a:solidFill>
              <a:latin typeface="Arial Narrow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u="sng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  <a:t>Players in the Story</a:t>
            </a:r>
            <a:endParaRPr lang="en-US" sz="4000" b="1" u="sng" dirty="0">
              <a:solidFill>
                <a:srgbClr val="CEDBFE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u="sng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  <a:t>True Love Shown</a:t>
            </a:r>
            <a:endParaRPr lang="en-US" sz="4000" b="1" u="sng" dirty="0">
              <a:solidFill>
                <a:srgbClr val="CEDBF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b="1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  <a:t>Others impressed and thought Solomon a </a:t>
            </a:r>
            <a:r>
              <a:rPr lang="en-US" b="1" i="1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  <a:t>great catch</a:t>
            </a:r>
            <a:r>
              <a:rPr lang="en-US" b="1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  <a:t>—she did not!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b="1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  <a:t>Understood her true feelings.</a:t>
            </a:r>
            <a:endParaRPr lang="en-US" b="1" i="1" dirty="0" smtClean="0">
              <a:solidFill>
                <a:srgbClr val="CEDBFE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b="1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  <a:t>Dreamed of her beloved.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b="1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  <a:t>Lovesick for him </a:t>
            </a:r>
            <a:r>
              <a:rPr lang="en-US" b="1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(5:8)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b="1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  <a:t>Lavish description of her betrothed  </a:t>
            </a:r>
            <a:r>
              <a:rPr lang="en-US" b="1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(5:10-16)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b="1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  <a:t>Belonged to one another </a:t>
            </a:r>
            <a:r>
              <a:rPr lang="en-US" b="1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(6:3)</a:t>
            </a:r>
            <a:endParaRPr lang="en-US" b="1" i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u="sng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  <a:t>Solomon’s Advances</a:t>
            </a:r>
            <a:endParaRPr lang="en-US" sz="4000" b="1" u="sng" dirty="0">
              <a:solidFill>
                <a:srgbClr val="CEDBF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b="1" dirty="0" smtClean="0">
                <a:solidFill>
                  <a:srgbClr val="CEDBFE"/>
                </a:solidFill>
                <a:latin typeface="Arial Narrow" pitchFamily="34" charset="0"/>
              </a:rPr>
              <a:t>Solomon wanted to add her to his collection of     60 wives and 80 concubines.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b="1" dirty="0" smtClean="0">
                <a:solidFill>
                  <a:srgbClr val="CEDBFE"/>
                </a:solidFill>
                <a:latin typeface="Arial Narrow" pitchFamily="34" charset="0"/>
              </a:rPr>
              <a:t>He praised her beauty </a:t>
            </a:r>
            <a:r>
              <a:rPr lang="en-US" b="1" i="1" dirty="0" smtClean="0">
                <a:solidFill>
                  <a:srgbClr val="FFC000"/>
                </a:solidFill>
                <a:latin typeface="Arial Narrow" pitchFamily="34" charset="0"/>
              </a:rPr>
              <a:t>(4:1-6).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b="1" dirty="0" smtClean="0">
                <a:solidFill>
                  <a:srgbClr val="CEDBFE"/>
                </a:solidFill>
                <a:latin typeface="Arial Narrow" pitchFamily="34" charset="0"/>
              </a:rPr>
              <a:t>Every advance showed </a:t>
            </a:r>
            <a:r>
              <a:rPr lang="en-US" b="1" i="1" dirty="0" smtClean="0">
                <a:solidFill>
                  <a:srgbClr val="CEDBFE"/>
                </a:solidFill>
                <a:latin typeface="Arial Narrow" pitchFamily="34" charset="0"/>
              </a:rPr>
              <a:t>sensual love </a:t>
            </a:r>
            <a:r>
              <a:rPr lang="en-US" b="1" i="1" dirty="0" smtClean="0">
                <a:solidFill>
                  <a:srgbClr val="FFC000"/>
                </a:solidFill>
                <a:latin typeface="Arial Narrow" pitchFamily="34" charset="0"/>
              </a:rPr>
              <a:t>(7:9).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b="1" dirty="0" smtClean="0">
                <a:solidFill>
                  <a:srgbClr val="CEDBFE"/>
                </a:solidFill>
                <a:latin typeface="Arial Narrow" pitchFamily="34" charset="0"/>
              </a:rPr>
              <a:t>Tried to impress her with his wealth and surroundings (palace). </a:t>
            </a:r>
            <a:endParaRPr lang="en-US" b="1" i="1" dirty="0" smtClean="0">
              <a:solidFill>
                <a:srgbClr val="CEDBFE"/>
              </a:solidFill>
              <a:latin typeface="Arial Narrow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b="1" dirty="0" smtClean="0">
                <a:solidFill>
                  <a:srgbClr val="CEDBFE"/>
                </a:solidFill>
                <a:latin typeface="Arial Narrow" pitchFamily="34" charset="0"/>
              </a:rPr>
              <a:t>Solomon had lust—not deep and abiding love.</a:t>
            </a:r>
            <a:endParaRPr lang="en-US" b="1" i="1" dirty="0" smtClean="0">
              <a:solidFill>
                <a:srgbClr val="CEDBFE"/>
              </a:solidFill>
              <a:latin typeface="Arial Narrow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b="1" dirty="0" smtClean="0">
                <a:solidFill>
                  <a:srgbClr val="CEDBFE"/>
                </a:solidFill>
                <a:latin typeface="Arial Narrow" pitchFamily="34" charset="0"/>
              </a:rPr>
              <a:t>He did not know the difference—she did, and she rejected his advances!</a:t>
            </a:r>
            <a:endParaRPr lang="en-US" b="1" i="1" dirty="0">
              <a:solidFill>
                <a:srgbClr val="CEDBFE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u="sng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  <a:t>True Love Wins</a:t>
            </a:r>
            <a:r>
              <a:rPr lang="en-US" sz="4000" b="1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  <a:t>!</a:t>
            </a:r>
            <a:endParaRPr lang="en-US" sz="4000" b="1" dirty="0">
              <a:solidFill>
                <a:srgbClr val="CEDBF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  <a:noFill/>
          <a:ln>
            <a:noFill/>
          </a:ln>
        </p:spPr>
        <p:txBody>
          <a:bodyPr>
            <a:normAutofit fontScale="92500"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b="1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  <a:t>Solomon allowed her to return to her own country. </a:t>
            </a:r>
            <a:r>
              <a:rPr lang="en-US" b="1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(8:1-3)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b="1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  <a:t>Finally, the shepherd boy spoke:</a:t>
            </a:r>
          </a:p>
          <a:p>
            <a:pPr lvl="1"/>
            <a:r>
              <a:rPr lang="en-US" b="1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“Set me as a seal upon your heart, as a seal upon your arm; for love is as strong as death, jealousy as cruel as the grave; its flames are flames of fire, a most vehement flame. Many waters cannot quench love, nor can the floods drown it. If a man would give for love all the wealth of his house, it would be utterly despised.” (8:6,7)</a:t>
            </a:r>
          </a:p>
          <a:p>
            <a:endParaRPr lang="en-US" b="1" i="1" dirty="0">
              <a:solidFill>
                <a:srgbClr val="FF0000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u="sng" dirty="0" smtClean="0">
                <a:solidFill>
                  <a:srgbClr val="CEDBFE"/>
                </a:solidFill>
                <a:latin typeface="Arial" pitchFamily="34" charset="0"/>
                <a:cs typeface="Arial" pitchFamily="34" charset="0"/>
              </a:rPr>
              <a:t>Meanings of the Book</a:t>
            </a:r>
            <a:endParaRPr lang="en-US" sz="4000" b="1" u="sng" dirty="0">
              <a:solidFill>
                <a:srgbClr val="CEDBF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solidFill>
            <a:srgbClr val="CEDBFE">
              <a:alpha val="69804"/>
            </a:srgb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b="1" dirty="0" smtClean="0">
                <a:solidFill>
                  <a:srgbClr val="0033CC"/>
                </a:solidFill>
                <a:latin typeface="Arial Narrow" pitchFamily="34" charset="0"/>
              </a:rPr>
              <a:t>On the physical side, the book gives a beautiful and frank description of marital love. </a:t>
            </a:r>
            <a:endParaRPr lang="en-US" b="1" dirty="0">
              <a:solidFill>
                <a:srgbClr val="0033CC"/>
              </a:solidFill>
              <a:latin typeface="Arial Narrow" pitchFamily="34" charset="0"/>
            </a:endParaRPr>
          </a:p>
          <a:p>
            <a:pPr>
              <a:spcAft>
                <a:spcPts val="600"/>
              </a:spcAft>
            </a:pPr>
            <a:r>
              <a:rPr lang="en-US" b="1" dirty="0" smtClean="0">
                <a:solidFill>
                  <a:srgbClr val="0033CC"/>
                </a:solidFill>
                <a:latin typeface="Arial Narrow" pitchFamily="34" charset="0"/>
              </a:rPr>
              <a:t>Lifts the marriage relationship to the high plain of sacred duty and spiritual experience ordained by God!</a:t>
            </a:r>
            <a:endParaRPr lang="en-US" b="1" dirty="0">
              <a:solidFill>
                <a:srgbClr val="0033CC"/>
              </a:solidFill>
              <a:latin typeface="Arial Narrow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solidFill>
            <a:srgbClr val="CEDBFE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91440" indent="0">
              <a:buNone/>
            </a:pPr>
            <a:r>
              <a:rPr lang="en-US" sz="3200" b="1" i="1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“Therefore a man shall leave his father and mother and be joined to his wife, and they shall become one flesh.”         {Genesis 2:24}</a:t>
            </a:r>
            <a:endParaRPr lang="en-US" sz="3200" b="1" i="1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747</Words>
  <Application>Microsoft Office PowerPoint</Application>
  <PresentationFormat>On-screen Show (4:3)</PresentationFormat>
  <Paragraphs>95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Old Testament Survey: Song of Solomon</vt:lpstr>
      <vt:lpstr>Background</vt:lpstr>
      <vt:lpstr>Message</vt:lpstr>
      <vt:lpstr>Players in the Story</vt:lpstr>
      <vt:lpstr>Players in the Story</vt:lpstr>
      <vt:lpstr>True Love Shown</vt:lpstr>
      <vt:lpstr>Solomon’s Advances</vt:lpstr>
      <vt:lpstr>True Love Wins!</vt:lpstr>
      <vt:lpstr>Meanings of the Book</vt:lpstr>
      <vt:lpstr>Main Thoughts</vt:lpstr>
      <vt:lpstr>Main Thoughts</vt:lpstr>
      <vt:lpstr>Divisions</vt:lpstr>
      <vt:lpstr>Interpretations…</vt:lpstr>
      <vt:lpstr>Human Love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Old Testament Survey: Song of Solomon</dc:title>
  <dc:creator>Keith Greer</dc:creator>
  <cp:lastModifiedBy>Keith Greer</cp:lastModifiedBy>
  <cp:revision>16</cp:revision>
  <dcterms:created xsi:type="dcterms:W3CDTF">2008-08-15T14:08:08Z</dcterms:created>
  <dcterms:modified xsi:type="dcterms:W3CDTF">2010-06-20T12:30:44Z</dcterms:modified>
</cp:coreProperties>
</file>