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340" r:id="rId38"/>
    <p:sldId id="324" r:id="rId39"/>
    <p:sldId id="325" r:id="rId40"/>
    <p:sldId id="32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FF"/>
    <a:srgbClr val="DCE6F2"/>
    <a:srgbClr val="FF33CC"/>
    <a:srgbClr val="B4007C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895" autoAdjust="0"/>
  </p:normalViewPr>
  <p:slideViewPr>
    <p:cSldViewPr>
      <p:cViewPr varScale="1">
        <p:scale>
          <a:sx n="47" d="100"/>
          <a:sy n="47" d="100"/>
        </p:scale>
        <p:origin x="-667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A8D06-7FC6-43AA-85CE-95722FAB251B}" type="datetimeFigureOut">
              <a:rPr lang="en-US" smtClean="0"/>
              <a:pPr/>
              <a:t>6/5/2010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BE92A-C7CD-447D-9DC9-9731DCD5D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BE92A-C7CD-447D-9DC9-9731DCD5D04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491C4-09B6-4FF9-86FA-3C0AE2DA8774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47A5F-BA42-4423-855B-32B223C210F0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9BB8D-E08B-4EEA-9C02-486B3980BED0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BEAE-B04D-4354-B62B-DF61A01DEEBA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146C4-FD21-4CD5-80C9-6E3D2D5529F1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03B8-D14C-4961-8EE8-FA3D748CE76D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72B38-FC00-4C3E-A6B9-28200AD9A9EB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C218-B429-422C-8BB7-81BC2FAB47BF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5BF8D-A80D-401A-9291-C59D49878213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CB9B-A63E-4E5B-9E31-CC190A4B685A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904AE-7A51-48B1-BDB8-E7460E0683F5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4007C"/>
            </a:gs>
            <a:gs pos="50000">
              <a:schemeClr val="tx2">
                <a:lumMod val="75000"/>
              </a:schemeClr>
            </a:gs>
            <a:gs pos="100000">
              <a:schemeClr val="tx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A8509-CABB-499C-A4F0-B1C05CE47EA9}" type="datetime1">
              <a:rPr lang="en-US" smtClean="0"/>
              <a:pPr/>
              <a:t>6/5/2010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80122-4AC3-4C71-9CC2-60D9D05F602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ross-3Cross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-118491" y="0"/>
            <a:ext cx="2252091" cy="1752600"/>
          </a:xfrm>
          <a:prstGeom prst="rect">
            <a:avLst/>
          </a:prstGeom>
          <a:effectLst>
            <a:softEdge rad="127000"/>
          </a:effectLst>
          <a:scene3d>
            <a:camera prst="isometricOffAxis1Right"/>
            <a:lightRig rig="threePt" dir="t"/>
          </a:scene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r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733800"/>
            <a:ext cx="4724400" cy="1524000"/>
          </a:xfrm>
          <a:solidFill>
            <a:schemeClr val="bg1">
              <a:lumMod val="85000"/>
            </a:schemeClr>
          </a:solidFill>
          <a:effectLst>
            <a:softEdge rad="317500"/>
          </a:effectLst>
        </p:spPr>
        <p:txBody>
          <a:bodyPr>
            <a:normAutofit fontScale="92500" lnSpcReduction="20000"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endParaRPr lang="en-US" sz="1500" b="1" dirty="0" smtClean="0">
              <a:ln>
                <a:solidFill>
                  <a:schemeClr val="bg1"/>
                </a:solidFill>
              </a:ln>
              <a:solidFill>
                <a:srgbClr val="B4007C"/>
              </a:solidFill>
              <a:latin typeface="Arial Rounded MT Bold" pitchFamily="34" charset="0"/>
            </a:endParaRPr>
          </a:p>
          <a:p>
            <a:r>
              <a:rPr lang="en-US" sz="4500" b="1" dirty="0" smtClean="0">
                <a:ln>
                  <a:solidFill>
                    <a:schemeClr val="bg1"/>
                  </a:solidFill>
                </a:ln>
                <a:solidFill>
                  <a:srgbClr val="B4007C"/>
                </a:solidFill>
                <a:latin typeface="Arial Rounded MT Bold" pitchFamily="34" charset="0"/>
              </a:rPr>
              <a:t>1 Corinthians 1:18</a:t>
            </a:r>
            <a:endParaRPr lang="en-US" sz="4500" b="1" dirty="0">
              <a:ln>
                <a:solidFill>
                  <a:schemeClr val="bg1"/>
                </a:solidFill>
              </a:ln>
              <a:solidFill>
                <a:srgbClr val="B4007C"/>
              </a:solidFill>
              <a:latin typeface="Arial Rounded MT Bold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524000"/>
            <a:ext cx="8623057" cy="18288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14600"/>
            <a:ext cx="9144000" cy="1935163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Reactions to Christ in the</a:t>
            </a:r>
            <a:r>
              <a:rPr lang="en-US" sz="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  <a:endParaRPr lang="en-US" sz="3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33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3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1:18-2:5</a:t>
            </a:r>
            <a:r>
              <a:rPr lang="en-US" sz="33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Contrast Scorners and Believers</a:t>
            </a:r>
          </a:p>
          <a:p>
            <a:pPr marL="1005840" lvl="2">
              <a:lnSpc>
                <a:spcPct val="110000"/>
              </a:lnSpc>
              <a:spcAft>
                <a:spcPts val="600"/>
              </a:spcAft>
              <a:buBlip>
                <a:blip r:embed="rId3"/>
              </a:buBlip>
            </a:pPr>
            <a:r>
              <a:rPr lang="en-US" sz="28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1:22-25</a:t>
            </a:r>
            <a:r>
              <a:rPr lang="en-US" sz="28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Crucified </a:t>
            </a:r>
            <a:r>
              <a:rPr lang="en-US" sz="31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Savior: God’s wisdom, power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715963"/>
          </a:xfrm>
        </p:spPr>
        <p:txBody>
          <a:bodyPr>
            <a:normAutofit fontScale="92500"/>
          </a:bodyPr>
          <a:lstStyle/>
          <a:p>
            <a:pPr>
              <a:buBlip>
                <a:blip r:embed="rId3"/>
              </a:buBlip>
            </a:pPr>
            <a:r>
              <a:rPr lang="en-US" sz="36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Arial Rounded MT Bold" pitchFamily="34" charset="0"/>
              </a:rPr>
              <a:t> 1:22-25  </a:t>
            </a:r>
            <a:r>
              <a:rPr lang="en-US" sz="3600" dirty="0" smtClean="0">
                <a:solidFill>
                  <a:schemeClr val="bg1"/>
                </a:solidFill>
              </a:rPr>
              <a:t>Crucified Savior</a:t>
            </a:r>
            <a:r>
              <a:rPr lang="en-US" sz="3600" dirty="0" smtClean="0">
                <a:solidFill>
                  <a:schemeClr val="bg1"/>
                </a:solidFill>
              </a:rPr>
              <a:t>: God’s </a:t>
            </a:r>
            <a:r>
              <a:rPr lang="en-US" sz="3600" dirty="0" smtClean="0">
                <a:solidFill>
                  <a:schemeClr val="bg1"/>
                </a:solidFill>
              </a:rPr>
              <a:t>wisdom, power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09600"/>
            <a:ext cx="9144000" cy="550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200" dirty="0"/>
              <a:t> </a:t>
            </a:r>
            <a:r>
              <a:rPr lang="en-US" sz="3200" dirty="0" smtClean="0">
                <a:latin typeface="Book Antiqua" pitchFamily="18" charset="0"/>
              </a:rPr>
              <a:t>22 For the Jews require a sign, and the Greeks seek after wisdom:</a:t>
            </a:r>
          </a:p>
          <a:p>
            <a:r>
              <a:rPr lang="en-US" sz="3200" dirty="0" smtClean="0">
                <a:latin typeface="Book Antiqua" pitchFamily="18" charset="0"/>
              </a:rPr>
              <a:t> 23 But we preach Christ crucified,                                       unto the Jews a </a:t>
            </a:r>
            <a:r>
              <a:rPr lang="en-US" sz="3200" dirty="0" err="1" smtClean="0">
                <a:latin typeface="Book Antiqua" pitchFamily="18" charset="0"/>
              </a:rPr>
              <a:t>stumblingblock</a:t>
            </a:r>
            <a:r>
              <a:rPr lang="en-US" sz="3200" dirty="0" smtClean="0">
                <a:latin typeface="Book Antiqua" pitchFamily="18" charset="0"/>
              </a:rPr>
              <a:t>,                                                and unto the Greeks foolishness;</a:t>
            </a:r>
          </a:p>
          <a:p>
            <a:r>
              <a:rPr lang="en-US" sz="3200" dirty="0" smtClean="0">
                <a:latin typeface="Book Antiqua" pitchFamily="18" charset="0"/>
              </a:rPr>
              <a:t> 24 But unto them which are called,                                           both Jews and Greeks, Christ the power of God,                                                                     and the wisdom of God.</a:t>
            </a:r>
          </a:p>
          <a:p>
            <a:r>
              <a:rPr lang="en-US" sz="3200" dirty="0" smtClean="0">
                <a:latin typeface="Book Antiqua" pitchFamily="18" charset="0"/>
              </a:rPr>
              <a:t> 25 Because the foolishness of God is wiser than men;  and the weakness of God is stronger than men.</a:t>
            </a:r>
          </a:p>
        </p:txBody>
      </p:sp>
      <p:pic>
        <p:nvPicPr>
          <p:cNvPr id="5" name="Picture 4" descr="crucifixion-1.jpg"/>
          <p:cNvPicPr>
            <a:picLocks noChangeAspect="1"/>
          </p:cNvPicPr>
          <p:nvPr/>
        </p:nvPicPr>
        <p:blipFill>
          <a:blip r:embed="rId4" cstate="print">
            <a:lum bright="40000"/>
          </a:blip>
          <a:stretch>
            <a:fillRect/>
          </a:stretch>
        </p:blipFill>
        <p:spPr>
          <a:xfrm>
            <a:off x="5892800" y="1435100"/>
            <a:ext cx="3175000" cy="2070100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2819400"/>
          </a:xfrm>
        </p:spPr>
        <p:txBody>
          <a:bodyPr>
            <a:normAutofit fontScale="92500"/>
          </a:bodyPr>
          <a:lstStyle/>
          <a:p>
            <a:pPr marL="571500" indent="-57150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Reactions to Christ in the</a:t>
            </a:r>
            <a:r>
              <a:rPr lang="en-US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  <a:endParaRPr lang="en-US" sz="3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30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1:18-2:5</a:t>
            </a:r>
            <a:r>
              <a:rPr lang="en-US" sz="30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Contrast Scorners and Believers</a:t>
            </a:r>
          </a:p>
          <a:p>
            <a:pPr marL="1005840" lvl="1">
              <a:buBlip>
                <a:blip r:embed="rId3"/>
              </a:buBlip>
            </a:pPr>
            <a:r>
              <a:rPr lang="en-US" sz="32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1:26-31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God saves the humble—and is glorified!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715963"/>
          </a:xfrm>
        </p:spPr>
        <p:txBody>
          <a:bodyPr>
            <a:normAutofit fontScale="85000" lnSpcReduction="10000"/>
          </a:bodyPr>
          <a:lstStyle/>
          <a:p>
            <a:pPr>
              <a:buBlip>
                <a:blip r:embed="rId3"/>
              </a:buBlip>
            </a:pPr>
            <a:r>
              <a:rPr lang="en-US" sz="36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Arial Rounded MT Bold" pitchFamily="34" charset="0"/>
              </a:rPr>
              <a:t> 1:26-31  </a:t>
            </a:r>
            <a:r>
              <a:rPr lang="en-US" sz="3600" dirty="0" smtClean="0">
                <a:solidFill>
                  <a:schemeClr val="bg1"/>
                </a:solidFill>
              </a:rPr>
              <a:t>God saves the humble—and is glorified!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09600"/>
            <a:ext cx="9144000" cy="5339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100" dirty="0"/>
              <a:t> </a:t>
            </a:r>
            <a:r>
              <a:rPr lang="en-US" sz="3100" dirty="0" smtClean="0">
                <a:latin typeface="Book Antiqua" pitchFamily="18" charset="0"/>
              </a:rPr>
              <a:t>26 For ye see your calling, brethren, how that not many wise men after the flesh, not many mighty, not many noble, are called:</a:t>
            </a:r>
          </a:p>
          <a:p>
            <a:r>
              <a:rPr lang="en-US" sz="3100" dirty="0" smtClean="0">
                <a:latin typeface="Book Antiqua" pitchFamily="18" charset="0"/>
              </a:rPr>
              <a:t> 27 But God hath chosen the foolish things of the world to confound the wise; and God hath chosen the weak things of the world to confound the things which are mighty;</a:t>
            </a:r>
          </a:p>
          <a:p>
            <a:r>
              <a:rPr lang="en-US" sz="3100" dirty="0" smtClean="0">
                <a:latin typeface="Book Antiqua" pitchFamily="18" charset="0"/>
              </a:rPr>
              <a:t> 28 And base things of the world, and things which are despised, hath God chosen, yea, and things which are not, to bring to </a:t>
            </a:r>
            <a:r>
              <a:rPr lang="en-US" sz="3100" dirty="0" err="1" smtClean="0">
                <a:latin typeface="Book Antiqua" pitchFamily="18" charset="0"/>
              </a:rPr>
              <a:t>nought</a:t>
            </a:r>
            <a:r>
              <a:rPr lang="en-US" sz="3100" dirty="0" smtClean="0">
                <a:latin typeface="Book Antiqua" pitchFamily="18" charset="0"/>
              </a:rPr>
              <a:t> things that are:</a:t>
            </a:r>
          </a:p>
          <a:p>
            <a:r>
              <a:rPr lang="en-US" sz="3100" dirty="0" smtClean="0">
                <a:latin typeface="Book Antiqua" pitchFamily="18" charset="0"/>
              </a:rPr>
              <a:t> 29 That no flesh should glory in his presence.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839200" cy="715963"/>
          </a:xfrm>
        </p:spPr>
        <p:txBody>
          <a:bodyPr>
            <a:normAutofit fontScale="85000" lnSpcReduction="10000"/>
          </a:bodyPr>
          <a:lstStyle/>
          <a:p>
            <a:pPr>
              <a:buBlip>
                <a:blip r:embed="rId3"/>
              </a:buBlip>
            </a:pPr>
            <a:r>
              <a:rPr lang="en-US" sz="36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Arial Rounded MT Bold" pitchFamily="34" charset="0"/>
              </a:rPr>
              <a:t> 1:26-31  </a:t>
            </a:r>
            <a:r>
              <a:rPr lang="en-US" sz="3600" dirty="0" smtClean="0">
                <a:solidFill>
                  <a:schemeClr val="bg1"/>
                </a:solidFill>
              </a:rPr>
              <a:t>God saves the humble—and is glorified!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875943"/>
            <a:ext cx="9144000" cy="2400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000" dirty="0"/>
              <a:t> </a:t>
            </a:r>
            <a:r>
              <a:rPr lang="en-US" sz="3000" dirty="0" smtClean="0">
                <a:latin typeface="Book Antiqua" pitchFamily="18" charset="0"/>
              </a:rPr>
              <a:t>30 But of him are ye in Christ Jesus, who of God is made unto us wisdom, and righteousness, and sanctification, and redemption:</a:t>
            </a:r>
          </a:p>
          <a:p>
            <a:r>
              <a:rPr lang="en-US" sz="3000" dirty="0" smtClean="0">
                <a:latin typeface="Book Antiqua" pitchFamily="18" charset="0"/>
              </a:rPr>
              <a:t> 31 That, according as it is written, He that </a:t>
            </a:r>
            <a:r>
              <a:rPr lang="en-US" sz="3000" dirty="0" err="1" smtClean="0">
                <a:latin typeface="Book Antiqua" pitchFamily="18" charset="0"/>
              </a:rPr>
              <a:t>glorieth</a:t>
            </a:r>
            <a:r>
              <a:rPr lang="en-US" sz="3000" dirty="0" smtClean="0">
                <a:latin typeface="Book Antiqua" pitchFamily="18" charset="0"/>
              </a:rPr>
              <a:t>, let him glory in the Lord.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27237"/>
            <a:ext cx="9144000" cy="2620963"/>
          </a:xfrm>
        </p:spPr>
        <p:txBody>
          <a:bodyPr>
            <a:normAutofit fontScale="92500"/>
          </a:bodyPr>
          <a:lstStyle/>
          <a:p>
            <a:pPr marL="571500" indent="-571500">
              <a:spcAft>
                <a:spcPts val="600"/>
              </a:spcAft>
              <a:buNone/>
            </a:pP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Reactions to Christ in the</a:t>
            </a:r>
            <a:r>
              <a:rPr lang="en-US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  <a:endParaRPr lang="en-US" sz="3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lnSpc>
                <a:spcPct val="110000"/>
              </a:lnSpc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30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1:18-2:5</a:t>
            </a:r>
            <a:r>
              <a:rPr lang="en-US" sz="30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Contrast Scorners and Believers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32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2:1-5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Gospel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centered on the crucified Christ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0"/>
            <a:ext cx="8382000" cy="715963"/>
          </a:xfrm>
        </p:spPr>
        <p:txBody>
          <a:bodyPr>
            <a:normAutofit fontScale="92500"/>
          </a:bodyPr>
          <a:lstStyle/>
          <a:p>
            <a:pPr>
              <a:buBlip>
                <a:blip r:embed="rId3"/>
              </a:buBlip>
            </a:pPr>
            <a:r>
              <a:rPr lang="en-US" sz="36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Arial Rounded MT Bold" pitchFamily="34" charset="0"/>
              </a:rPr>
              <a:t> 2:1-5  </a:t>
            </a:r>
            <a:r>
              <a:rPr lang="en-US" sz="3600" dirty="0" smtClean="0">
                <a:solidFill>
                  <a:schemeClr val="bg1"/>
                </a:solidFill>
              </a:rPr>
              <a:t>Gospel centered in the crucified Christ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09600"/>
            <a:ext cx="9144000" cy="58169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000" dirty="0"/>
              <a:t> </a:t>
            </a:r>
            <a:r>
              <a:rPr lang="en-US" sz="3000" dirty="0" smtClean="0">
                <a:latin typeface="Book Antiqua" pitchFamily="18" charset="0"/>
              </a:rPr>
              <a:t>1 And I, brethren, when I came to you, came not with </a:t>
            </a:r>
            <a:r>
              <a:rPr lang="en-US" sz="3000" dirty="0" err="1" smtClean="0">
                <a:latin typeface="Book Antiqua" pitchFamily="18" charset="0"/>
              </a:rPr>
              <a:t>excellency</a:t>
            </a:r>
            <a:r>
              <a:rPr lang="en-US" sz="3000" dirty="0" smtClean="0">
                <a:latin typeface="Book Antiqua" pitchFamily="18" charset="0"/>
              </a:rPr>
              <a:t> of speech or of wisdom, declaring unto you the testimony of God.</a:t>
            </a:r>
          </a:p>
          <a:p>
            <a:r>
              <a:rPr lang="en-US" sz="3000" dirty="0" smtClean="0">
                <a:latin typeface="Book Antiqua" pitchFamily="18" charset="0"/>
              </a:rPr>
              <a:t> 2 For I determined not to know any thing among you, save Jesus Christ, and Him crucified.</a:t>
            </a:r>
          </a:p>
          <a:p>
            <a:r>
              <a:rPr lang="en-US" sz="3000" dirty="0" smtClean="0">
                <a:latin typeface="Book Antiqua" pitchFamily="18" charset="0"/>
              </a:rPr>
              <a:t> 3 And I was with you in weakness, and in fear, </a:t>
            </a:r>
            <a:r>
              <a:rPr lang="en-US" sz="3000" dirty="0" smtClean="0">
                <a:latin typeface="Book Antiqua" pitchFamily="18" charset="0"/>
              </a:rPr>
              <a:t>and </a:t>
            </a:r>
            <a:r>
              <a:rPr lang="en-US" sz="3000" dirty="0" smtClean="0">
                <a:latin typeface="Book Antiqua" pitchFamily="18" charset="0"/>
              </a:rPr>
              <a:t>in much trembling.</a:t>
            </a:r>
          </a:p>
          <a:p>
            <a:r>
              <a:rPr lang="en-US" sz="3000" dirty="0" smtClean="0">
                <a:latin typeface="Book Antiqua" pitchFamily="18" charset="0"/>
              </a:rPr>
              <a:t> 4 And my speech and my preaching was not with enticing words of man's wisdom, but in demonstration of the Spirit and of power:</a:t>
            </a:r>
          </a:p>
          <a:p>
            <a:r>
              <a:rPr lang="en-US" sz="3000" dirty="0" smtClean="0">
                <a:latin typeface="Book Antiqua" pitchFamily="18" charset="0"/>
              </a:rPr>
              <a:t> 5 That your faith should not stand in the wisdom of men, but in the power of God.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27237"/>
            <a:ext cx="8610600" cy="4068763"/>
          </a:xfrm>
        </p:spPr>
        <p:txBody>
          <a:bodyPr>
            <a:normAutofit/>
          </a:bodyPr>
          <a:lstStyle/>
          <a:p>
            <a:pPr marL="571500" indent="-502920"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 Reactions to Christ in the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640080" indent="-5715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E. Early Believers Scorned</a:t>
            </a:r>
          </a:p>
          <a:p>
            <a:pPr marL="1005840" lvl="1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Ignorant: lack worldly wisdom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Traitors: put God above Caesar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Atheists: rejected all false gods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Narrow-minded: worship only one true God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55837"/>
            <a:ext cx="9144000" cy="4449763"/>
          </a:xfrm>
        </p:spPr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Reactions to Christ in the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E. Early Believers Scorned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Unsociable: not drink, revel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Immoral: held secret meetings in dark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Cannibals: eat </a:t>
            </a:r>
            <a:r>
              <a:rPr lang="en-US" sz="2600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body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600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blood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(Lord’s Supper)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Criminals: arrested, imprisoned, tortured, and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executed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55837"/>
            <a:ext cx="8915400" cy="4221163"/>
          </a:xfrm>
        </p:spPr>
        <p:txBody>
          <a:bodyPr>
            <a:normAutofit fontScale="92500"/>
          </a:bodyPr>
          <a:lstStyle/>
          <a:p>
            <a:pPr marL="571500" indent="-571500"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640080" indent="-571500">
              <a:spcAft>
                <a:spcPts val="600"/>
              </a:spcAft>
              <a:buNone/>
            </a:pPr>
            <a:r>
              <a:rPr lang="en-US" sz="33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A. Men React with Scorn OR Faith</a:t>
            </a:r>
          </a:p>
          <a:p>
            <a:pPr marL="1005840" lvl="1" indent="-320040"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Scorn: men blinded by preconceived ideas, pride, and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selfish desires</a:t>
            </a:r>
          </a:p>
          <a:p>
            <a:pPr marL="1005840" lvl="1" indent="-320040"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Faith grows in hearts of humble, honest men—greatest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desire is to please God</a:t>
            </a:r>
          </a:p>
          <a:p>
            <a:pPr marL="1005840" lvl="1" indent="-320040"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Many scorn; few believe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1295400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sz="3500" b="1" i="1" u="sng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Introduction</a:t>
            </a:r>
          </a:p>
          <a:p>
            <a:pPr lvl="1">
              <a:buNone/>
            </a:pP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 </a:t>
            </a:r>
            <a:r>
              <a:rPr lang="en-US" sz="30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God’s power and wisdom to save 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3743742"/>
            <a:ext cx="6477000" cy="1938992"/>
          </a:xfrm>
          <a:prstGeom prst="rect">
            <a:avLst/>
          </a:prstGeom>
          <a:solidFill>
            <a:srgbClr val="DCE6F2">
              <a:alpha val="80000"/>
            </a:srgbClr>
          </a:solidFill>
          <a:ln w="38100">
            <a:solidFill>
              <a:schemeClr val="tx1"/>
            </a:solidFill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“For the preaching of the cross is to them that perish foolishness; but unto us which are saved it is the power of God.”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1935163"/>
          </a:xfrm>
        </p:spPr>
        <p:txBody>
          <a:bodyPr>
            <a:normAutofit/>
          </a:bodyPr>
          <a:lstStyle/>
          <a:p>
            <a:pPr marL="571500" indent="-571500"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One Savior;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One Way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of Salvation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Ephesians 4:4-6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One excludes all others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4077831"/>
            <a:ext cx="8686800" cy="2246769"/>
          </a:xfrm>
          <a:prstGeom prst="rect">
            <a:avLst/>
          </a:prstGeom>
          <a:solidFill>
            <a:srgbClr val="DCE6F2">
              <a:alpha val="80000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4 There is one body, and one Spirit, even as ye are called in one hope of your calling;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5 One Lord, one faith, one baptism,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6 One God and Father of all, who is above all, and through all, and in you all.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886200"/>
          </a:xfrm>
        </p:spPr>
        <p:txBody>
          <a:bodyPr>
            <a:normAutofit/>
          </a:bodyPr>
          <a:lstStyle/>
          <a:p>
            <a:pPr marL="571500" indent="-571500"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One Savior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One Way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of Salvation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Ephesians </a:t>
            </a:r>
            <a:r>
              <a:rPr lang="en-US" sz="24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4:4-6 </a:t>
            </a:r>
            <a:r>
              <a:rPr lang="en-US" sz="2400" b="1" u="sng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One</a:t>
            </a:r>
            <a:r>
              <a:rPr lang="en-US" sz="2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excludes all others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4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Accused as narrow-minded bigots— must </a:t>
            </a:r>
            <a:br>
              <a:rPr lang="en-US" sz="2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accept all Saviors and religions </a:t>
            </a:r>
          </a:p>
          <a:p>
            <a:pPr marL="1005840" lvl="1">
              <a:spcAft>
                <a:spcPts val="600"/>
              </a:spcAft>
              <a:buBlip>
                <a:blip r:embed="rId3"/>
              </a:buBlip>
            </a:pPr>
            <a:r>
              <a:rPr lang="en-US" sz="2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Many scorn; few believe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133600"/>
            <a:ext cx="8991600" cy="2209800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C. Follow Christ Not Moses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John 1:17-18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Christ revealed God’s perfect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4306431"/>
            <a:ext cx="8305800" cy="2246769"/>
          </a:xfrm>
          <a:prstGeom prst="rect">
            <a:avLst/>
          </a:prstGeom>
          <a:solidFill>
            <a:srgbClr val="DCE6F2">
              <a:alpha val="80000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17 For the law was given by Moses, but grace and truth came by Jesus Christ.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18 No man hath seen God at any time; the only begotten Son, which is in the bosom of the Father, he hath declared Him.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332037"/>
            <a:ext cx="8915400" cy="42211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Follow Christ Not Moses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John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1:17-18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Christ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revealed God’s perfect plan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Accused of not believing the Old Testament—borrow Sabbath, special priests, robes, polygamy, tithe, dietary laws, incense, instruments, etc. 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Many scorn, few believe </a:t>
            </a: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300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27237"/>
            <a:ext cx="9144000" cy="1935163"/>
          </a:xfrm>
        </p:spPr>
        <p:txBody>
          <a:bodyPr>
            <a:normAutofit/>
          </a:bodyPr>
          <a:lstStyle/>
          <a:p>
            <a:pPr marL="571500" indent="-571500"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D. Water Baptism a Condition of Salvation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Acts 22:16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Call on Christ to save when baptized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0" y="4406205"/>
            <a:ext cx="6172200" cy="1384995"/>
          </a:xfrm>
          <a:prstGeom prst="rect">
            <a:avLst/>
          </a:prstGeom>
          <a:solidFill>
            <a:srgbClr val="DCE6F2">
              <a:alpha val="80000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16 And now why </a:t>
            </a:r>
            <a:r>
              <a:rPr lang="en-US" sz="2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tarriest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thou?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Arise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and be baptized, and wash away thy sins, calling on the name of the Lord.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179637"/>
            <a:ext cx="9144000" cy="46021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D. Water Baptism a Condition of Salvation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Acts 22:16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Call on Christ to save when baptized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Accused of </a:t>
            </a:r>
            <a:r>
              <a:rPr lang="en-US" sz="2600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water salvation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—claim baptism excluded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by grace, faith, and the blood of Christ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Many scorn; few believe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endParaRPr lang="en-US" sz="3200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79637"/>
            <a:ext cx="8153400" cy="2163763"/>
          </a:xfrm>
        </p:spPr>
        <p:txBody>
          <a:bodyPr>
            <a:normAutofit fontScale="92500"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E. </a:t>
            </a:r>
            <a:r>
              <a:rPr lang="en-US" sz="30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One True Original New Testament Church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Matthew </a:t>
            </a:r>
            <a:r>
              <a:rPr lang="en-US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16:18 </a:t>
            </a:r>
            <a:r>
              <a:rPr lang="en-US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 will build my church”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4634805"/>
            <a:ext cx="8153400" cy="1384995"/>
          </a:xfrm>
          <a:prstGeom prst="rect">
            <a:avLst/>
          </a:prstGeom>
          <a:solidFill>
            <a:srgbClr val="DCE6F2">
              <a:alpha val="80000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18 And I say also unto thee, that thou art Peter, and upon this rock I will build my church; and the gates of hell shall not prevail against it.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79637"/>
            <a:ext cx="8915400" cy="48307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E. One True Original New Testament Church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Matthew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16:18 </a:t>
            </a:r>
            <a:r>
              <a:rPr lang="en-US" sz="2600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600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 will build my church”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Accused as narrow-minded bigots— </a:t>
            </a:r>
            <a:r>
              <a:rPr lang="en-US" sz="2600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600" b="1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join the church of your choice</a:t>
            </a:r>
            <a:r>
              <a:rPr lang="en-US" sz="2600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:”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human founders and heads, earthly headquarters, creeds, worship, and work devised by men…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Many scorn; few believe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endParaRPr lang="en-US" sz="3200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27237"/>
            <a:ext cx="7924800" cy="23161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F. Followers Identified by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Name of Christ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Acts 11:26; Romans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16:16 </a:t>
            </a: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Christians</a:t>
            </a: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meet as </a:t>
            </a:r>
            <a:r>
              <a:rPr lang="en-US" sz="2600" b="1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churches of Christ</a:t>
            </a:r>
            <a:endParaRPr lang="en-US" sz="2600" i="1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4837093"/>
            <a:ext cx="8305800" cy="954107"/>
          </a:xfrm>
          <a:prstGeom prst="rect">
            <a:avLst/>
          </a:prstGeom>
          <a:solidFill>
            <a:srgbClr val="DCE6F2">
              <a:alpha val="80000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26 And the disciples were called Christians first in Antioch.</a:t>
            </a:r>
          </a:p>
        </p:txBody>
      </p:sp>
      <p:sp>
        <p:nvSpPr>
          <p:cNvPr id="8" name="Rectangle 7"/>
          <p:cNvSpPr/>
          <p:nvPr/>
        </p:nvSpPr>
        <p:spPr>
          <a:xfrm>
            <a:off x="990600" y="6106180"/>
            <a:ext cx="7162800" cy="523220"/>
          </a:xfrm>
          <a:prstGeom prst="rect">
            <a:avLst/>
          </a:prstGeom>
          <a:solidFill>
            <a:srgbClr val="DCE6F2">
              <a:alpha val="80000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16 The churches of Christ salute you.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27237"/>
            <a:ext cx="8229600" cy="48307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F. Followers Identified by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Name of Christ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Acts 11:26; Romans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16:16 </a:t>
            </a: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Christians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, meet as </a:t>
            </a:r>
            <a:r>
              <a:rPr lang="en-US" sz="2600" b="1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churches of Christ</a:t>
            </a:r>
            <a:endParaRPr lang="en-US" sz="2600" i="1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Accused as one denomination among many—</a:t>
            </a: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nothing in a name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—accept man-made names:  Lutheran, Presbyterian, Baptist, Methodist, etc.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Many scorn; few believe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179637"/>
            <a:ext cx="8915400" cy="39163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1" i="1" u="sng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Introduction</a:t>
            </a:r>
          </a:p>
          <a:p>
            <a:pPr lvl="1"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 </a:t>
            </a:r>
            <a:r>
              <a:rPr lang="en-US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God’s power and wisdom to </a:t>
            </a:r>
            <a:br>
              <a:rPr lang="en-US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save</a:t>
            </a:r>
          </a:p>
          <a:p>
            <a:pPr lvl="2">
              <a:spcAft>
                <a:spcPts val="600"/>
              </a:spcAft>
              <a:buBlip>
                <a:blip r:embed="rId3"/>
              </a:buBlip>
            </a:pPr>
            <a:r>
              <a:rPr lang="en-US" sz="29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Scorn Him as weak and foolish: lost!</a:t>
            </a:r>
          </a:p>
          <a:p>
            <a:pPr lvl="2"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Believe Him as God’s power and wisdom: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saved!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305800" cy="2286000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Live Holy Lives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Corinthians 6:9-11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Washed, sanctified, 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justified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0"/>
            <a:ext cx="8153400" cy="715963"/>
          </a:xfrm>
        </p:spPr>
        <p:txBody>
          <a:bodyPr>
            <a:normAutofit fontScale="85000" lnSpcReduction="10000"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Book Antiqua" pitchFamily="18" charset="0"/>
              </a:rPr>
              <a:t>1 Cor. 6:9-11 </a:t>
            </a:r>
            <a:r>
              <a:rPr lang="en-US" sz="3600" dirty="0" smtClean="0">
                <a:solidFill>
                  <a:schemeClr val="bg1"/>
                </a:solidFill>
                <a:latin typeface="Book Antiqua" pitchFamily="18" charset="0"/>
              </a:rPr>
              <a:t>Washed, sanctified, justified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09600"/>
            <a:ext cx="9144000" cy="47089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000" dirty="0"/>
              <a:t> </a:t>
            </a:r>
            <a:r>
              <a:rPr lang="en-US" sz="3000" dirty="0" smtClean="0">
                <a:latin typeface="Book Antiqua" pitchFamily="18" charset="0"/>
              </a:rPr>
              <a:t>9 Know </a:t>
            </a:r>
            <a:r>
              <a:rPr lang="en-US" sz="3000" dirty="0" smtClean="0">
                <a:latin typeface="Book Antiqua" pitchFamily="18" charset="0"/>
              </a:rPr>
              <a:t>ye not that the unrighteous shall not inherit the kingdom of God? Be not deceived:                                                    neither fornicators, nor idolaters, nor adulterers, nor effeminate, nor abusers of themselves with mankind,</a:t>
            </a:r>
          </a:p>
          <a:p>
            <a:r>
              <a:rPr lang="en-US" sz="3000" dirty="0" smtClean="0">
                <a:latin typeface="Book Antiqua" pitchFamily="18" charset="0"/>
              </a:rPr>
              <a:t> 10 Nor thieves, nor covetous, nor drunkards, nor revilers, nor </a:t>
            </a:r>
            <a:r>
              <a:rPr lang="en-US" sz="3000" dirty="0" err="1" smtClean="0">
                <a:latin typeface="Book Antiqua" pitchFamily="18" charset="0"/>
              </a:rPr>
              <a:t>extortioners</a:t>
            </a:r>
            <a:r>
              <a:rPr lang="en-US" sz="3000" dirty="0" smtClean="0">
                <a:latin typeface="Book Antiqua" pitchFamily="18" charset="0"/>
              </a:rPr>
              <a:t>, shall inherit the kingdom of God.</a:t>
            </a:r>
          </a:p>
          <a:p>
            <a:r>
              <a:rPr lang="en-US" sz="3000" dirty="0" smtClean="0">
                <a:latin typeface="Book Antiqua" pitchFamily="18" charset="0"/>
              </a:rPr>
              <a:t> 11 And such were some of you: but ye are washed, but ye are sanctified, but ye are justified in the name of the Lord Jesus, and by the Spirit of our God.</a:t>
            </a:r>
          </a:p>
        </p:txBody>
      </p:sp>
      <p:sp>
        <p:nvSpPr>
          <p:cNvPr id="5" name="Oval 4"/>
          <p:cNvSpPr/>
          <p:nvPr/>
        </p:nvSpPr>
        <p:spPr>
          <a:xfrm>
            <a:off x="0" y="1447800"/>
            <a:ext cx="2743200" cy="685800"/>
          </a:xfrm>
          <a:prstGeom prst="ellipse">
            <a:avLst/>
          </a:prstGeom>
          <a:solidFill>
            <a:srgbClr val="FFCCCC">
              <a:alpha val="20784"/>
            </a:srgbClr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79637"/>
            <a:ext cx="8305800" cy="3840163"/>
          </a:xfrm>
        </p:spPr>
        <p:txBody>
          <a:bodyPr>
            <a:normAutofit lnSpcReduction="10000"/>
          </a:bodyPr>
          <a:lstStyle/>
          <a:p>
            <a:pPr marL="571500" indent="-5715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II. Reactions to Christ Today</a:t>
            </a:r>
          </a:p>
          <a:p>
            <a:pPr marL="571500" indent="-5715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G. Live Holy Lives</a:t>
            </a:r>
          </a:p>
          <a:p>
            <a:pPr marL="1005840"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Corinthians 6:9-11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Washed, sanctified,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justified</a:t>
            </a:r>
          </a:p>
          <a:p>
            <a:pPr marL="1005840"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Accused as too strict; judgmental—God’s love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and grace overlook our sins</a:t>
            </a:r>
          </a:p>
          <a:p>
            <a:pPr marL="1005840"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Many scorn; few believe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27237"/>
            <a:ext cx="8839200" cy="45259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III. Reactions to Christ in the Philippines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People React with Scorn OR Faith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Scorn: some are blinded by preconceived ideas,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pride, and selfish desires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Faith grows in hearts of humble, honest men—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greatest desire is to please God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Many scorn, few of 95 million believe, but many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seek the truth—harvest time!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27237"/>
            <a:ext cx="8839200" cy="4678363"/>
          </a:xfrm>
        </p:spPr>
        <p:txBody>
          <a:bodyPr>
            <a:normAutofit lnSpcReduction="10000"/>
          </a:bodyPr>
          <a:lstStyle/>
          <a:p>
            <a:pPr marL="571500" indent="-571500"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III. Reactions to Christ in the Philippines</a:t>
            </a:r>
          </a:p>
          <a:p>
            <a:pPr marL="571500" indent="-5715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Many Religious But Do Not Know the True</a:t>
            </a:r>
            <a:b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Gospel</a:t>
            </a:r>
          </a:p>
          <a:p>
            <a:pPr marL="1005840" lvl="1"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Tribal animalism, Hindu, Buddhism, etc.</a:t>
            </a:r>
          </a:p>
          <a:p>
            <a:pPr marL="1005840" lvl="1"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Over 90% Roman Catholic</a:t>
            </a:r>
          </a:p>
          <a:p>
            <a:pPr marL="1371600" lvl="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Superstitious, superficial</a:t>
            </a:r>
            <a:r>
              <a:rPr lang="en-US" sz="22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005840"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Traditional denominations, plus homegrown and 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independent groups</a:t>
            </a:r>
          </a:p>
          <a:p>
            <a:pPr marL="1005840"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Religious but lead unholy lives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200" y="2636837"/>
            <a:ext cx="5867400" cy="45259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C. 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Ron Halbrook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(Louisville, KY)</a:t>
            </a:r>
            <a:b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Keith Greer</a:t>
            </a:r>
          </a:p>
          <a:p>
            <a:pPr marL="54864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March 24-April 23, 2010</a:t>
            </a:r>
          </a:p>
          <a:p>
            <a:pPr marL="54864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Train preachers</a:t>
            </a:r>
          </a:p>
          <a:p>
            <a:pPr marL="54864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Preach to saints and sinners </a:t>
            </a:r>
          </a:p>
          <a:p>
            <a:pPr marL="54864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Each presented 80 lessons to the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public</a:t>
            </a:r>
          </a:p>
          <a:p>
            <a:pPr marL="548640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15 baptized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798637"/>
            <a:ext cx="8382000" cy="639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5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III. Reactions to Christ in the Philippines</a:t>
            </a:r>
          </a:p>
        </p:txBody>
      </p:sp>
      <p:pic>
        <p:nvPicPr>
          <p:cNvPr id="7" name="Picture 4" descr="Philippines Map"/>
          <p:cNvPicPr>
            <a:picLocks noChangeAspect="1" noChangeArrowheads="1"/>
          </p:cNvPicPr>
          <p:nvPr/>
        </p:nvPicPr>
        <p:blipFill>
          <a:blip r:embed="rId4" cstate="print">
            <a:lum bright="-18000" contrast="12000"/>
          </a:blip>
          <a:srcRect l="4103" t="21992" b="16255"/>
          <a:stretch>
            <a:fillRect/>
          </a:stretch>
        </p:blipFill>
        <p:spPr>
          <a:xfrm>
            <a:off x="0" y="2557039"/>
            <a:ext cx="3002264" cy="414856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igh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Rectangle 7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0" y="2636837"/>
            <a:ext cx="5867400" cy="4525963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Manila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Area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Mar. 26-31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Saturday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both at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Kapitbahayan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   with Ben and Elias Cruz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Sunday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at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Muntinlupa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Cupang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with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Lewelyn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Lazaro</a:t>
            </a:r>
            <a:endParaRPr lang="en-US" sz="2600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Monday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at Bell Metal shop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Tuesday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at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Calmba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with </a:t>
            </a:r>
            <a:b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Edwin de Pedro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951037"/>
            <a:ext cx="8382000" cy="639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5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III. Reactions to Christ in the Philippines</a:t>
            </a:r>
          </a:p>
        </p:txBody>
      </p:sp>
      <p:pic>
        <p:nvPicPr>
          <p:cNvPr id="7" name="Picture 4" descr="Philippines Map"/>
          <p:cNvPicPr>
            <a:picLocks noChangeAspect="1" noChangeArrowheads="1"/>
          </p:cNvPicPr>
          <p:nvPr/>
        </p:nvPicPr>
        <p:blipFill>
          <a:blip r:embed="rId4" cstate="print">
            <a:lum bright="-18000" contrast="12000"/>
          </a:blip>
          <a:srcRect l="4103" t="21992" b="16255"/>
          <a:stretch>
            <a:fillRect/>
          </a:stretch>
        </p:blipFill>
        <p:spPr>
          <a:xfrm>
            <a:off x="121936" y="2480839"/>
            <a:ext cx="3002264" cy="414856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igh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1447800" y="2819400"/>
            <a:ext cx="1905000" cy="990600"/>
          </a:xfrm>
          <a:prstGeom prst="line">
            <a:avLst/>
          </a:prstGeom>
          <a:noFill/>
          <a:ln w="88900">
            <a:solidFill>
              <a:srgbClr val="FF33CC"/>
            </a:solidFill>
            <a:round/>
            <a:headEnd/>
            <a:tailEnd type="triangl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0" y="2636837"/>
            <a:ext cx="5867400" cy="4525963"/>
          </a:xfrm>
        </p:spPr>
        <p:txBody>
          <a:bodyPr>
            <a:normAutofit/>
          </a:bodyPr>
          <a:lstStyle/>
          <a:p>
            <a:pPr marL="571500" indent="-571500">
              <a:spcAft>
                <a:spcPts val="600"/>
              </a:spcAft>
              <a:buNone/>
            </a:pP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F.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Apr. 17-22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Six Provinces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Apr. 17-18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Cagayan and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Quirino</a:t>
            </a:r>
            <a:endParaRPr lang="en-US" sz="2600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Apr. 19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Baguio City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Apr. 20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La Union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Apr. 21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Pangasinan</a:t>
            </a:r>
            <a:endParaRPr lang="en-US" sz="2600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  <a:p>
            <a:pPr marL="54864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Apr. 22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Nueva </a:t>
            </a:r>
            <a:r>
              <a:rPr lang="en-US" sz="2600" dirty="0" err="1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Ecija</a:t>
            </a:r>
            <a:endParaRPr lang="en-US" sz="2600" dirty="0" smtClean="0">
              <a:solidFill>
                <a:srgbClr val="FFE5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951037"/>
            <a:ext cx="8382000" cy="639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E5FF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III. Reactions to Christ in the Philippines</a:t>
            </a:r>
          </a:p>
        </p:txBody>
      </p:sp>
      <p:pic>
        <p:nvPicPr>
          <p:cNvPr id="7" name="Picture 4" descr="Philippines Map"/>
          <p:cNvPicPr>
            <a:picLocks noChangeAspect="1" noChangeArrowheads="1"/>
          </p:cNvPicPr>
          <p:nvPr/>
        </p:nvPicPr>
        <p:blipFill>
          <a:blip r:embed="rId4" cstate="print">
            <a:lum bright="-18000" contrast="12000"/>
          </a:blip>
          <a:srcRect l="4103" t="21992" b="16255"/>
          <a:stretch>
            <a:fillRect/>
          </a:stretch>
        </p:blipFill>
        <p:spPr>
          <a:xfrm>
            <a:off x="121936" y="2480839"/>
            <a:ext cx="3002264" cy="414856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Righ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9" name="Oval 8"/>
          <p:cNvSpPr/>
          <p:nvPr/>
        </p:nvSpPr>
        <p:spPr>
          <a:xfrm>
            <a:off x="1066800" y="2819400"/>
            <a:ext cx="609600" cy="914400"/>
          </a:xfrm>
          <a:prstGeom prst="ellipse">
            <a:avLst/>
          </a:prstGeom>
          <a:solidFill>
            <a:srgbClr val="FFCCCC">
              <a:alpha val="20784"/>
            </a:srgbClr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03437"/>
            <a:ext cx="9144000" cy="1477963"/>
          </a:xfrm>
        </p:spPr>
        <p:txBody>
          <a:bodyPr>
            <a:normAutofit/>
          </a:bodyPr>
          <a:lstStyle/>
          <a:p>
            <a:r>
              <a:rPr lang="en-US" sz="3500" b="1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Invitation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God’s power and wisdom to save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66800" y="3863876"/>
            <a:ext cx="7010400" cy="2062103"/>
          </a:xfrm>
          <a:prstGeom prst="rect">
            <a:avLst/>
          </a:prstGeom>
          <a:solidFill>
            <a:srgbClr val="DCE6F2">
              <a:alpha val="80000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200" dirty="0"/>
              <a:t> </a:t>
            </a:r>
            <a:r>
              <a:rPr lang="en-US" sz="3200" dirty="0" smtClean="0">
                <a:latin typeface="Book Antiqua" pitchFamily="18" charset="0"/>
              </a:rPr>
              <a:t>18 For the preaching of the </a:t>
            </a:r>
            <a:r>
              <a:rPr lang="en-US" sz="3200" dirty="0" smtClean="0">
                <a:latin typeface="Book Antiqua" pitchFamily="18" charset="0"/>
              </a:rPr>
              <a:t>cross is </a:t>
            </a:r>
            <a:r>
              <a:rPr lang="en-US" sz="3200" dirty="0" smtClean="0">
                <a:latin typeface="Book Antiqua" pitchFamily="18" charset="0"/>
              </a:rPr>
              <a:t>to them that perish foolishness; but unto us which are saved it is the power of God.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3916363"/>
          </a:xfrm>
        </p:spPr>
        <p:txBody>
          <a:bodyPr/>
          <a:lstStyle/>
          <a:p>
            <a:r>
              <a:rPr lang="en-US" b="1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Invitation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God’s power and wisdom to save</a:t>
            </a:r>
          </a:p>
          <a:p>
            <a:pPr marL="1005840" lvl="1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Scorn Him as weak and foolish: </a:t>
            </a: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lost!</a:t>
            </a:r>
          </a:p>
          <a:p>
            <a:pPr marL="1005840" lvl="1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Believe Him as God’s power and wisdom: </a:t>
            </a:r>
            <a:r>
              <a:rPr lang="en-US" sz="26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saved!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62200"/>
            <a:ext cx="8458200" cy="39624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i="1" u="sng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Introduction</a:t>
            </a:r>
          </a:p>
          <a:p>
            <a:pPr lvl="1">
              <a:spcAft>
                <a:spcPts val="600"/>
              </a:spcAft>
              <a:buNone/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2. Reactions the same in every age and place</a:t>
            </a:r>
          </a:p>
          <a:p>
            <a:pPr marL="1005840" lvl="2">
              <a:spcAft>
                <a:spcPts val="600"/>
              </a:spcAft>
              <a:buBlip>
                <a:blip r:embed="rId3"/>
              </a:buBlip>
            </a:pPr>
            <a:r>
              <a:rPr lang="en-US" sz="29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to Christ in the first-century world</a:t>
            </a:r>
          </a:p>
          <a:p>
            <a:pPr marL="1005840" lvl="2"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Reactions to Christ today in the U.S.</a:t>
            </a:r>
          </a:p>
          <a:p>
            <a:pPr marL="1005840" lvl="2"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to Christ today in the Philippines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458200" cy="3459163"/>
          </a:xfrm>
        </p:spPr>
        <p:txBody>
          <a:bodyPr>
            <a:normAutofit/>
          </a:bodyPr>
          <a:lstStyle/>
          <a:p>
            <a:r>
              <a:rPr lang="en-US" sz="3500" b="1" i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Invitation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the same in every age and place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3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to Christ in the first-century world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Reactions to Christ today in the U.S.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600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to Christ today in the Philippines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27237"/>
            <a:ext cx="8686800" cy="4068763"/>
          </a:xfrm>
        </p:spPr>
        <p:txBody>
          <a:bodyPr>
            <a:normAutofit/>
          </a:bodyPr>
          <a:lstStyle/>
          <a:p>
            <a:pPr marL="571500" indent="-457200">
              <a:spcAft>
                <a:spcPts val="600"/>
              </a:spcAft>
              <a:buNone/>
            </a:pP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to Christ in the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</a:p>
          <a:p>
            <a:pPr marL="914400" lvl="1" indent="-571500">
              <a:spcAft>
                <a:spcPts val="600"/>
              </a:spcAft>
              <a:buNone/>
            </a:pPr>
            <a:r>
              <a:rPr lang="en-US" sz="29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A. How Men React to Christ: Scorn OR Faith</a:t>
            </a:r>
          </a:p>
          <a:p>
            <a:pPr lvl="2">
              <a:spcAft>
                <a:spcPts val="600"/>
              </a:spcAft>
              <a:buBlip>
                <a:blip r:embed="rId3"/>
              </a:buBlip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Jews wanted a political leader: to defeat Rome</a:t>
            </a:r>
          </a:p>
          <a:p>
            <a:pPr lvl="2">
              <a:buBlip>
                <a:blip r:embed="rId3"/>
              </a:buBlip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Greeks wanted a philosophical leader: educated, </a:t>
            </a:r>
            <a:b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eloquent, cunning—solve riddles and injustices; set </a:t>
            </a:r>
            <a:b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up a perfect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027237"/>
            <a:ext cx="8991600" cy="4678363"/>
          </a:xfrm>
        </p:spPr>
        <p:txBody>
          <a:bodyPr>
            <a:normAutofit fontScale="92500"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to Christ in the</a:t>
            </a:r>
            <a:r>
              <a:rPr lang="en-US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B. Gospel Scorned as Weak and Foolish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Charged all men with sin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Savior: uneducated, powerless, Jewish peasant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Executed by Rome as a criminal—for us</a:t>
            </a:r>
          </a:p>
          <a:p>
            <a:pPr marL="1005840" lvl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Claimed resurrection of his body</a:t>
            </a:r>
          </a:p>
          <a:p>
            <a:pPr marL="1005840" lvl="1">
              <a:spcBef>
                <a:spcPts val="600"/>
              </a:spcBef>
              <a:buBlip>
                <a:blip r:embed="rId3"/>
              </a:buBlip>
            </a:pPr>
            <a:r>
              <a:rPr lang="en-US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Claimed rule in spiritual kingdom—no quick </a:t>
            </a:r>
            <a:b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solutions to riddles, injustice, and State failings</a:t>
            </a:r>
            <a:r>
              <a:rPr lang="en-US" sz="3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438400"/>
            <a:ext cx="8763000" cy="3886200"/>
          </a:xfrm>
        </p:spPr>
        <p:txBody>
          <a:bodyPr>
            <a:normAutofit fontScale="92500"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Reactions to Christ in the</a:t>
            </a:r>
            <a:r>
              <a:rPr lang="en-US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  <a:endParaRPr lang="en-US" sz="3400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C. Only Few Believed—Mostly Peasants Like </a:t>
            </a:r>
            <a:b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sz="30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 Christ!</a:t>
            </a:r>
          </a:p>
          <a:p>
            <a:pPr marL="1005840" lvl="1" indent="-45720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Most are blinded by preconceived ideas, pride,</a:t>
            </a:r>
            <a:b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and selfish desires</a:t>
            </a:r>
          </a:p>
          <a:p>
            <a:pPr marL="1005840" lvl="1" indent="-457200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dirty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Faith grows in hearts of humble, honest men—</a:t>
            </a:r>
            <a:b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greatest desire is to please God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67000"/>
            <a:ext cx="9144000" cy="2209800"/>
          </a:xfrm>
        </p:spPr>
        <p:txBody>
          <a:bodyPr>
            <a:normAutofit/>
          </a:bodyPr>
          <a:lstStyle/>
          <a:p>
            <a:pPr marL="571500" indent="-571500">
              <a:spcAft>
                <a:spcPts val="600"/>
              </a:spcAft>
              <a:buNone/>
            </a:pPr>
            <a:r>
              <a:rPr lang="en-US" sz="34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I. </a:t>
            </a:r>
            <a:r>
              <a:rPr lang="en-US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Reactions to Christ in the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33CC"/>
                </a:solidFill>
                <a:latin typeface="Arial" pitchFamily="34" charset="0"/>
                <a:cs typeface="Arial" pitchFamily="34" charset="0"/>
              </a:rPr>
              <a:t>First-Century World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spcAft>
                <a:spcPts val="600"/>
              </a:spcAft>
              <a:buNone/>
            </a:pPr>
            <a:r>
              <a:rPr lang="en-US" sz="3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28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 COR. 1:18-2:5</a:t>
            </a:r>
            <a:r>
              <a:rPr lang="en-US" sz="28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 Contrast Scorners and Believers</a:t>
            </a:r>
          </a:p>
          <a:p>
            <a:pPr lvl="2">
              <a:spcAft>
                <a:spcPts val="600"/>
              </a:spcAft>
              <a:buBlip>
                <a:blip r:embed="rId3"/>
              </a:buBlip>
            </a:pP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n>
                  <a:solidFill>
                    <a:srgbClr val="B4007C"/>
                  </a:solidFill>
                </a:ln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1:18-21 </a:t>
            </a:r>
            <a:r>
              <a:rPr lang="en-US" sz="2600" dirty="0" smtClean="0">
                <a:solidFill>
                  <a:srgbClr val="FFE5FF"/>
                </a:solidFill>
                <a:latin typeface="Arial" pitchFamily="34" charset="0"/>
                <a:cs typeface="Arial" pitchFamily="34" charset="0"/>
              </a:rPr>
              <a:t>God saves by the gospel; unbelief is futile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457200"/>
            <a:ext cx="8001000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isometricOffAxis1Righ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Christ Scorned &amp; Believed </a:t>
            </a:r>
          </a:p>
          <a:p>
            <a:pPr algn="ctr"/>
            <a:r>
              <a:rPr lang="en-US" sz="4000" b="1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</a:t>
            </a:r>
            <a:r>
              <a:rPr lang="en-US" sz="4000" b="1" cap="none" spc="150" dirty="0" smtClean="0">
                <a:ln w="11430"/>
                <a:solidFill>
                  <a:srgbClr val="FF33CC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the Philippines</a:t>
            </a:r>
            <a:endParaRPr lang="en-US" sz="4000" b="1" cap="none" spc="150" dirty="0">
              <a:ln w="11430"/>
              <a:solidFill>
                <a:srgbClr val="FF33CC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2237"/>
            <a:ext cx="9144000" cy="715963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US" sz="3600" b="1" dirty="0" smtClean="0">
                <a:ln>
                  <a:solidFill>
                    <a:srgbClr val="B4007C"/>
                  </a:solidFill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Arial Rounded MT Bold" pitchFamily="34" charset="0"/>
              </a:rPr>
              <a:t> 1:18-21  </a:t>
            </a:r>
            <a:r>
              <a:rPr lang="en-US" sz="3600" dirty="0" smtClean="0">
                <a:solidFill>
                  <a:schemeClr val="bg1"/>
                </a:solidFill>
              </a:rPr>
              <a:t>God saves by gospel, unbelief futile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80122-4AC3-4C71-9CC2-60D9D05F602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007861"/>
            <a:ext cx="9144000" cy="56215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r>
              <a:rPr lang="en-US" sz="3000" dirty="0"/>
              <a:t> </a:t>
            </a:r>
            <a:r>
              <a:rPr lang="en-US" sz="3000" dirty="0" smtClean="0">
                <a:latin typeface="Book Antiqua" pitchFamily="18" charset="0"/>
              </a:rPr>
              <a:t>18 For the preaching of the cross is to them that perish foolishness; but unto us which are saved it is the power of God.</a:t>
            </a:r>
          </a:p>
          <a:p>
            <a:r>
              <a:rPr lang="en-US" sz="3000" dirty="0">
                <a:latin typeface="Book Antiqua" pitchFamily="18" charset="0"/>
              </a:rPr>
              <a:t> </a:t>
            </a:r>
            <a:r>
              <a:rPr lang="en-US" sz="3000" dirty="0" smtClean="0">
                <a:latin typeface="Book Antiqua" pitchFamily="18" charset="0"/>
              </a:rPr>
              <a:t>19 For it is written, I will destroy the wisdom of the wise, </a:t>
            </a:r>
            <a:r>
              <a:rPr lang="en-US" sz="2930" dirty="0" smtClean="0">
                <a:latin typeface="Book Antiqua" pitchFamily="18" charset="0"/>
              </a:rPr>
              <a:t>and will bring to nothing the understanding of the prudent.</a:t>
            </a:r>
          </a:p>
          <a:p>
            <a:r>
              <a:rPr lang="en-US" sz="3000" dirty="0" smtClean="0">
                <a:latin typeface="Book Antiqua" pitchFamily="18" charset="0"/>
              </a:rPr>
              <a:t> 20 Where is the wise? Where is the scribe? Where is the disputer of this world? Hath not God made foolish the wisdom of this world?</a:t>
            </a:r>
          </a:p>
          <a:p>
            <a:r>
              <a:rPr lang="en-US" sz="3000" dirty="0" smtClean="0">
                <a:latin typeface="Book Antiqua" pitchFamily="18" charset="0"/>
              </a:rPr>
              <a:t> 21 For after that in the wisdom of God the world by wisdom knew not God, it pleased God by the foolishness of preaching to save them that believe.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2267</Words>
  <Application>Microsoft Office PowerPoint</Application>
  <PresentationFormat>On-screen Show (4:3)</PresentationFormat>
  <Paragraphs>334</Paragraphs>
  <Slides>40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Carolyn Rix</cp:lastModifiedBy>
  <cp:revision>76</cp:revision>
  <dcterms:created xsi:type="dcterms:W3CDTF">2010-05-08T19:52:52Z</dcterms:created>
  <dcterms:modified xsi:type="dcterms:W3CDTF">2010-06-05T13:03:25Z</dcterms:modified>
</cp:coreProperties>
</file>