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2F2F2"/>
    <a:srgbClr val="D9D9D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88425" autoAdjust="0"/>
  </p:normalViewPr>
  <p:slideViewPr>
    <p:cSldViewPr>
      <p:cViewPr varScale="1">
        <p:scale>
          <a:sx n="48" d="100"/>
          <a:sy n="48" d="100"/>
        </p:scale>
        <p:origin x="-619"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6E7DB-305B-4091-948D-6FF28527CB54}" type="datetimeFigureOut">
              <a:rPr lang="en-US" smtClean="0"/>
              <a:pPr/>
              <a:t>4/27/2010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7BDA8A-1395-4ACF-A4F8-472B1AF78A2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u="sng" dirty="0" smtClean="0"/>
              <a:t>Title Slide</a:t>
            </a:r>
            <a:r>
              <a:rPr lang="en-US" dirty="0" smtClean="0"/>
              <a:t>: </a:t>
            </a:r>
            <a:r>
              <a:rPr lang="en-US" b="1" dirty="0" smtClean="0"/>
              <a:t>In the Valley of Temptation</a:t>
            </a:r>
            <a:r>
              <a:rPr lang="en-US" dirty="0" smtClean="0"/>
              <a:t>…</a:t>
            </a:r>
            <a:r>
              <a:rPr lang="en-US" b="1" i="1" dirty="0" smtClean="0"/>
              <a:t>Gen.3:5</a:t>
            </a:r>
            <a:r>
              <a:rPr lang="en-US" dirty="0" smtClean="0"/>
              <a:t>…</a:t>
            </a:r>
            <a:endParaRPr lang="en-US" dirty="0"/>
          </a:p>
        </p:txBody>
      </p:sp>
      <p:sp>
        <p:nvSpPr>
          <p:cNvPr id="4" name="Slide Number Placeholder 3"/>
          <p:cNvSpPr>
            <a:spLocks noGrp="1"/>
          </p:cNvSpPr>
          <p:nvPr>
            <p:ph type="sldNum" sz="quarter" idx="10"/>
          </p:nvPr>
        </p:nvSpPr>
        <p:spPr/>
        <p:txBody>
          <a:bodyPr/>
          <a:lstStyle/>
          <a:p>
            <a:fld id="{B07BDA8A-1395-4ACF-A4F8-472B1AF78A2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God’s Promise</a:t>
            </a:r>
            <a:r>
              <a:rPr lang="en-US" b="1" dirty="0" smtClean="0"/>
              <a:t>…</a:t>
            </a:r>
          </a:p>
          <a:p>
            <a:pPr marL="228600" indent="-228600">
              <a:buAutoNum type="arabicParenBoth"/>
            </a:pPr>
            <a:r>
              <a:rPr lang="en-US" dirty="0" smtClean="0"/>
              <a:t>God’s </a:t>
            </a:r>
            <a:r>
              <a:rPr lang="en-US" dirty="0" smtClean="0"/>
              <a:t>desire is for all to be saved...</a:t>
            </a:r>
            <a:r>
              <a:rPr lang="en-US" b="1" dirty="0" smtClean="0"/>
              <a:t>1 Tim.2:4</a:t>
            </a:r>
            <a:r>
              <a:rPr lang="en-US" baseline="0" dirty="0" smtClean="0"/>
              <a:t> </a:t>
            </a:r>
            <a:endParaRPr lang="en-US" baseline="0" dirty="0" smtClean="0"/>
          </a:p>
          <a:p>
            <a:pPr marL="228600" indent="-228600">
              <a:buAutoNum type="arabicParenBoth"/>
            </a:pPr>
            <a:r>
              <a:rPr lang="en-US" dirty="0" smtClean="0"/>
              <a:t>He has made </a:t>
            </a:r>
            <a:r>
              <a:rPr lang="en-US" dirty="0" smtClean="0"/>
              <a:t>a way for that to become a reality—even when</a:t>
            </a:r>
            <a:r>
              <a:rPr lang="en-US" baseline="0" dirty="0" smtClean="0"/>
              <a:t> we are tempted! </a:t>
            </a:r>
            <a:r>
              <a:rPr lang="en-US" b="1" baseline="0" dirty="0" smtClean="0"/>
              <a:t>1 Cor.10:13</a:t>
            </a:r>
            <a:r>
              <a:rPr lang="en-US" baseline="0" dirty="0" smtClean="0"/>
              <a:t>… Discuss…</a:t>
            </a:r>
            <a:endParaRPr lang="en-US" dirty="0"/>
          </a:p>
        </p:txBody>
      </p:sp>
      <p:sp>
        <p:nvSpPr>
          <p:cNvPr id="4" name="Slide Number Placeholder 3"/>
          <p:cNvSpPr>
            <a:spLocks noGrp="1"/>
          </p:cNvSpPr>
          <p:nvPr>
            <p:ph type="sldNum" sz="quarter" idx="10"/>
          </p:nvPr>
        </p:nvSpPr>
        <p:spPr/>
        <p:txBody>
          <a:bodyPr/>
          <a:lstStyle/>
          <a:p>
            <a:fld id="{B07BDA8A-1395-4ACF-A4F8-472B1AF78A2C}"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Jesus</a:t>
            </a:r>
            <a:r>
              <a:rPr lang="en-US" b="1" baseline="0" dirty="0" smtClean="0"/>
              <a:t> Passed His Test—show us the way! </a:t>
            </a:r>
            <a:endParaRPr lang="en-US" b="1" baseline="0" dirty="0" smtClean="0"/>
          </a:p>
          <a:p>
            <a:r>
              <a:rPr lang="en-US" b="1" baseline="0" dirty="0" smtClean="0"/>
              <a:t>(</a:t>
            </a:r>
            <a:r>
              <a:rPr lang="en-US" dirty="0" smtClean="0"/>
              <a:t>1) What was Jesus’ goal</a:t>
            </a:r>
            <a:r>
              <a:rPr lang="en-US" baseline="0" dirty="0" smtClean="0"/>
              <a:t> when Satan tempted Him in the wilderness? </a:t>
            </a:r>
            <a:r>
              <a:rPr lang="en-US" b="1" baseline="0" dirty="0" smtClean="0"/>
              <a:t>Matthew 4:1-11</a:t>
            </a:r>
            <a:r>
              <a:rPr lang="en-US" baseline="0" dirty="0" smtClean="0"/>
              <a:t>…Rejected and did not yield—how? “</a:t>
            </a:r>
            <a:r>
              <a:rPr lang="en-US" b="1" u="sng" baseline="0" dirty="0" smtClean="0"/>
              <a:t>IT IS WRITTEN</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07BDA8A-1395-4ACF-A4F8-472B1AF78A2C}"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Summary—Invitation </a:t>
            </a:r>
            <a:endParaRPr lang="en-US"/>
          </a:p>
        </p:txBody>
      </p:sp>
      <p:sp>
        <p:nvSpPr>
          <p:cNvPr id="4" name="Slide Number Placeholder 3"/>
          <p:cNvSpPr>
            <a:spLocks noGrp="1"/>
          </p:cNvSpPr>
          <p:nvPr>
            <p:ph type="sldNum" sz="quarter" idx="10"/>
          </p:nvPr>
        </p:nvSpPr>
        <p:spPr/>
        <p:txBody>
          <a:bodyPr/>
          <a:lstStyle/>
          <a:p>
            <a:fld id="{B07BDA8A-1395-4ACF-A4F8-472B1AF78A2C}" type="slidenum">
              <a:rPr lang="en-US" smtClean="0"/>
              <a:pPr/>
              <a:t>12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knew</a:t>
            </a:r>
            <a:r>
              <a:rPr lang="en-US" baseline="0" dirty="0" smtClean="0"/>
              <a:t> what I was when you picked me up.” Generally speaking, it’s not ignorance that causes one to yield to temptation—it’s his own weakness in differing areas of life. Weaknesses—we all have them, and the devil knows what they are!!</a:t>
            </a:r>
            <a:endParaRPr lang="en-US" dirty="0"/>
          </a:p>
        </p:txBody>
      </p:sp>
      <p:sp>
        <p:nvSpPr>
          <p:cNvPr id="4" name="Slide Number Placeholder 3"/>
          <p:cNvSpPr>
            <a:spLocks noGrp="1"/>
          </p:cNvSpPr>
          <p:nvPr>
            <p:ph type="sldNum" sz="quarter" idx="10"/>
          </p:nvPr>
        </p:nvSpPr>
        <p:spPr/>
        <p:txBody>
          <a:bodyPr/>
          <a:lstStyle/>
          <a:p>
            <a:fld id="{B07BDA8A-1395-4ACF-A4F8-472B1AF78A2C}" type="slidenum">
              <a:rPr lang="en-US" smtClean="0"/>
              <a:pPr/>
              <a:t>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Danger of Temptation</a:t>
            </a:r>
            <a:r>
              <a:rPr lang="en-US" dirty="0" smtClean="0"/>
              <a:t>. </a:t>
            </a:r>
          </a:p>
          <a:p>
            <a:pPr marL="228600" indent="-228600">
              <a:buAutoNum type="arabicParenBoth"/>
            </a:pPr>
            <a:r>
              <a:rPr lang="en-US" dirty="0" smtClean="0"/>
              <a:t>Where does temptation come from? </a:t>
            </a:r>
          </a:p>
          <a:p>
            <a:pPr marL="228600" indent="-228600">
              <a:buAutoNum type="arabicParenBoth"/>
            </a:pPr>
            <a:r>
              <a:rPr lang="en-US" dirty="0" smtClean="0"/>
              <a:t>Does everyone</a:t>
            </a:r>
            <a:r>
              <a:rPr lang="en-US" baseline="0" dirty="0" smtClean="0"/>
              <a:t> have the same temptations? Discuss </a:t>
            </a:r>
            <a:r>
              <a:rPr lang="en-US" b="1" baseline="0" dirty="0" smtClean="0"/>
              <a:t>Jam. 1:13-15</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07BDA8A-1395-4ACF-A4F8-472B1AF78A2C}"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Avenues of Temptation</a:t>
            </a:r>
            <a:r>
              <a:rPr lang="en-US" dirty="0" smtClean="0"/>
              <a:t>. </a:t>
            </a:r>
          </a:p>
          <a:p>
            <a:pPr marL="228600" indent="-228600">
              <a:buAutoNum type="arabicParenBoth"/>
            </a:pPr>
            <a:r>
              <a:rPr lang="en-US" dirty="0" smtClean="0"/>
              <a:t>All temptation travels on one of three paths…</a:t>
            </a:r>
          </a:p>
          <a:p>
            <a:pPr marL="228600" indent="-228600">
              <a:buAutoNum type="arabicParenBoth"/>
            </a:pPr>
            <a:r>
              <a:rPr lang="en-US" dirty="0" smtClean="0"/>
              <a:t>Every sin </a:t>
            </a:r>
            <a:r>
              <a:rPr lang="en-US" baseline="0" dirty="0" smtClean="0"/>
              <a:t>fits into one of these groups… Discuss </a:t>
            </a:r>
            <a:r>
              <a:rPr lang="en-US" b="1" baseline="0" dirty="0" smtClean="0"/>
              <a:t>1 Jno.2:15,16</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07BDA8A-1395-4ACF-A4F8-472B1AF78A2C}"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God Tempts No Man!</a:t>
            </a:r>
            <a:r>
              <a:rPr lang="en-US" dirty="0" smtClean="0"/>
              <a:t>. </a:t>
            </a:r>
            <a:endParaRPr lang="en-US" dirty="0" smtClean="0"/>
          </a:p>
          <a:p>
            <a:pPr marL="228600" indent="-228600">
              <a:buAutoNum type="arabicParenBoth"/>
            </a:pPr>
            <a:r>
              <a:rPr lang="en-US" dirty="0" smtClean="0"/>
              <a:t>Adam </a:t>
            </a:r>
            <a:r>
              <a:rPr lang="en-US" dirty="0" smtClean="0"/>
              <a:t>and Eve had a choice</a:t>
            </a:r>
            <a:r>
              <a:rPr lang="en-US" dirty="0" smtClean="0"/>
              <a:t>…</a:t>
            </a:r>
          </a:p>
          <a:p>
            <a:pPr marL="228600" indent="-228600">
              <a:buAutoNum type="arabicParenBoth"/>
            </a:pPr>
            <a:r>
              <a:rPr lang="en-US" dirty="0" smtClean="0"/>
              <a:t>God</a:t>
            </a:r>
            <a:r>
              <a:rPr lang="en-US" baseline="0" dirty="0" smtClean="0"/>
              <a:t> </a:t>
            </a:r>
            <a:r>
              <a:rPr lang="en-US" baseline="0" dirty="0" smtClean="0"/>
              <a:t>did not tempt them—Satan lied to them! </a:t>
            </a:r>
            <a:r>
              <a:rPr lang="en-US" baseline="0" dirty="0" smtClean="0"/>
              <a:t>He told </a:t>
            </a:r>
            <a:r>
              <a:rPr lang="en-US" baseline="0" dirty="0" smtClean="0"/>
              <a:t>them a half-truth. Discuss </a:t>
            </a:r>
            <a:r>
              <a:rPr lang="en-US" b="1" baseline="0" dirty="0" smtClean="0"/>
              <a:t>Genesis 3:3,4</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07BDA8A-1395-4ACF-A4F8-472B1AF78A2C}"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Eve Took the Bait</a:t>
            </a:r>
            <a:r>
              <a:rPr lang="en-US" dirty="0" smtClean="0"/>
              <a:t>!! </a:t>
            </a:r>
            <a:r>
              <a:rPr lang="en-US" b="1" dirty="0" smtClean="0"/>
              <a:t>Gen.3:6</a:t>
            </a:r>
            <a:r>
              <a:rPr lang="en-US" dirty="0" smtClean="0"/>
              <a:t>…she</a:t>
            </a:r>
            <a:r>
              <a:rPr lang="en-US" baseline="0" dirty="0" smtClean="0"/>
              <a:t> yielded—she gave the fruit to Adam—he yielded!</a:t>
            </a:r>
            <a:endParaRPr lang="en-US" dirty="0"/>
          </a:p>
        </p:txBody>
      </p:sp>
      <p:sp>
        <p:nvSpPr>
          <p:cNvPr id="4" name="Slide Number Placeholder 3"/>
          <p:cNvSpPr>
            <a:spLocks noGrp="1"/>
          </p:cNvSpPr>
          <p:nvPr>
            <p:ph type="sldNum" sz="quarter" idx="10"/>
          </p:nvPr>
        </p:nvSpPr>
        <p:spPr/>
        <p:txBody>
          <a:bodyPr/>
          <a:lstStyle/>
          <a:p>
            <a:fld id="{B07BDA8A-1395-4ACF-A4F8-472B1AF78A2C}"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The Devil’s Schemes </a:t>
            </a:r>
            <a:r>
              <a:rPr lang="en-US" dirty="0" smtClean="0"/>
              <a:t>…</a:t>
            </a:r>
          </a:p>
          <a:p>
            <a:pPr marL="228600" indent="-228600">
              <a:buAutoNum type="arabicParenBoth"/>
            </a:pPr>
            <a:r>
              <a:rPr lang="en-US" dirty="0" smtClean="0"/>
              <a:t>Discourage </a:t>
            </a:r>
            <a:r>
              <a:rPr lang="en-US" dirty="0" smtClean="0"/>
              <a:t>You</a:t>
            </a:r>
            <a:r>
              <a:rPr lang="en-US" baseline="0" dirty="0" smtClean="0"/>
              <a:t> </a:t>
            </a:r>
          </a:p>
          <a:p>
            <a:pPr marL="228600" indent="-228600">
              <a:buAutoNum type="arabicParenBoth"/>
            </a:pPr>
            <a:r>
              <a:rPr lang="en-US" baseline="0" dirty="0" smtClean="0"/>
              <a:t>Distract </a:t>
            </a:r>
            <a:r>
              <a:rPr lang="en-US" baseline="0" dirty="0" smtClean="0"/>
              <a:t>You </a:t>
            </a:r>
          </a:p>
          <a:p>
            <a:pPr marL="228600" indent="-228600">
              <a:buAutoNum type="arabicParenBoth"/>
            </a:pPr>
            <a:r>
              <a:rPr lang="en-US" baseline="0" dirty="0" smtClean="0"/>
              <a:t>Deceive </a:t>
            </a:r>
            <a:r>
              <a:rPr lang="en-US" baseline="0" dirty="0" smtClean="0"/>
              <a:t>You  </a:t>
            </a:r>
          </a:p>
          <a:p>
            <a:pPr marL="228600" indent="-228600">
              <a:buAutoNum type="arabicParenBoth"/>
            </a:pPr>
            <a:r>
              <a:rPr lang="en-US" baseline="0" dirty="0" smtClean="0"/>
              <a:t>Destroy </a:t>
            </a:r>
            <a:r>
              <a:rPr lang="en-US" baseline="0" dirty="0" smtClean="0"/>
              <a:t>You!!!!!!!!!</a:t>
            </a:r>
          </a:p>
          <a:p>
            <a:r>
              <a:rPr lang="en-US" baseline="0" dirty="0" smtClean="0"/>
              <a:t>Discuss…</a:t>
            </a:r>
            <a:endParaRPr lang="en-US" dirty="0"/>
          </a:p>
        </p:txBody>
      </p:sp>
      <p:sp>
        <p:nvSpPr>
          <p:cNvPr id="4" name="Slide Number Placeholder 3"/>
          <p:cNvSpPr>
            <a:spLocks noGrp="1"/>
          </p:cNvSpPr>
          <p:nvPr>
            <p:ph type="sldNum" sz="quarter" idx="10"/>
          </p:nvPr>
        </p:nvSpPr>
        <p:spPr/>
        <p:txBody>
          <a:bodyPr/>
          <a:lstStyle/>
          <a:p>
            <a:fld id="{B07BDA8A-1395-4ACF-A4F8-472B1AF78A2C}"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“Lest You Fall Into Temptation.”</a:t>
            </a:r>
            <a:r>
              <a:rPr lang="en-US" b="1" baseline="0" dirty="0" smtClean="0"/>
              <a:t> </a:t>
            </a:r>
            <a:endParaRPr lang="en-US" b="1" baseline="0" dirty="0" smtClean="0"/>
          </a:p>
          <a:p>
            <a:pPr marL="228600" indent="-228600">
              <a:buAutoNum type="arabicParenBoth"/>
            </a:pPr>
            <a:r>
              <a:rPr lang="en-US" dirty="0" smtClean="0"/>
              <a:t>Did you pray?...</a:t>
            </a:r>
            <a:r>
              <a:rPr lang="en-US" b="1" dirty="0" smtClean="0"/>
              <a:t>Matt.6:13</a:t>
            </a:r>
            <a:r>
              <a:rPr lang="en-US" baseline="0" dirty="0" smtClean="0"/>
              <a:t> </a:t>
            </a:r>
            <a:endParaRPr lang="en-US" baseline="0" dirty="0" smtClean="0"/>
          </a:p>
          <a:p>
            <a:pPr marL="228600" indent="-228600">
              <a:buAutoNum type="arabicParenBoth"/>
            </a:pPr>
            <a:r>
              <a:rPr lang="en-US" dirty="0" smtClean="0"/>
              <a:t>Did you focus on </a:t>
            </a:r>
            <a:r>
              <a:rPr lang="en-US" dirty="0" smtClean="0"/>
              <a:t>God’s </a:t>
            </a:r>
            <a:r>
              <a:rPr lang="en-US" dirty="0" smtClean="0"/>
              <a:t>word?</a:t>
            </a:r>
            <a:r>
              <a:rPr lang="en-US" baseline="0" dirty="0" smtClean="0"/>
              <a:t> </a:t>
            </a:r>
            <a:r>
              <a:rPr lang="en-US" b="1" baseline="0" dirty="0" smtClean="0"/>
              <a:t>Psa.119:59,60</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07BDA8A-1395-4ACF-A4F8-472B1AF78A2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“Lest You Fall Into Temptation.”</a:t>
            </a:r>
            <a:r>
              <a:rPr lang="en-US" b="1" baseline="0" dirty="0" smtClean="0"/>
              <a:t> </a:t>
            </a:r>
            <a:endParaRPr lang="en-US" b="1" baseline="0" dirty="0" smtClean="0"/>
          </a:p>
          <a:p>
            <a:r>
              <a:rPr lang="en-US" dirty="0" smtClean="0"/>
              <a:t>(</a:t>
            </a:r>
            <a:r>
              <a:rPr lang="en-US" dirty="0" smtClean="0"/>
              <a:t>3) Are </a:t>
            </a:r>
            <a:r>
              <a:rPr lang="en-US" dirty="0" smtClean="0"/>
              <a:t>you busy in</a:t>
            </a:r>
            <a:r>
              <a:rPr lang="en-US" baseline="0" dirty="0" smtClean="0"/>
              <a:t> your Father’s business</a:t>
            </a:r>
            <a:r>
              <a:rPr lang="en-US" dirty="0" smtClean="0"/>
              <a:t>?...</a:t>
            </a:r>
            <a:r>
              <a:rPr lang="en-US" b="1" dirty="0" smtClean="0"/>
              <a:t>Matt.6:33</a:t>
            </a:r>
            <a:r>
              <a:rPr lang="en-US" baseline="0" dirty="0" smtClean="0"/>
              <a:t> </a:t>
            </a:r>
            <a:endParaRPr lang="en-US" baseline="0" dirty="0" smtClean="0"/>
          </a:p>
          <a:p>
            <a:r>
              <a:rPr lang="en-US" baseline="0" dirty="0" smtClean="0"/>
              <a:t>(</a:t>
            </a:r>
            <a:r>
              <a:rPr lang="en-US" dirty="0" smtClean="0"/>
              <a:t>4) What is your main goal?</a:t>
            </a:r>
            <a:r>
              <a:rPr lang="en-US" baseline="0" dirty="0" smtClean="0"/>
              <a:t> </a:t>
            </a:r>
            <a:r>
              <a:rPr lang="en-US" b="1" baseline="0" dirty="0" smtClean="0"/>
              <a:t>2 Tim.4:8</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B07BDA8A-1395-4ACF-A4F8-472B1AF78A2C}"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1897F0F-9E1D-474C-A800-F81692853B42}" type="datetimeFigureOut">
              <a:rPr lang="en-US" smtClean="0"/>
              <a:pPr/>
              <a:t>4/27/2010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F2E1D-731F-4236-848A-C709B89732FD}"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97F0F-9E1D-474C-A800-F81692853B42}" type="datetimeFigureOut">
              <a:rPr lang="en-US" smtClean="0"/>
              <a:pPr/>
              <a:t>4/27/2010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F2E1D-731F-4236-848A-C709B89732FD}"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97F0F-9E1D-474C-A800-F81692853B42}" type="datetimeFigureOut">
              <a:rPr lang="en-US" smtClean="0"/>
              <a:pPr/>
              <a:t>4/27/2010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F2E1D-731F-4236-848A-C709B89732FD}"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1897F0F-9E1D-474C-A800-F81692853B42}" type="datetimeFigureOut">
              <a:rPr lang="en-US" smtClean="0"/>
              <a:pPr/>
              <a:t>4/27/2010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F2E1D-731F-4236-848A-C709B89732FD}"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897F0F-9E1D-474C-A800-F81692853B42}" type="datetimeFigureOut">
              <a:rPr lang="en-US" smtClean="0"/>
              <a:pPr/>
              <a:t>4/27/2010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CEF2E1D-731F-4236-848A-C709B89732FD}"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1897F0F-9E1D-474C-A800-F81692853B42}" type="datetimeFigureOut">
              <a:rPr lang="en-US" smtClean="0"/>
              <a:pPr/>
              <a:t>4/27/2010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EF2E1D-731F-4236-848A-C709B89732F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1897F0F-9E1D-474C-A800-F81692853B42}" type="datetimeFigureOut">
              <a:rPr lang="en-US" smtClean="0"/>
              <a:pPr/>
              <a:t>4/27/2010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CEF2E1D-731F-4236-848A-C709B89732FD}"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1897F0F-9E1D-474C-A800-F81692853B42}" type="datetimeFigureOut">
              <a:rPr lang="en-US" smtClean="0"/>
              <a:pPr/>
              <a:t>4/27/2010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CEF2E1D-731F-4236-848A-C709B89732F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897F0F-9E1D-474C-A800-F81692853B42}" type="datetimeFigureOut">
              <a:rPr lang="en-US" smtClean="0"/>
              <a:pPr/>
              <a:t>4/27/2010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CEF2E1D-731F-4236-848A-C709B89732F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97F0F-9E1D-474C-A800-F81692853B42}" type="datetimeFigureOut">
              <a:rPr lang="en-US" smtClean="0"/>
              <a:pPr/>
              <a:t>4/27/2010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EF2E1D-731F-4236-848A-C709B89732FD}"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897F0F-9E1D-474C-A800-F81692853B42}" type="datetimeFigureOut">
              <a:rPr lang="en-US" smtClean="0"/>
              <a:pPr/>
              <a:t>4/27/2010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CEF2E1D-731F-4236-848A-C709B89732F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897F0F-9E1D-474C-A800-F81692853B42}" type="datetimeFigureOut">
              <a:rPr lang="en-US" smtClean="0"/>
              <a:pPr/>
              <a:t>4/27/2010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EF2E1D-731F-4236-848A-C709B89732FD}"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1295400"/>
          </a:xfrm>
        </p:spPr>
        <p:txBody>
          <a:bodyPr>
            <a:noAutofit/>
          </a:bodyPr>
          <a:lstStyle/>
          <a:p>
            <a:r>
              <a:rPr lang="en-US" sz="4800" b="1" dirty="0" smtClean="0">
                <a:solidFill>
                  <a:schemeClr val="bg2"/>
                </a:solidFill>
                <a:effectLst>
                  <a:outerShdw blurRad="38100" dist="38100" dir="2700000" algn="tl">
                    <a:srgbClr val="000000">
                      <a:alpha val="43137"/>
                    </a:srgbClr>
                  </a:outerShdw>
                </a:effectLst>
                <a:latin typeface="Arial" pitchFamily="34" charset="0"/>
                <a:cs typeface="Arial" pitchFamily="34" charset="0"/>
              </a:rPr>
              <a:t>In the Valley of Temptation</a:t>
            </a:r>
            <a:endParaRPr lang="en-US" sz="4800" b="1" dirty="0">
              <a:solidFill>
                <a:schemeClr val="bg2"/>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Subtitle 2"/>
          <p:cNvSpPr>
            <a:spLocks noGrp="1"/>
          </p:cNvSpPr>
          <p:nvPr>
            <p:ph type="subTitle" idx="1"/>
          </p:nvPr>
        </p:nvSpPr>
        <p:spPr>
          <a:xfrm>
            <a:off x="3733800" y="3352800"/>
            <a:ext cx="5181600" cy="3048000"/>
          </a:xfrm>
        </p:spPr>
        <p:txBody>
          <a:bodyPr>
            <a:normAutofit/>
          </a:bodyPr>
          <a:lstStyle/>
          <a:p>
            <a:r>
              <a:rPr lang="en-US" b="1" dirty="0" smtClean="0">
                <a:solidFill>
                  <a:schemeClr val="bg2"/>
                </a:solidFill>
                <a:latin typeface="Arial" pitchFamily="34" charset="0"/>
                <a:cs typeface="Arial" pitchFamily="34" charset="0"/>
              </a:rPr>
              <a:t>“For God knows that in the day you eat of it your eyes will be opened, and you will be like God, knowing good and evil.”               {Genesis 3:5}</a:t>
            </a:r>
            <a:endParaRPr lang="en-US" b="1" dirty="0">
              <a:solidFill>
                <a:schemeClr val="bg2"/>
              </a:solidFill>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381000" y="2286000"/>
            <a:ext cx="3155442"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effectLst>
                  <a:outerShdw blurRad="38100" dist="38100" dir="2700000" algn="tl">
                    <a:srgbClr val="000000">
                      <a:alpha val="43137"/>
                    </a:srgbClr>
                  </a:outerShdw>
                </a:effectLst>
                <a:latin typeface="Arial" pitchFamily="34" charset="0"/>
                <a:cs typeface="Arial" pitchFamily="34" charset="0"/>
              </a:rPr>
              <a:t>God’s Promise</a:t>
            </a:r>
            <a:endParaRPr lang="en-US" b="1" u="sng"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28600" y="1600200"/>
            <a:ext cx="8610600" cy="4876800"/>
          </a:xfrm>
          <a:solidFill>
            <a:srgbClr val="000000">
              <a:alpha val="74902"/>
            </a:srgbClr>
          </a:solidFill>
          <a:ln w="28575">
            <a:solidFill>
              <a:schemeClr val="bg1"/>
            </a:solidFill>
          </a:ln>
        </p:spPr>
        <p:txBody>
          <a:bodyPr>
            <a:normAutofit/>
          </a:bodyPr>
          <a:lstStyle/>
          <a:p>
            <a:r>
              <a:rPr lang="en-US" b="1" dirty="0" smtClean="0">
                <a:solidFill>
                  <a:schemeClr val="bg1"/>
                </a:solidFill>
                <a:latin typeface="Arial Narrow" pitchFamily="34" charset="0"/>
              </a:rPr>
              <a:t>God’s desire is for all to be saved.</a:t>
            </a:r>
          </a:p>
          <a:p>
            <a:pPr lvl="1">
              <a:spcAft>
                <a:spcPts val="600"/>
              </a:spcAft>
            </a:pPr>
            <a:r>
              <a:rPr lang="en-US" b="1" i="1" dirty="0" smtClean="0">
                <a:solidFill>
                  <a:srgbClr val="FF0000"/>
                </a:solidFill>
                <a:latin typeface="Arial Narrow" pitchFamily="34" charset="0"/>
              </a:rPr>
              <a:t>“Who desires all men to be saved and to come to the knowledge of the truth.” {1 Timothy 2:4}</a:t>
            </a:r>
          </a:p>
          <a:p>
            <a:r>
              <a:rPr lang="en-US" b="1" dirty="0" smtClean="0">
                <a:solidFill>
                  <a:schemeClr val="bg1"/>
                </a:solidFill>
                <a:latin typeface="Arial Narrow" pitchFamily="34" charset="0"/>
              </a:rPr>
              <a:t>He </a:t>
            </a:r>
            <a:r>
              <a:rPr lang="en-US" b="1" dirty="0" smtClean="0">
                <a:solidFill>
                  <a:schemeClr val="bg1"/>
                </a:solidFill>
                <a:latin typeface="Arial Narrow" pitchFamily="34" charset="0"/>
              </a:rPr>
              <a:t>has made </a:t>
            </a:r>
            <a:r>
              <a:rPr lang="en-US" b="1" dirty="0" smtClean="0">
                <a:solidFill>
                  <a:schemeClr val="bg1"/>
                </a:solidFill>
                <a:latin typeface="Arial Narrow" pitchFamily="34" charset="0"/>
              </a:rPr>
              <a:t>a way for that to become a reality.</a:t>
            </a:r>
          </a:p>
          <a:p>
            <a:pPr lvl="1"/>
            <a:r>
              <a:rPr lang="en-US" b="1" i="1" dirty="0" smtClean="0">
                <a:solidFill>
                  <a:srgbClr val="FF0000"/>
                </a:solidFill>
                <a:latin typeface="Arial Narrow" pitchFamily="34" charset="0"/>
              </a:rPr>
              <a:t>“No temptation has overtaken you except such as is common to man; but God is faithful, who will not allow you to be tempted beyond what you are able, but with the temptation will also make the way of escape, that you may be able  to bear it.” {1 Corinthians 10:13}</a:t>
            </a:r>
            <a:endParaRPr lang="en-US" b="1" i="1" dirty="0">
              <a:solidFill>
                <a:srgbClr val="FF0000"/>
              </a:solidFill>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effectLst>
                  <a:outerShdw blurRad="38100" dist="38100" dir="2700000" algn="tl">
                    <a:srgbClr val="000000">
                      <a:alpha val="43137"/>
                    </a:srgbClr>
                  </a:outerShdw>
                </a:effectLst>
                <a:latin typeface="Arial" pitchFamily="34" charset="0"/>
                <a:cs typeface="Arial" pitchFamily="34" charset="0"/>
              </a:rPr>
              <a:t>Jesus’ Test</a:t>
            </a:r>
            <a:endParaRPr lang="en-US" b="1" u="sng"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28600" y="1600200"/>
            <a:ext cx="8610600" cy="4876800"/>
          </a:xfrm>
          <a:solidFill>
            <a:srgbClr val="000000">
              <a:alpha val="74902"/>
            </a:srgbClr>
          </a:solidFill>
          <a:ln w="28575">
            <a:solidFill>
              <a:schemeClr val="bg1"/>
            </a:solidFill>
          </a:ln>
        </p:spPr>
        <p:txBody>
          <a:bodyPr>
            <a:normAutofit/>
          </a:bodyPr>
          <a:lstStyle/>
          <a:p>
            <a:pPr>
              <a:spcAft>
                <a:spcPts val="600"/>
              </a:spcAft>
            </a:pPr>
            <a:r>
              <a:rPr lang="en-US" b="1" dirty="0" smtClean="0">
                <a:solidFill>
                  <a:schemeClr val="bg1"/>
                </a:solidFill>
                <a:latin typeface="Arial Narrow" pitchFamily="34" charset="0"/>
              </a:rPr>
              <a:t>What was Jesus’ goal when He was tempted?</a:t>
            </a:r>
          </a:p>
          <a:p>
            <a:pPr lvl="1">
              <a:spcAft>
                <a:spcPts val="600"/>
              </a:spcAft>
            </a:pPr>
            <a:r>
              <a:rPr lang="en-US" b="1" i="1" dirty="0" smtClean="0">
                <a:solidFill>
                  <a:srgbClr val="FF0000"/>
                </a:solidFill>
                <a:latin typeface="Arial Narrow" pitchFamily="34" charset="0"/>
              </a:rPr>
              <a:t>“…</a:t>
            </a:r>
            <a:r>
              <a:rPr lang="en-US" b="1" u="sng" dirty="0" smtClean="0">
                <a:solidFill>
                  <a:schemeClr val="bg1"/>
                </a:solidFill>
                <a:latin typeface="Arial Narrow" pitchFamily="34" charset="0"/>
              </a:rPr>
              <a:t>It is written</a:t>
            </a:r>
            <a:r>
              <a:rPr lang="en-US" b="1" i="1" dirty="0" smtClean="0">
                <a:solidFill>
                  <a:schemeClr val="bg1"/>
                </a:solidFill>
                <a:latin typeface="Arial Narrow" pitchFamily="34" charset="0"/>
              </a:rPr>
              <a:t>, </a:t>
            </a:r>
            <a:r>
              <a:rPr lang="en-US" b="1" i="1" dirty="0" smtClean="0">
                <a:solidFill>
                  <a:srgbClr val="FF0000"/>
                </a:solidFill>
                <a:latin typeface="Arial Narrow" pitchFamily="34" charset="0"/>
              </a:rPr>
              <a:t>'Man shall not live by bread alone, but by every word that proceeds from the mouth of God.” {Matthew 4:4}</a:t>
            </a:r>
          </a:p>
          <a:p>
            <a:pPr lvl="1">
              <a:spcAft>
                <a:spcPts val="600"/>
              </a:spcAft>
            </a:pPr>
            <a:r>
              <a:rPr lang="en-US" b="1" i="1" dirty="0" smtClean="0">
                <a:solidFill>
                  <a:srgbClr val="FF0000"/>
                </a:solidFill>
                <a:latin typeface="Arial Narrow" pitchFamily="34" charset="0"/>
              </a:rPr>
              <a:t>“…</a:t>
            </a:r>
            <a:r>
              <a:rPr lang="en-US" b="1" u="sng" dirty="0" smtClean="0">
                <a:solidFill>
                  <a:schemeClr val="bg1"/>
                </a:solidFill>
                <a:latin typeface="Arial Narrow" pitchFamily="34" charset="0"/>
              </a:rPr>
              <a:t>It is written</a:t>
            </a:r>
            <a:r>
              <a:rPr lang="en-US" b="1" dirty="0" smtClean="0">
                <a:solidFill>
                  <a:schemeClr val="bg1"/>
                </a:solidFill>
                <a:latin typeface="Arial Narrow" pitchFamily="34" charset="0"/>
              </a:rPr>
              <a:t> </a:t>
            </a:r>
            <a:r>
              <a:rPr lang="en-US" b="1" i="1" dirty="0" smtClean="0">
                <a:solidFill>
                  <a:srgbClr val="FF0000"/>
                </a:solidFill>
                <a:latin typeface="Arial Narrow" pitchFamily="34" charset="0"/>
              </a:rPr>
              <a:t>again, 'You shall not tempt the LORD your God.” {Matthew 4:7}</a:t>
            </a:r>
          </a:p>
          <a:p>
            <a:pPr lvl="1">
              <a:spcAft>
                <a:spcPts val="600"/>
              </a:spcAft>
            </a:pPr>
            <a:r>
              <a:rPr lang="en-US" b="1" i="1" dirty="0" smtClean="0">
                <a:solidFill>
                  <a:srgbClr val="FF0000"/>
                </a:solidFill>
                <a:latin typeface="Arial Narrow" pitchFamily="34" charset="0"/>
              </a:rPr>
              <a:t>“…Away with you, Satan! For </a:t>
            </a:r>
            <a:r>
              <a:rPr lang="en-US" b="1" u="sng" dirty="0" smtClean="0">
                <a:solidFill>
                  <a:schemeClr val="bg1"/>
                </a:solidFill>
                <a:latin typeface="Arial Narrow" pitchFamily="34" charset="0"/>
              </a:rPr>
              <a:t>it is written</a:t>
            </a:r>
            <a:r>
              <a:rPr lang="en-US" b="1" i="1" dirty="0" smtClean="0">
                <a:solidFill>
                  <a:schemeClr val="bg1"/>
                </a:solidFill>
                <a:latin typeface="Arial Narrow" pitchFamily="34" charset="0"/>
              </a:rPr>
              <a:t>, </a:t>
            </a:r>
            <a:r>
              <a:rPr lang="en-US" b="1" i="1" dirty="0" smtClean="0">
                <a:solidFill>
                  <a:srgbClr val="FF0000"/>
                </a:solidFill>
                <a:latin typeface="Arial Narrow" pitchFamily="34" charset="0"/>
              </a:rPr>
              <a:t>'You shall worship the LORD your God, and Him only you shall serve.” {Matthew 4:10}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Concluding Thoughts</a:t>
            </a:r>
            <a:endParaRPr lang="en-US" b="1" u="sng"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half" idx="1"/>
          </p:nvPr>
        </p:nvSpPr>
        <p:spPr/>
        <p:txBody>
          <a:bodyPr>
            <a:normAutofit/>
          </a:bodyPr>
          <a:lstStyle/>
          <a:p>
            <a:r>
              <a:rPr lang="en-US" sz="3200" b="1" dirty="0" smtClean="0">
                <a:solidFill>
                  <a:schemeClr val="bg1"/>
                </a:solidFill>
                <a:latin typeface="Arial" pitchFamily="34" charset="0"/>
                <a:cs typeface="Arial" pitchFamily="34" charset="0"/>
              </a:rPr>
              <a:t>What will be your </a:t>
            </a:r>
            <a:r>
              <a:rPr lang="en-US" sz="3200" b="1" u="sng" dirty="0" smtClean="0">
                <a:solidFill>
                  <a:schemeClr val="bg1"/>
                </a:solidFill>
                <a:latin typeface="Arial" pitchFamily="34" charset="0"/>
                <a:cs typeface="Arial" pitchFamily="34" charset="0"/>
              </a:rPr>
              <a:t>GOAL</a:t>
            </a:r>
            <a:r>
              <a:rPr lang="en-US" sz="3200" b="1" dirty="0" smtClean="0">
                <a:solidFill>
                  <a:schemeClr val="bg1"/>
                </a:solidFill>
                <a:latin typeface="Arial" pitchFamily="34" charset="0"/>
                <a:cs typeface="Arial" pitchFamily="34" charset="0"/>
              </a:rPr>
              <a:t> when temptation comes knocking </a:t>
            </a:r>
            <a:r>
              <a:rPr lang="en-US" sz="3200" b="1" dirty="0" smtClean="0">
                <a:solidFill>
                  <a:schemeClr val="bg1"/>
                </a:solidFill>
                <a:latin typeface="Arial" pitchFamily="34" charset="0"/>
                <a:cs typeface="Arial" pitchFamily="34" charset="0"/>
              </a:rPr>
              <a:t>at your </a:t>
            </a:r>
            <a:r>
              <a:rPr lang="en-US" sz="3200" b="1" dirty="0" smtClean="0">
                <a:solidFill>
                  <a:schemeClr val="bg1"/>
                </a:solidFill>
                <a:latin typeface="Arial" pitchFamily="34" charset="0"/>
                <a:cs typeface="Arial" pitchFamily="34" charset="0"/>
              </a:rPr>
              <a:t>door?</a:t>
            </a:r>
            <a:endParaRPr lang="en-US" sz="3200" b="1" dirty="0">
              <a:solidFill>
                <a:schemeClr val="bg1"/>
              </a:solidFill>
              <a:latin typeface="Arial" pitchFamily="34" charset="0"/>
              <a:cs typeface="Arial" pitchFamily="34" charset="0"/>
            </a:endParaRPr>
          </a:p>
        </p:txBody>
      </p:sp>
      <p:pic>
        <p:nvPicPr>
          <p:cNvPr id="3074" name="Picture 2"/>
          <p:cNvPicPr>
            <a:picLocks noGrp="1" noChangeAspect="1" noChangeArrowheads="1"/>
          </p:cNvPicPr>
          <p:nvPr>
            <p:ph sz="half" idx="2"/>
          </p:nvPr>
        </p:nvPicPr>
        <p:blipFill>
          <a:blip r:embed="rId3" cstate="print"/>
          <a:srcRect/>
          <a:stretch>
            <a:fillRect/>
          </a:stretch>
        </p:blipFill>
        <p:spPr bwMode="auto">
          <a:xfrm>
            <a:off x="4828827" y="1600200"/>
            <a:ext cx="3962400" cy="4876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528"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2000" fill="hold"/>
                                        <p:tgtEl>
                                          <p:spTgt spid="3074"/>
                                        </p:tgtEl>
                                        <p:attrNameLst>
                                          <p:attrName>ppt_w</p:attrName>
                                        </p:attrNameLst>
                                      </p:cBhvr>
                                      <p:tavLst>
                                        <p:tav tm="0">
                                          <p:val>
                                            <p:fltVal val="0"/>
                                          </p:val>
                                        </p:tav>
                                        <p:tav tm="100000">
                                          <p:val>
                                            <p:strVal val="#ppt_w"/>
                                          </p:val>
                                        </p:tav>
                                      </p:tavLst>
                                    </p:anim>
                                    <p:anim calcmode="lin" valueType="num">
                                      <p:cBhvr>
                                        <p:cTn id="13" dur="2000" fill="hold"/>
                                        <p:tgtEl>
                                          <p:spTgt spid="3074"/>
                                        </p:tgtEl>
                                        <p:attrNameLst>
                                          <p:attrName>ppt_h</p:attrName>
                                        </p:attrNameLst>
                                      </p:cBhvr>
                                      <p:tavLst>
                                        <p:tav tm="0">
                                          <p:val>
                                            <p:fltVal val="0"/>
                                          </p:val>
                                        </p:tav>
                                        <p:tav tm="100000">
                                          <p:val>
                                            <p:strVal val="#ppt_h"/>
                                          </p:val>
                                        </p:tav>
                                      </p:tavLst>
                                    </p:anim>
                                    <p:anim calcmode="lin" valueType="num">
                                      <p:cBhvr>
                                        <p:cTn id="14" dur="2000" fill="hold"/>
                                        <p:tgtEl>
                                          <p:spTgt spid="3074"/>
                                        </p:tgtEl>
                                        <p:attrNameLst>
                                          <p:attrName>ppt_x</p:attrName>
                                        </p:attrNameLst>
                                      </p:cBhvr>
                                      <p:tavLst>
                                        <p:tav tm="0">
                                          <p:val>
                                            <p:fltVal val="0.5"/>
                                          </p:val>
                                        </p:tav>
                                        <p:tav tm="100000">
                                          <p:val>
                                            <p:strVal val="#ppt_x"/>
                                          </p:val>
                                        </p:tav>
                                      </p:tavLst>
                                    </p:anim>
                                    <p:anim calcmode="lin" valueType="num">
                                      <p:cBhvr>
                                        <p:cTn id="15" dur="2000" fill="hold"/>
                                        <p:tgtEl>
                                          <p:spTgt spid="30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8EE1F4B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effectLst>
                  <a:outerShdw blurRad="38100" dist="38100" dir="2700000" algn="tl">
                    <a:srgbClr val="000000">
                      <a:alpha val="43137"/>
                    </a:srgbClr>
                  </a:outerShdw>
                </a:effectLst>
                <a:latin typeface="Arial" pitchFamily="34" charset="0"/>
                <a:cs typeface="Arial" pitchFamily="34" charset="0"/>
              </a:rPr>
              <a:t>The Danger of Temptation</a:t>
            </a:r>
            <a:endParaRPr lang="en-US" b="1" u="sng"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457200" y="1600200"/>
            <a:ext cx="8229600" cy="4800600"/>
          </a:xfrm>
          <a:solidFill>
            <a:srgbClr val="000000">
              <a:alpha val="74902"/>
            </a:srgbClr>
          </a:solidFill>
          <a:ln w="28575">
            <a:solidFill>
              <a:schemeClr val="bg1"/>
            </a:solidFill>
          </a:ln>
        </p:spPr>
        <p:txBody>
          <a:bodyPr>
            <a:normAutofit lnSpcReduction="10000"/>
          </a:bodyPr>
          <a:lstStyle/>
          <a:p>
            <a:pPr>
              <a:lnSpc>
                <a:spcPct val="120000"/>
              </a:lnSpc>
              <a:spcBef>
                <a:spcPts val="0"/>
              </a:spcBef>
              <a:spcAft>
                <a:spcPts val="600"/>
              </a:spcAft>
            </a:pPr>
            <a:r>
              <a:rPr lang="en-US" b="1" dirty="0" smtClean="0">
                <a:solidFill>
                  <a:schemeClr val="bg1">
                    <a:lumMod val="95000"/>
                  </a:schemeClr>
                </a:solidFill>
                <a:latin typeface="Arial Narrow" pitchFamily="34" charset="0"/>
                <a:cs typeface="Arial" pitchFamily="34" charset="0"/>
              </a:rPr>
              <a:t>Where does temptation come from?</a:t>
            </a:r>
          </a:p>
          <a:p>
            <a:pPr>
              <a:lnSpc>
                <a:spcPct val="120000"/>
              </a:lnSpc>
              <a:spcBef>
                <a:spcPts val="0"/>
              </a:spcBef>
              <a:spcAft>
                <a:spcPts val="600"/>
              </a:spcAft>
            </a:pPr>
            <a:r>
              <a:rPr lang="en-US" b="1" dirty="0" smtClean="0">
                <a:solidFill>
                  <a:schemeClr val="bg1">
                    <a:lumMod val="95000"/>
                  </a:schemeClr>
                </a:solidFill>
                <a:latin typeface="Arial Narrow" pitchFamily="34" charset="0"/>
                <a:cs typeface="Arial" pitchFamily="34" charset="0"/>
              </a:rPr>
              <a:t>Does everyone have the same temptation?</a:t>
            </a:r>
          </a:p>
          <a:p>
            <a:pPr lvl="1">
              <a:lnSpc>
                <a:spcPct val="120000"/>
              </a:lnSpc>
              <a:spcBef>
                <a:spcPts val="0"/>
              </a:spcBef>
              <a:spcAft>
                <a:spcPts val="600"/>
              </a:spcAft>
            </a:pPr>
            <a:r>
              <a:rPr lang="en-US" b="1" i="1" dirty="0" smtClean="0">
                <a:solidFill>
                  <a:srgbClr val="FF0000"/>
                </a:solidFill>
                <a:latin typeface="Arial Narrow" pitchFamily="34" charset="0"/>
                <a:cs typeface="Arial" pitchFamily="34" charset="0"/>
              </a:rPr>
              <a:t>“Let no one say when he is tempted, "I am tempted by God"; for </a:t>
            </a:r>
            <a:r>
              <a:rPr lang="en-US" b="1" i="1" dirty="0" smtClean="0">
                <a:solidFill>
                  <a:schemeClr val="bg1">
                    <a:lumMod val="95000"/>
                  </a:schemeClr>
                </a:solidFill>
                <a:latin typeface="Arial Narrow" pitchFamily="34" charset="0"/>
                <a:cs typeface="Arial" pitchFamily="34" charset="0"/>
              </a:rPr>
              <a:t>God cannot be tempted by evil, nor does He Himself tempt anyone. </a:t>
            </a:r>
            <a:r>
              <a:rPr lang="en-US" b="1" i="1" dirty="0" smtClean="0">
                <a:solidFill>
                  <a:srgbClr val="FF0000"/>
                </a:solidFill>
                <a:latin typeface="Arial Narrow" pitchFamily="34" charset="0"/>
                <a:cs typeface="Arial" pitchFamily="34" charset="0"/>
              </a:rPr>
              <a:t>But each one is tempted when he is drawn away by his own desires and enticed. Then, when desire has conceived, it gives birth to sin; and sin, when it is full-grown, brings forth death.” {James 1:13-15}</a:t>
            </a:r>
            <a:endParaRPr lang="en-US" b="1" i="1" dirty="0">
              <a:solidFill>
                <a:srgbClr val="FF0000"/>
              </a:solidFill>
              <a:latin typeface="Arial Narrow"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effectLst>
                  <a:outerShdw blurRad="38100" dist="38100" dir="2700000" algn="tl">
                    <a:srgbClr val="000000">
                      <a:alpha val="43137"/>
                    </a:srgbClr>
                  </a:outerShdw>
                </a:effectLst>
                <a:latin typeface="Arial" pitchFamily="34" charset="0"/>
                <a:cs typeface="Arial" pitchFamily="34" charset="0"/>
              </a:rPr>
              <a:t>Avenues of Temptation</a:t>
            </a:r>
            <a:endParaRPr lang="en-US" b="1" u="sng"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28600" y="1600200"/>
            <a:ext cx="8610600" cy="4876800"/>
          </a:xfrm>
          <a:solidFill>
            <a:srgbClr val="000000">
              <a:alpha val="74902"/>
            </a:srgbClr>
          </a:solidFill>
          <a:ln w="28575">
            <a:solidFill>
              <a:schemeClr val="bg1"/>
            </a:solidFill>
          </a:ln>
        </p:spPr>
        <p:txBody>
          <a:bodyPr>
            <a:normAutofit/>
          </a:bodyPr>
          <a:lstStyle/>
          <a:p>
            <a:pPr>
              <a:spcBef>
                <a:spcPts val="0"/>
              </a:spcBef>
              <a:spcAft>
                <a:spcPts val="1200"/>
              </a:spcAft>
            </a:pPr>
            <a:r>
              <a:rPr lang="en-US" b="1" dirty="0" smtClean="0">
                <a:solidFill>
                  <a:schemeClr val="bg1"/>
                </a:solidFill>
                <a:latin typeface="Arial" pitchFamily="34" charset="0"/>
                <a:cs typeface="Arial" pitchFamily="34" charset="0"/>
              </a:rPr>
              <a:t>All temptation travels on one of three paths.</a:t>
            </a:r>
          </a:p>
          <a:p>
            <a:pPr>
              <a:spcBef>
                <a:spcPts val="0"/>
              </a:spcBef>
              <a:spcAft>
                <a:spcPts val="1200"/>
              </a:spcAft>
            </a:pPr>
            <a:r>
              <a:rPr lang="en-US" b="1" dirty="0" smtClean="0">
                <a:solidFill>
                  <a:schemeClr val="bg1"/>
                </a:solidFill>
                <a:latin typeface="Arial" pitchFamily="34" charset="0"/>
                <a:cs typeface="Arial" pitchFamily="34" charset="0"/>
              </a:rPr>
              <a:t>Every sin fits into one of these groups.</a:t>
            </a:r>
          </a:p>
          <a:p>
            <a:pPr lvl="1">
              <a:spcBef>
                <a:spcPts val="0"/>
              </a:spcBef>
              <a:spcAft>
                <a:spcPts val="1200"/>
              </a:spcAft>
            </a:pPr>
            <a:r>
              <a:rPr lang="en-US" b="1" i="1" dirty="0" smtClean="0">
                <a:solidFill>
                  <a:srgbClr val="FF0000"/>
                </a:solidFill>
                <a:latin typeface="Arial" pitchFamily="34" charset="0"/>
                <a:cs typeface="Arial" pitchFamily="34" charset="0"/>
              </a:rPr>
              <a:t>“Do not love the world or the things in the world. If anyone loves the world, the love of the Father is not in him. For all that is in the world--the </a:t>
            </a:r>
            <a:r>
              <a:rPr lang="en-US" b="1" u="sng" dirty="0" smtClean="0">
                <a:solidFill>
                  <a:schemeClr val="bg1">
                    <a:lumMod val="95000"/>
                  </a:schemeClr>
                </a:solidFill>
                <a:latin typeface="Arial" pitchFamily="34" charset="0"/>
                <a:cs typeface="Arial" pitchFamily="34" charset="0"/>
              </a:rPr>
              <a:t>lust of the flesh</a:t>
            </a:r>
            <a:r>
              <a:rPr lang="en-US" b="1" i="1" dirty="0" smtClean="0">
                <a:solidFill>
                  <a:schemeClr val="bg1">
                    <a:lumMod val="95000"/>
                  </a:schemeClr>
                </a:solidFill>
                <a:latin typeface="Arial" pitchFamily="34" charset="0"/>
                <a:cs typeface="Arial" pitchFamily="34" charset="0"/>
              </a:rPr>
              <a:t>, </a:t>
            </a:r>
            <a:r>
              <a:rPr lang="en-US" b="1" i="1" dirty="0" smtClean="0">
                <a:solidFill>
                  <a:srgbClr val="FF0000"/>
                </a:solidFill>
                <a:latin typeface="Arial" pitchFamily="34" charset="0"/>
                <a:cs typeface="Arial" pitchFamily="34" charset="0"/>
              </a:rPr>
              <a:t>the </a:t>
            </a:r>
            <a:r>
              <a:rPr lang="en-US" b="1" u="sng" dirty="0" smtClean="0">
                <a:solidFill>
                  <a:schemeClr val="bg1">
                    <a:lumMod val="95000"/>
                  </a:schemeClr>
                </a:solidFill>
                <a:latin typeface="Arial" pitchFamily="34" charset="0"/>
                <a:cs typeface="Arial" pitchFamily="34" charset="0"/>
              </a:rPr>
              <a:t>lust of the eyes</a:t>
            </a:r>
            <a:r>
              <a:rPr lang="en-US" b="1" i="1" dirty="0" smtClean="0">
                <a:solidFill>
                  <a:schemeClr val="bg1">
                    <a:lumMod val="95000"/>
                  </a:schemeClr>
                </a:solidFill>
                <a:latin typeface="Arial" pitchFamily="34" charset="0"/>
                <a:cs typeface="Arial" pitchFamily="34" charset="0"/>
              </a:rPr>
              <a:t>,</a:t>
            </a:r>
            <a:r>
              <a:rPr lang="en-US" b="1" i="1" dirty="0" smtClean="0">
                <a:solidFill>
                  <a:srgbClr val="FF0000"/>
                </a:solidFill>
                <a:latin typeface="Arial" pitchFamily="34" charset="0"/>
                <a:cs typeface="Arial" pitchFamily="34" charset="0"/>
              </a:rPr>
              <a:t> and </a:t>
            </a:r>
            <a:r>
              <a:rPr lang="en-US" b="1" u="sng" dirty="0" smtClean="0">
                <a:solidFill>
                  <a:schemeClr val="bg1">
                    <a:lumMod val="95000"/>
                  </a:schemeClr>
                </a:solidFill>
                <a:latin typeface="Arial" pitchFamily="34" charset="0"/>
                <a:cs typeface="Arial" pitchFamily="34" charset="0"/>
              </a:rPr>
              <a:t>the pride of life</a:t>
            </a:r>
            <a:r>
              <a:rPr lang="en-US" b="1" i="1" dirty="0" smtClean="0">
                <a:solidFill>
                  <a:schemeClr val="bg1">
                    <a:lumMod val="95000"/>
                  </a:schemeClr>
                </a:solidFill>
                <a:latin typeface="Arial" pitchFamily="34" charset="0"/>
                <a:cs typeface="Arial" pitchFamily="34" charset="0"/>
              </a:rPr>
              <a:t>--</a:t>
            </a:r>
            <a:r>
              <a:rPr lang="en-US" b="1" i="1" dirty="0" smtClean="0">
                <a:solidFill>
                  <a:srgbClr val="FF0000"/>
                </a:solidFill>
                <a:latin typeface="Arial" pitchFamily="34" charset="0"/>
                <a:cs typeface="Arial" pitchFamily="34" charset="0"/>
              </a:rPr>
              <a:t>is not of the Father but is of the world.” {1 John 2:15,16}</a:t>
            </a:r>
            <a:endParaRPr lang="en-US" b="1" i="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effectLst>
                  <a:outerShdw blurRad="38100" dist="38100" dir="2700000" algn="tl">
                    <a:srgbClr val="000000">
                      <a:alpha val="43137"/>
                    </a:srgbClr>
                  </a:outerShdw>
                </a:effectLst>
                <a:latin typeface="Arial" pitchFamily="34" charset="0"/>
                <a:cs typeface="Arial" pitchFamily="34" charset="0"/>
              </a:rPr>
              <a:t>God Tempts No Man</a:t>
            </a:r>
            <a:endParaRPr lang="en-US" b="1" u="sng"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28600" y="1600200"/>
            <a:ext cx="8610600" cy="4876800"/>
          </a:xfrm>
          <a:solidFill>
            <a:srgbClr val="000000">
              <a:alpha val="74902"/>
            </a:srgbClr>
          </a:solidFill>
          <a:ln w="28575">
            <a:solidFill>
              <a:schemeClr val="bg1"/>
            </a:solidFill>
          </a:ln>
        </p:spPr>
        <p:txBody>
          <a:bodyPr>
            <a:normAutofit/>
          </a:bodyPr>
          <a:lstStyle/>
          <a:p>
            <a:pPr>
              <a:spcBef>
                <a:spcPts val="0"/>
              </a:spcBef>
              <a:spcAft>
                <a:spcPts val="1200"/>
              </a:spcAft>
            </a:pPr>
            <a:r>
              <a:rPr lang="en-US" b="1" dirty="0" smtClean="0">
                <a:solidFill>
                  <a:schemeClr val="bg1"/>
                </a:solidFill>
                <a:latin typeface="Arial" pitchFamily="34" charset="0"/>
                <a:cs typeface="Arial" pitchFamily="34" charset="0"/>
              </a:rPr>
              <a:t>Adam and Eve had a choice.</a:t>
            </a:r>
          </a:p>
          <a:p>
            <a:pPr>
              <a:spcBef>
                <a:spcPts val="0"/>
              </a:spcBef>
              <a:spcAft>
                <a:spcPts val="1200"/>
              </a:spcAft>
            </a:pPr>
            <a:r>
              <a:rPr lang="en-US" b="1" dirty="0" smtClean="0">
                <a:solidFill>
                  <a:schemeClr val="bg1"/>
                </a:solidFill>
                <a:latin typeface="Arial" pitchFamily="34" charset="0"/>
                <a:cs typeface="Arial" pitchFamily="34" charset="0"/>
              </a:rPr>
              <a:t>God did not tempt them—Satan lied!</a:t>
            </a:r>
          </a:p>
          <a:p>
            <a:pPr lvl="1">
              <a:spcBef>
                <a:spcPts val="0"/>
              </a:spcBef>
              <a:spcAft>
                <a:spcPts val="1200"/>
              </a:spcAft>
            </a:pPr>
            <a:r>
              <a:rPr lang="en-US" b="1" i="1" dirty="0" smtClean="0">
                <a:solidFill>
                  <a:srgbClr val="FF0000"/>
                </a:solidFill>
                <a:latin typeface="Arial" pitchFamily="34" charset="0"/>
                <a:cs typeface="Arial" pitchFamily="34" charset="0"/>
              </a:rPr>
              <a:t>“But of the fruit of the tree which is in the midst of the garden, God has said, 'You shall not eat it, nor shall you touch it, lest you die.’ Then the serpent said to the woman, ‘You </a:t>
            </a:r>
            <a:r>
              <a:rPr lang="en-US" b="1" u="sng" dirty="0" smtClean="0">
                <a:solidFill>
                  <a:schemeClr val="bg1">
                    <a:lumMod val="95000"/>
                  </a:schemeClr>
                </a:solidFill>
                <a:latin typeface="Arial" pitchFamily="34" charset="0"/>
                <a:cs typeface="Arial" pitchFamily="34" charset="0"/>
              </a:rPr>
              <a:t>will not</a:t>
            </a:r>
            <a:r>
              <a:rPr lang="en-US" b="1" dirty="0" smtClean="0">
                <a:solidFill>
                  <a:schemeClr val="bg1">
                    <a:lumMod val="95000"/>
                  </a:schemeClr>
                </a:solidFill>
                <a:latin typeface="Arial" pitchFamily="34" charset="0"/>
                <a:cs typeface="Arial" pitchFamily="34" charset="0"/>
              </a:rPr>
              <a:t> </a:t>
            </a:r>
            <a:r>
              <a:rPr lang="en-US" b="1" i="1" dirty="0" smtClean="0">
                <a:solidFill>
                  <a:srgbClr val="FF0000"/>
                </a:solidFill>
                <a:latin typeface="Arial" pitchFamily="34" charset="0"/>
                <a:cs typeface="Arial" pitchFamily="34" charset="0"/>
              </a:rPr>
              <a:t>surely die.’”  {Genesis 3:3,4}</a:t>
            </a:r>
            <a:endParaRPr lang="en-US" b="1" i="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effectLst>
                  <a:outerShdw blurRad="38100" dist="38100" dir="2700000" algn="tl">
                    <a:srgbClr val="000000">
                      <a:alpha val="43137"/>
                    </a:srgbClr>
                  </a:outerShdw>
                </a:effectLst>
                <a:latin typeface="Arial" pitchFamily="34" charset="0"/>
                <a:cs typeface="Arial" pitchFamily="34" charset="0"/>
              </a:rPr>
              <a:t>Eve Took the Bait</a:t>
            </a:r>
            <a:r>
              <a:rPr lang="en-US" b="1" dirty="0" smtClean="0">
                <a:effectLst>
                  <a:outerShdw blurRad="38100" dist="38100" dir="2700000" algn="tl">
                    <a:srgbClr val="000000">
                      <a:alpha val="43137"/>
                    </a:srgbClr>
                  </a:outerShdw>
                </a:effectLst>
                <a:latin typeface="Arial" pitchFamily="34" charset="0"/>
                <a:cs typeface="Arial" pitchFamily="34" charset="0"/>
              </a:rPr>
              <a:t>!</a:t>
            </a:r>
            <a:endParaRPr lang="en-US" b="1" dirty="0">
              <a:effectLst>
                <a:outerShdw blurRad="38100" dist="38100" dir="2700000" algn="tl">
                  <a:srgbClr val="000000">
                    <a:alpha val="43137"/>
                  </a:srgbClr>
                </a:outerShdw>
              </a:effectLst>
              <a:latin typeface="Arial" pitchFamily="34" charset="0"/>
              <a:cs typeface="Arial" pitchFamily="34" charset="0"/>
            </a:endParaRPr>
          </a:p>
        </p:txBody>
      </p:sp>
      <p:sp>
        <p:nvSpPr>
          <p:cNvPr id="4" name="Content Placeholder 3"/>
          <p:cNvSpPr>
            <a:spLocks noGrp="1"/>
          </p:cNvSpPr>
          <p:nvPr>
            <p:ph sz="half" idx="2"/>
          </p:nvPr>
        </p:nvSpPr>
        <p:spPr>
          <a:solidFill>
            <a:srgbClr val="000000">
              <a:alpha val="74902"/>
            </a:srgbClr>
          </a:solidFill>
          <a:ln w="28575">
            <a:solidFill>
              <a:schemeClr val="bg1"/>
            </a:solidFill>
          </a:ln>
        </p:spPr>
        <p:txBody>
          <a:bodyPr>
            <a:normAutofit/>
          </a:bodyPr>
          <a:lstStyle/>
          <a:p>
            <a:pPr marL="91440" indent="0">
              <a:spcBef>
                <a:spcPts val="1200"/>
              </a:spcBef>
              <a:spcAft>
                <a:spcPts val="600"/>
              </a:spcAft>
              <a:buNone/>
            </a:pPr>
            <a:r>
              <a:rPr lang="en-US" b="1" dirty="0" smtClean="0">
                <a:solidFill>
                  <a:srgbClr val="FF0000"/>
                </a:solidFill>
                <a:latin typeface="Arial Narrow" pitchFamily="34" charset="0"/>
              </a:rPr>
              <a:t>“So when the woman saw that the tree was </a:t>
            </a:r>
            <a:r>
              <a:rPr lang="en-US" b="1" u="sng" dirty="0" smtClean="0">
                <a:solidFill>
                  <a:schemeClr val="bg1">
                    <a:lumMod val="95000"/>
                  </a:schemeClr>
                </a:solidFill>
                <a:latin typeface="Arial Narrow" pitchFamily="34" charset="0"/>
              </a:rPr>
              <a:t>good for food</a:t>
            </a:r>
            <a:r>
              <a:rPr lang="en-US" b="1" dirty="0" smtClean="0">
                <a:solidFill>
                  <a:schemeClr val="bg1">
                    <a:lumMod val="95000"/>
                  </a:schemeClr>
                </a:solidFill>
                <a:latin typeface="Arial Narrow" pitchFamily="34" charset="0"/>
              </a:rPr>
              <a:t>, </a:t>
            </a:r>
            <a:r>
              <a:rPr lang="en-US" b="1" dirty="0" smtClean="0">
                <a:solidFill>
                  <a:srgbClr val="FF0000"/>
                </a:solidFill>
                <a:latin typeface="Arial Narrow" pitchFamily="34" charset="0"/>
              </a:rPr>
              <a:t>that it was </a:t>
            </a:r>
            <a:r>
              <a:rPr lang="en-US" b="1" u="sng" dirty="0" smtClean="0">
                <a:solidFill>
                  <a:schemeClr val="bg1">
                    <a:lumMod val="95000"/>
                  </a:schemeClr>
                </a:solidFill>
                <a:latin typeface="Arial Narrow" pitchFamily="34" charset="0"/>
              </a:rPr>
              <a:t>pleasant to the eyes</a:t>
            </a:r>
            <a:r>
              <a:rPr lang="en-US" b="1" dirty="0" smtClean="0">
                <a:solidFill>
                  <a:schemeClr val="bg1">
                    <a:lumMod val="95000"/>
                  </a:schemeClr>
                </a:solidFill>
                <a:latin typeface="Arial Narrow" pitchFamily="34" charset="0"/>
              </a:rPr>
              <a:t>, </a:t>
            </a:r>
            <a:r>
              <a:rPr lang="en-US" b="1" dirty="0" smtClean="0">
                <a:solidFill>
                  <a:srgbClr val="FF0000"/>
                </a:solidFill>
                <a:latin typeface="Arial Narrow" pitchFamily="34" charset="0"/>
              </a:rPr>
              <a:t>and a tree desirable to </a:t>
            </a:r>
            <a:r>
              <a:rPr lang="en-US" b="1" u="sng" dirty="0" smtClean="0">
                <a:solidFill>
                  <a:schemeClr val="bg1">
                    <a:lumMod val="95000"/>
                  </a:schemeClr>
                </a:solidFill>
                <a:latin typeface="Arial Narrow" pitchFamily="34" charset="0"/>
              </a:rPr>
              <a:t>make one wise</a:t>
            </a:r>
            <a:r>
              <a:rPr lang="en-US" b="1" dirty="0" smtClean="0">
                <a:solidFill>
                  <a:schemeClr val="bg1">
                    <a:lumMod val="95000"/>
                  </a:schemeClr>
                </a:solidFill>
                <a:latin typeface="Arial Narrow" pitchFamily="34" charset="0"/>
              </a:rPr>
              <a:t>, </a:t>
            </a:r>
            <a:r>
              <a:rPr lang="en-US" b="1" dirty="0" smtClean="0">
                <a:solidFill>
                  <a:srgbClr val="FF0000"/>
                </a:solidFill>
                <a:latin typeface="Arial Narrow" pitchFamily="34" charset="0"/>
              </a:rPr>
              <a:t>she took of its fruit and ate. She also gave to her husband with her, and he ate.” {Genesis 3:6}</a:t>
            </a:r>
            <a:endParaRPr lang="en-US" b="1" dirty="0">
              <a:solidFill>
                <a:srgbClr val="FF0000"/>
              </a:solidFill>
              <a:latin typeface="Arial Narrow" pitchFamily="34" charset="0"/>
            </a:endParaRPr>
          </a:p>
        </p:txBody>
      </p:sp>
      <p:pic>
        <p:nvPicPr>
          <p:cNvPr id="5" name="Picture 2"/>
          <p:cNvPicPr>
            <a:picLocks noGrp="1" noChangeAspect="1" noChangeArrowheads="1"/>
          </p:cNvPicPr>
          <p:nvPr>
            <p:ph sz="half" idx="1"/>
          </p:nvPr>
        </p:nvPicPr>
        <p:blipFill>
          <a:blip r:embed="rId3" cstate="print"/>
          <a:srcRect/>
          <a:stretch>
            <a:fillRect/>
          </a:stretch>
        </p:blipFill>
        <p:spPr bwMode="auto">
          <a:xfrm>
            <a:off x="620855" y="1600200"/>
            <a:ext cx="3711290" cy="4525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smtClean="0">
                <a:effectLst>
                  <a:outerShdw blurRad="38100" dist="38100" dir="2700000" algn="tl">
                    <a:srgbClr val="000000">
                      <a:alpha val="43137"/>
                    </a:srgbClr>
                  </a:outerShdw>
                </a:effectLst>
                <a:latin typeface="Arial" pitchFamily="34" charset="0"/>
                <a:cs typeface="Arial" pitchFamily="34" charset="0"/>
              </a:rPr>
              <a:t>The Devil’s Schemes</a:t>
            </a:r>
            <a:endParaRPr lang="en-US" b="1" u="sng"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sz="half" idx="1"/>
          </p:nvPr>
        </p:nvSpPr>
        <p:spPr>
          <a:solidFill>
            <a:srgbClr val="000000">
              <a:alpha val="74902"/>
            </a:srgbClr>
          </a:solidFill>
          <a:ln w="28575">
            <a:solidFill>
              <a:schemeClr val="bg1"/>
            </a:solidFill>
          </a:ln>
        </p:spPr>
        <p:txBody>
          <a:bodyPr>
            <a:normAutofit/>
          </a:bodyPr>
          <a:lstStyle/>
          <a:p>
            <a:pPr>
              <a:spcAft>
                <a:spcPts val="600"/>
              </a:spcAft>
            </a:pPr>
            <a:r>
              <a:rPr lang="en-US" sz="3200" b="1" dirty="0" smtClean="0">
                <a:solidFill>
                  <a:srgbClr val="FF0000"/>
                </a:solidFill>
                <a:latin typeface="Arial" pitchFamily="34" charset="0"/>
                <a:cs typeface="Arial" pitchFamily="34" charset="0"/>
              </a:rPr>
              <a:t>Discourage</a:t>
            </a:r>
            <a:r>
              <a:rPr lang="en-US" sz="3200"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You</a:t>
            </a:r>
          </a:p>
          <a:p>
            <a:pPr>
              <a:spcAft>
                <a:spcPts val="600"/>
              </a:spcAft>
            </a:pPr>
            <a:r>
              <a:rPr lang="en-US" sz="3200" b="1" dirty="0" smtClean="0">
                <a:solidFill>
                  <a:srgbClr val="FF0000"/>
                </a:solidFill>
                <a:latin typeface="Arial" pitchFamily="34" charset="0"/>
                <a:cs typeface="Arial" pitchFamily="34" charset="0"/>
              </a:rPr>
              <a:t>Distract</a:t>
            </a:r>
            <a:r>
              <a:rPr lang="en-US" sz="3200"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You</a:t>
            </a:r>
          </a:p>
          <a:p>
            <a:pPr>
              <a:spcAft>
                <a:spcPts val="600"/>
              </a:spcAft>
            </a:pPr>
            <a:r>
              <a:rPr lang="en-US" sz="3200" b="1" dirty="0" smtClean="0">
                <a:solidFill>
                  <a:srgbClr val="FF0000"/>
                </a:solidFill>
                <a:latin typeface="Arial" pitchFamily="34" charset="0"/>
                <a:cs typeface="Arial" pitchFamily="34" charset="0"/>
              </a:rPr>
              <a:t>Deceive</a:t>
            </a:r>
            <a:r>
              <a:rPr lang="en-US" sz="3200"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You</a:t>
            </a:r>
          </a:p>
          <a:p>
            <a:pPr>
              <a:spcAft>
                <a:spcPts val="600"/>
              </a:spcAft>
            </a:pPr>
            <a:r>
              <a:rPr lang="en-US" sz="3200" b="1" dirty="0" smtClean="0">
                <a:solidFill>
                  <a:srgbClr val="FF0000"/>
                </a:solidFill>
                <a:latin typeface="Arial" pitchFamily="34" charset="0"/>
                <a:cs typeface="Arial" pitchFamily="34" charset="0"/>
              </a:rPr>
              <a:t>Destroy</a:t>
            </a:r>
            <a:r>
              <a:rPr lang="en-US" sz="3200"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You!</a:t>
            </a:r>
            <a:endParaRPr lang="en-US" sz="3200" dirty="0">
              <a:solidFill>
                <a:schemeClr val="bg1"/>
              </a:solidFill>
              <a:latin typeface="Arial" pitchFamily="34" charset="0"/>
              <a:cs typeface="Arial" pitchFamily="34" charset="0"/>
            </a:endParaRPr>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4648200" y="1600201"/>
            <a:ext cx="4038600" cy="44958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p:cTn id="1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1" end="1"/>
                                            </p:txEl>
                                          </p:spTgt>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2" end="2"/>
                                            </p:txEl>
                                          </p:spTgt>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latin typeface="Arial" pitchFamily="34" charset="0"/>
                <a:cs typeface="Arial" pitchFamily="34" charset="0"/>
              </a:rPr>
              <a:t>“</a:t>
            </a:r>
            <a:r>
              <a:rPr lang="en-US" sz="4000" b="1" u="sng" dirty="0" smtClean="0">
                <a:effectLst>
                  <a:outerShdw blurRad="38100" dist="38100" dir="2700000" algn="tl">
                    <a:srgbClr val="000000">
                      <a:alpha val="43137"/>
                    </a:srgbClr>
                  </a:outerShdw>
                </a:effectLst>
                <a:latin typeface="Arial" pitchFamily="34" charset="0"/>
                <a:cs typeface="Arial" pitchFamily="34" charset="0"/>
              </a:rPr>
              <a:t>Lest You Fall Into Temptation</a:t>
            </a:r>
            <a:r>
              <a:rPr lang="en-US" sz="4000" b="1" dirty="0" smtClean="0">
                <a:effectLst>
                  <a:outerShdw blurRad="38100" dist="38100" dir="2700000" algn="tl">
                    <a:srgbClr val="000000">
                      <a:alpha val="43137"/>
                    </a:srgbClr>
                  </a:outerShdw>
                </a:effectLst>
                <a:latin typeface="Arial" pitchFamily="34" charset="0"/>
                <a:cs typeface="Arial" pitchFamily="34" charset="0"/>
              </a:rPr>
              <a:t>”</a:t>
            </a:r>
            <a:endParaRPr lang="en-US" sz="4000" b="1" dirty="0">
              <a:effectLst>
                <a:outerShdw blurRad="38100" dist="38100" dir="2700000" algn="tl">
                  <a:srgbClr val="000000">
                    <a:alpha val="43137"/>
                  </a:srgbClr>
                </a:outerShdw>
              </a:effectLst>
              <a:latin typeface="Arial" pitchFamily="34" charset="0"/>
              <a:cs typeface="Arial" pitchFamily="34" charset="0"/>
            </a:endParaRPr>
          </a:p>
        </p:txBody>
      </p:sp>
      <p:sp>
        <p:nvSpPr>
          <p:cNvPr id="3" name="Content Placeholder 2"/>
          <p:cNvSpPr>
            <a:spLocks noGrp="1"/>
          </p:cNvSpPr>
          <p:nvPr>
            <p:ph idx="1"/>
          </p:nvPr>
        </p:nvSpPr>
        <p:spPr>
          <a:xfrm>
            <a:off x="228600" y="1600200"/>
            <a:ext cx="8610600" cy="4876800"/>
          </a:xfrm>
          <a:solidFill>
            <a:srgbClr val="000000">
              <a:alpha val="74902"/>
            </a:srgbClr>
          </a:solidFill>
          <a:ln w="28575">
            <a:solidFill>
              <a:schemeClr val="bg1"/>
            </a:solidFill>
          </a:ln>
        </p:spPr>
        <p:txBody>
          <a:bodyPr>
            <a:normAutofit/>
          </a:bodyPr>
          <a:lstStyle/>
          <a:p>
            <a:r>
              <a:rPr lang="en-US" b="1" dirty="0" smtClean="0">
                <a:solidFill>
                  <a:schemeClr val="bg1"/>
                </a:solidFill>
                <a:latin typeface="Arial" pitchFamily="34" charset="0"/>
                <a:cs typeface="Arial" pitchFamily="34" charset="0"/>
              </a:rPr>
              <a:t>Did you pray?</a:t>
            </a:r>
          </a:p>
          <a:p>
            <a:pPr lvl="1"/>
            <a:r>
              <a:rPr lang="en-US" b="1" i="1" dirty="0" smtClean="0">
                <a:solidFill>
                  <a:srgbClr val="FF0000"/>
                </a:solidFill>
                <a:latin typeface="Arial" pitchFamily="34" charset="0"/>
                <a:cs typeface="Arial" pitchFamily="34" charset="0"/>
              </a:rPr>
              <a:t>“And do not lead us into temptation, but deliver us from the evil one. For Yours is the kingdom and the power and the glory forever.” {Matthew 6:13}</a:t>
            </a:r>
          </a:p>
          <a:p>
            <a:r>
              <a:rPr lang="en-US" b="1" dirty="0" smtClean="0">
                <a:solidFill>
                  <a:schemeClr val="bg1"/>
                </a:solidFill>
                <a:latin typeface="Arial" pitchFamily="34" charset="0"/>
                <a:cs typeface="Arial" pitchFamily="34" charset="0"/>
              </a:rPr>
              <a:t>Did you focus on God’s word?</a:t>
            </a:r>
          </a:p>
          <a:p>
            <a:pPr lvl="1"/>
            <a:r>
              <a:rPr lang="en-US" b="1" i="1" dirty="0" smtClean="0">
                <a:solidFill>
                  <a:srgbClr val="FF0000"/>
                </a:solidFill>
                <a:latin typeface="Arial" pitchFamily="34" charset="0"/>
                <a:cs typeface="Arial" pitchFamily="34" charset="0"/>
              </a:rPr>
              <a:t>“I thought about my ways, and turned my feet to Your testimonies. I made haste, and did not delay to keep Your commandments.”                {Psalm 119:59,60}</a:t>
            </a:r>
            <a:endParaRPr lang="en-US" b="1" i="1" dirty="0">
              <a:solidFill>
                <a:srgbClr val="FF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610600" cy="4876800"/>
          </a:xfrm>
          <a:solidFill>
            <a:srgbClr val="000000">
              <a:alpha val="74902"/>
            </a:srgbClr>
          </a:solidFill>
          <a:ln w="28575">
            <a:solidFill>
              <a:schemeClr val="bg1"/>
            </a:solidFill>
          </a:ln>
        </p:spPr>
        <p:txBody>
          <a:bodyPr>
            <a:normAutofit/>
          </a:bodyPr>
          <a:lstStyle/>
          <a:p>
            <a:r>
              <a:rPr lang="en-US" b="1" dirty="0" smtClean="0">
                <a:solidFill>
                  <a:schemeClr val="bg1"/>
                </a:solidFill>
                <a:latin typeface="Arial Narrow" pitchFamily="34" charset="0"/>
                <a:cs typeface="Arial" pitchFamily="34" charset="0"/>
              </a:rPr>
              <a:t>Are </a:t>
            </a:r>
            <a:r>
              <a:rPr lang="en-US" b="1" dirty="0" smtClean="0">
                <a:solidFill>
                  <a:schemeClr val="bg1"/>
                </a:solidFill>
                <a:latin typeface="Arial Narrow" pitchFamily="34" charset="0"/>
                <a:cs typeface="Arial" pitchFamily="34" charset="0"/>
              </a:rPr>
              <a:t>you busy </a:t>
            </a:r>
            <a:r>
              <a:rPr lang="en-US" b="1" dirty="0" smtClean="0">
                <a:solidFill>
                  <a:schemeClr val="bg1"/>
                </a:solidFill>
                <a:latin typeface="Arial Narrow" pitchFamily="34" charset="0"/>
                <a:cs typeface="Arial" pitchFamily="34" charset="0"/>
              </a:rPr>
              <a:t>in </a:t>
            </a:r>
            <a:r>
              <a:rPr lang="en-US" b="1" dirty="0" smtClean="0">
                <a:solidFill>
                  <a:schemeClr val="bg1"/>
                </a:solidFill>
                <a:latin typeface="Arial Narrow" pitchFamily="34" charset="0"/>
                <a:cs typeface="Arial" pitchFamily="34" charset="0"/>
              </a:rPr>
              <a:t>your Father’s business?</a:t>
            </a:r>
            <a:endParaRPr lang="en-US" b="1" dirty="0" smtClean="0">
              <a:solidFill>
                <a:schemeClr val="bg1"/>
              </a:solidFill>
              <a:latin typeface="Arial Narrow" pitchFamily="34" charset="0"/>
              <a:cs typeface="Arial" pitchFamily="34" charset="0"/>
            </a:endParaRPr>
          </a:p>
          <a:p>
            <a:pPr lvl="1">
              <a:spcAft>
                <a:spcPts val="1200"/>
              </a:spcAft>
            </a:pPr>
            <a:r>
              <a:rPr lang="en-US" b="1" i="1" dirty="0" smtClean="0">
                <a:solidFill>
                  <a:srgbClr val="FF0000"/>
                </a:solidFill>
                <a:latin typeface="Arial Narrow" pitchFamily="34" charset="0"/>
                <a:cs typeface="Arial" pitchFamily="34" charset="0"/>
              </a:rPr>
              <a:t>“But seek first the kingdom of God and His righteousness, and all these things shall be added to you.” {Matthew 6:33}</a:t>
            </a:r>
          </a:p>
          <a:p>
            <a:r>
              <a:rPr lang="en-US" b="1" dirty="0" smtClean="0">
                <a:solidFill>
                  <a:schemeClr val="bg1"/>
                </a:solidFill>
                <a:latin typeface="Arial Narrow" pitchFamily="34" charset="0"/>
                <a:cs typeface="Arial" pitchFamily="34" charset="0"/>
              </a:rPr>
              <a:t>What is your main goal?</a:t>
            </a:r>
          </a:p>
          <a:p>
            <a:pPr lvl="1"/>
            <a:r>
              <a:rPr lang="en-US" b="1" i="1" dirty="0" smtClean="0">
                <a:solidFill>
                  <a:srgbClr val="FF0000"/>
                </a:solidFill>
                <a:latin typeface="Arial Narrow" pitchFamily="34" charset="0"/>
                <a:cs typeface="Arial" pitchFamily="34" charset="0"/>
              </a:rPr>
              <a:t>“Finally, there is laid up for me the crown of righteousness, which the Lord, the righteous Judge, will give to me on that Day, and not to me only but also to all who have loved His appearing.” {2 Timothy 4:8}</a:t>
            </a:r>
            <a:endParaRPr lang="en-US" b="1" i="1" dirty="0">
              <a:solidFill>
                <a:srgbClr val="FF0000"/>
              </a:solidFill>
              <a:latin typeface="Arial Narrow" pitchFamily="34" charset="0"/>
              <a:cs typeface="Arial" pitchFamily="34" charset="0"/>
            </a:endParaRPr>
          </a:p>
        </p:txBody>
      </p:sp>
      <p:sp>
        <p:nvSpPr>
          <p:cNvPr id="5" name="Title 1"/>
          <p:cNvSpPr>
            <a:spLocks noGrp="1"/>
          </p:cNvSpPr>
          <p:nvPr>
            <p:ph type="title"/>
          </p:nvPr>
        </p:nvSpPr>
        <p:spPr/>
        <p:txBody>
          <a:bodyPr>
            <a:normAutofit/>
          </a:bodyPr>
          <a:lstStyle/>
          <a:p>
            <a:r>
              <a:rPr lang="en-US" sz="4000" b="1" dirty="0" smtClean="0">
                <a:effectLst>
                  <a:outerShdw blurRad="38100" dist="38100" dir="2700000" algn="tl">
                    <a:srgbClr val="000000">
                      <a:alpha val="43137"/>
                    </a:srgbClr>
                  </a:outerShdw>
                </a:effectLst>
                <a:latin typeface="Arial" pitchFamily="34" charset="0"/>
                <a:cs typeface="Arial" pitchFamily="34" charset="0"/>
              </a:rPr>
              <a:t>“</a:t>
            </a:r>
            <a:r>
              <a:rPr lang="en-US" sz="4000" b="1" u="sng" dirty="0" smtClean="0">
                <a:effectLst>
                  <a:outerShdw blurRad="38100" dist="38100" dir="2700000" algn="tl">
                    <a:srgbClr val="000000">
                      <a:alpha val="43137"/>
                    </a:srgbClr>
                  </a:outerShdw>
                </a:effectLst>
                <a:latin typeface="Arial" pitchFamily="34" charset="0"/>
                <a:cs typeface="Arial" pitchFamily="34" charset="0"/>
              </a:rPr>
              <a:t>Lest You Fall Into Temptation</a:t>
            </a:r>
            <a:r>
              <a:rPr lang="en-US" sz="4000" b="1" dirty="0" smtClean="0">
                <a:effectLst>
                  <a:outerShdw blurRad="38100" dist="38100" dir="2700000" algn="tl">
                    <a:srgbClr val="000000">
                      <a:alpha val="43137"/>
                    </a:srgbClr>
                  </a:outerShdw>
                </a:effectLst>
                <a:latin typeface="Arial" pitchFamily="34" charset="0"/>
                <a:cs typeface="Arial" pitchFamily="34" charset="0"/>
              </a:rPr>
              <a:t>”</a:t>
            </a:r>
            <a:endParaRPr lang="en-US" sz="4000" b="1" dirty="0">
              <a:effectLst>
                <a:outerShdw blurRad="38100" dist="38100" dir="2700000" algn="tl">
                  <a:srgbClr val="000000">
                    <a:alpha val="43137"/>
                  </a:srgbClr>
                </a:outerShdw>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TotalTime>
  <Words>1066</Words>
  <Application>Microsoft Office PowerPoint</Application>
  <PresentationFormat>On-screen Show (4:3)</PresentationFormat>
  <Paragraphs>85</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In the Valley of Temptation</vt:lpstr>
      <vt:lpstr>Slide 2</vt:lpstr>
      <vt:lpstr>The Danger of Temptation</vt:lpstr>
      <vt:lpstr>Avenues of Temptation</vt:lpstr>
      <vt:lpstr>God Tempts No Man</vt:lpstr>
      <vt:lpstr>Eve Took the Bait!</vt:lpstr>
      <vt:lpstr>The Devil’s Schemes</vt:lpstr>
      <vt:lpstr>“Lest You Fall Into Temptation”</vt:lpstr>
      <vt:lpstr>“Lest You Fall Into Temptation”</vt:lpstr>
      <vt:lpstr>God’s Promise</vt:lpstr>
      <vt:lpstr>Jesus’ Test</vt:lpstr>
      <vt:lpstr>Concluding Thoughts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Valley of Temptation</dc:title>
  <dc:creator>Keith Greer</dc:creator>
  <cp:lastModifiedBy>Carolyn Rix</cp:lastModifiedBy>
  <cp:revision>9</cp:revision>
  <dcterms:created xsi:type="dcterms:W3CDTF">2010-01-08T20:49:00Z</dcterms:created>
  <dcterms:modified xsi:type="dcterms:W3CDTF">2010-04-27T13:47:57Z</dcterms:modified>
</cp:coreProperties>
</file>