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a:srgbClr val="558ED5"/>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907" autoAdjust="0"/>
  </p:normalViewPr>
  <p:slideViewPr>
    <p:cSldViewPr>
      <p:cViewPr varScale="1">
        <p:scale>
          <a:sx n="47" d="100"/>
          <a:sy n="47" d="100"/>
        </p:scale>
        <p:origin x="-667"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59980-DD17-4765-95DD-7B0D04A987CB}" type="datetimeFigureOut">
              <a:rPr lang="en-US" smtClean="0"/>
              <a:pPr/>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3A7B-877F-43CA-9EC7-CA0E6B9D25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In The Valley of Death </a:t>
            </a:r>
            <a:r>
              <a:rPr lang="en-US" dirty="0" smtClean="0"/>
              <a:t>(</a:t>
            </a:r>
            <a:r>
              <a:rPr lang="en-US" b="1" i="1" dirty="0" smtClean="0"/>
              <a:t>Psa.23:4</a:t>
            </a:r>
            <a:r>
              <a:rPr lang="en-US" dirty="0" smtClean="0"/>
              <a:t>)</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Death </a:t>
            </a:r>
            <a:r>
              <a:rPr lang="en-US" b="1" dirty="0" smtClean="0"/>
              <a:t>Is Untimely</a:t>
            </a:r>
            <a:r>
              <a:rPr lang="en-US" b="1" dirty="0" smtClean="0"/>
              <a:t>.</a:t>
            </a:r>
            <a:r>
              <a:rPr lang="en-US" b="0" dirty="0" smtClean="0"/>
              <a:t> (</a:t>
            </a:r>
            <a:r>
              <a:rPr lang="en-US" b="1" i="1" dirty="0" smtClean="0"/>
              <a:t>John 11:33-35</a:t>
            </a:r>
            <a:r>
              <a:rPr lang="en-US" b="0" dirty="0" smtClean="0"/>
              <a:t>) Account of death of Lazarus. Jesus </a:t>
            </a:r>
            <a:r>
              <a:rPr lang="en-US" b="0" dirty="0" smtClean="0"/>
              <a:t>raised </a:t>
            </a:r>
            <a:r>
              <a:rPr lang="en-US" b="0" dirty="0" smtClean="0"/>
              <a:t>him from the dead—four</a:t>
            </a:r>
            <a:r>
              <a:rPr lang="en-US" b="0" baseline="0" dirty="0" smtClean="0"/>
              <a:t> days after his death!</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Concluding Thoughts...</a:t>
            </a:r>
            <a:r>
              <a:rPr lang="en-US" b="0" dirty="0" smtClean="0"/>
              <a:t> (</a:t>
            </a:r>
            <a:r>
              <a:rPr lang="en-US" b="1" i="1" dirty="0" smtClean="0"/>
              <a:t>Eccl.7:2</a:t>
            </a:r>
            <a:r>
              <a:rPr lang="en-US" b="0" smtClean="0"/>
              <a:t>) Summary—Invitation…</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Need to Know About Death</a:t>
            </a:r>
            <a:r>
              <a:rPr lang="en-US" dirty="0" smtClean="0"/>
              <a:t>. (</a:t>
            </a:r>
            <a:r>
              <a:rPr lang="en-US" i="1" dirty="0" smtClean="0"/>
              <a:t>Psa.39:4</a:t>
            </a:r>
            <a:r>
              <a:rPr lang="en-US" dirty="0" smtClean="0"/>
              <a:t>) We need to understand</a:t>
            </a:r>
            <a:r>
              <a:rPr lang="en-US" baseline="0" dirty="0" smtClean="0"/>
              <a:t> that death is part of life.</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Need to Know About Death</a:t>
            </a:r>
            <a:r>
              <a:rPr lang="en-US" dirty="0" smtClean="0"/>
              <a:t>. (</a:t>
            </a:r>
            <a:r>
              <a:rPr lang="en-US" i="1" dirty="0" smtClean="0"/>
              <a:t>Psa.90:12</a:t>
            </a:r>
            <a:r>
              <a:rPr lang="en-US" dirty="0" smtClean="0"/>
              <a:t>) We need to understand</a:t>
            </a:r>
            <a:r>
              <a:rPr lang="en-US" baseline="0" dirty="0" smtClean="0"/>
              <a:t> that death is part of life.</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“And he Died.”</a:t>
            </a:r>
            <a:r>
              <a:rPr lang="en-US" dirty="0" smtClean="0"/>
              <a:t>. (</a:t>
            </a:r>
            <a:r>
              <a:rPr lang="en-US" i="1" dirty="0" smtClean="0"/>
              <a:t>Genesis</a:t>
            </a:r>
            <a:r>
              <a:rPr lang="en-US" i="1" baseline="0" dirty="0" smtClean="0"/>
              <a:t> 5:,5,6,11</a:t>
            </a:r>
            <a:r>
              <a:rPr lang="en-US" dirty="0" smtClean="0"/>
              <a:t>) Read the entire genealogy of Adam in Genesis</a:t>
            </a:r>
            <a:r>
              <a:rPr lang="en-US" baseline="0" dirty="0" smtClean="0"/>
              <a:t> </a:t>
            </a:r>
            <a:r>
              <a:rPr lang="en-US" baseline="0" dirty="0" smtClean="0"/>
              <a:t>5. All end </a:t>
            </a:r>
            <a:r>
              <a:rPr lang="en-US" baseline="0" dirty="0" smtClean="0"/>
              <a:t>with the same three words—”</a:t>
            </a:r>
            <a:r>
              <a:rPr lang="en-US" b="1" u="sng" baseline="0" dirty="0" smtClean="0"/>
              <a:t>AND HE DIED</a:t>
            </a:r>
            <a:r>
              <a:rPr lang="en-US" baseline="0" dirty="0" smtClean="0"/>
              <a:t>.” No matter </a:t>
            </a:r>
            <a:r>
              <a:rPr lang="en-US" baseline="0" dirty="0" smtClean="0"/>
              <a:t>how long a person lives, his life ends at </a:t>
            </a:r>
            <a:r>
              <a:rPr lang="en-US" baseline="0" dirty="0" smtClean="0"/>
              <a:t>some point.</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Death </a:t>
            </a:r>
            <a:r>
              <a:rPr lang="en-US" b="1" dirty="0" smtClean="0"/>
              <a:t>Is Inevitable</a:t>
            </a:r>
            <a:r>
              <a:rPr lang="en-US" b="1" dirty="0" smtClean="0"/>
              <a:t>.</a:t>
            </a:r>
            <a:r>
              <a:rPr lang="en-US" b="0" dirty="0" smtClean="0"/>
              <a:t> (</a:t>
            </a:r>
            <a:r>
              <a:rPr lang="en-US" b="1" i="1" dirty="0" smtClean="0"/>
              <a:t>Heb.9:27; Jam.4:14</a:t>
            </a:r>
            <a:r>
              <a:rPr lang="en-US" b="0" dirty="0" smtClean="0"/>
              <a:t>) Nothing that men </a:t>
            </a:r>
            <a:r>
              <a:rPr lang="en-US" b="0" dirty="0" smtClean="0"/>
              <a:t>learn </a:t>
            </a:r>
            <a:r>
              <a:rPr lang="en-US" b="0" dirty="0" smtClean="0"/>
              <a:t>about science, </a:t>
            </a:r>
            <a:r>
              <a:rPr lang="en-US" b="0" dirty="0" smtClean="0"/>
              <a:t>medicine, </a:t>
            </a:r>
            <a:r>
              <a:rPr lang="en-US" b="0" dirty="0" smtClean="0"/>
              <a:t>or the human body is going to result in </a:t>
            </a:r>
            <a:r>
              <a:rPr lang="en-US" b="0" dirty="0" smtClean="0"/>
              <a:t>their living </a:t>
            </a:r>
            <a:r>
              <a:rPr lang="en-US" b="0" dirty="0" smtClean="0"/>
              <a:t>forever. This tent of flesh,</a:t>
            </a:r>
            <a:r>
              <a:rPr lang="en-US" b="0" baseline="0" dirty="0" smtClean="0"/>
              <a:t> </a:t>
            </a:r>
            <a:r>
              <a:rPr lang="en-US" b="0" baseline="0" dirty="0" smtClean="0"/>
              <a:t>blood, </a:t>
            </a:r>
            <a:r>
              <a:rPr lang="en-US" b="0" baseline="0" dirty="0" smtClean="0"/>
              <a:t>and clay will one day </a:t>
            </a:r>
            <a:r>
              <a:rPr lang="en-US" b="0" baseline="0" dirty="0" smtClean="0"/>
              <a:t>return </a:t>
            </a:r>
            <a:r>
              <a:rPr lang="en-US" b="0" baseline="0" dirty="0" smtClean="0"/>
              <a:t>to the ground from which it </a:t>
            </a:r>
            <a:r>
              <a:rPr lang="en-US" b="0" baseline="0" dirty="0" smtClean="0"/>
              <a:t>came (</a:t>
            </a:r>
            <a:r>
              <a:rPr lang="en-US" b="1" baseline="0" dirty="0" smtClean="0"/>
              <a:t>Gen.3:19)</a:t>
            </a:r>
            <a:r>
              <a:rPr lang="en-US" b="0" baseline="0" dirty="0" smtClean="0"/>
              <a:t>. </a:t>
            </a:r>
            <a:r>
              <a:rPr lang="en-US" b="0" baseline="0" dirty="0" smtClean="0"/>
              <a:t>Every person should live with an understanding of the certainty </a:t>
            </a:r>
            <a:r>
              <a:rPr lang="en-US" b="0" baseline="0" dirty="0" smtClean="0"/>
              <a:t>that his life will end someday</a:t>
            </a:r>
            <a:r>
              <a:rPr lang="en-US" b="0" baseline="0" dirty="0" smtClean="0"/>
              <a:t>! What does this mean to us? Be prepared!</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Preparation </a:t>
            </a:r>
            <a:r>
              <a:rPr lang="en-US" b="1" dirty="0" smtClean="0"/>
              <a:t>Is Essential</a:t>
            </a:r>
            <a:r>
              <a:rPr lang="en-US" b="1" dirty="0" smtClean="0"/>
              <a:t>.</a:t>
            </a:r>
            <a:r>
              <a:rPr lang="en-US" b="0" dirty="0" smtClean="0"/>
              <a:t> (</a:t>
            </a:r>
            <a:r>
              <a:rPr lang="en-US" b="1" i="1" dirty="0" smtClean="0"/>
              <a:t>Luke 12:15-20</a:t>
            </a:r>
            <a:r>
              <a:rPr lang="en-US" b="0" dirty="0" smtClean="0"/>
              <a:t>) The Parable of the Rich Young Fool…Discuss</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Preparation </a:t>
            </a:r>
            <a:r>
              <a:rPr lang="en-US" b="1" dirty="0" smtClean="0"/>
              <a:t>Is Essential</a:t>
            </a:r>
            <a:r>
              <a:rPr lang="en-US" b="1" dirty="0" smtClean="0"/>
              <a:t>.</a:t>
            </a:r>
            <a:r>
              <a:rPr lang="en-US" b="0" dirty="0" smtClean="0"/>
              <a:t> </a:t>
            </a:r>
            <a:r>
              <a:rPr lang="en-US" b="0" i="1" dirty="0" smtClean="0"/>
              <a:t>(</a:t>
            </a:r>
            <a:r>
              <a:rPr lang="en-US" b="1" i="1" dirty="0" smtClean="0"/>
              <a:t>2 Samuel 12:22,23</a:t>
            </a:r>
            <a:r>
              <a:rPr lang="en-US" b="0" dirty="0" smtClean="0"/>
              <a:t>) Account of David and Bathsheba’s </a:t>
            </a:r>
            <a:r>
              <a:rPr lang="en-US" b="0" dirty="0" smtClean="0"/>
              <a:t>child’s death and</a:t>
            </a:r>
            <a:r>
              <a:rPr lang="en-US" b="0" baseline="0" dirty="0" smtClean="0"/>
              <a:t> </a:t>
            </a:r>
            <a:r>
              <a:rPr lang="en-US" b="0" baseline="0" dirty="0" smtClean="0"/>
              <a:t>David accepting God’s answer to his petitions</a:t>
            </a:r>
            <a:r>
              <a:rPr lang="en-US" b="0" dirty="0" smtClean="0"/>
              <a:t>…Discuss</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Death is Untimely.</a:t>
            </a:r>
            <a:r>
              <a:rPr lang="en-US" b="0" dirty="0" smtClean="0"/>
              <a:t> (</a:t>
            </a:r>
            <a:r>
              <a:rPr lang="en-US" b="1" i="1" dirty="0" smtClean="0"/>
              <a:t>Genesis 23:1,2</a:t>
            </a:r>
            <a:r>
              <a:rPr lang="en-US" b="0" dirty="0" smtClean="0"/>
              <a:t>) Account </a:t>
            </a:r>
            <a:r>
              <a:rPr lang="en-US" b="0" dirty="0" smtClean="0"/>
              <a:t>of death of Sarah—Abraham’s </a:t>
            </a:r>
            <a:r>
              <a:rPr lang="en-US" b="0" dirty="0" smtClean="0"/>
              <a:t>wife. Buying the cave</a:t>
            </a:r>
            <a:r>
              <a:rPr lang="en-US" b="0" baseline="0" dirty="0" smtClean="0"/>
              <a:t> and burying her in the cave.</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Death </a:t>
            </a:r>
            <a:r>
              <a:rPr lang="en-US" b="1" dirty="0" smtClean="0"/>
              <a:t>Is Untimely</a:t>
            </a:r>
            <a:r>
              <a:rPr lang="en-US" b="1" dirty="0" smtClean="0"/>
              <a:t>.</a:t>
            </a:r>
            <a:r>
              <a:rPr lang="en-US" b="0" dirty="0" smtClean="0"/>
              <a:t> (</a:t>
            </a:r>
            <a:r>
              <a:rPr lang="en-US" b="1" i="1" dirty="0" smtClean="0"/>
              <a:t>Mark 6:26-28</a:t>
            </a:r>
            <a:r>
              <a:rPr lang="en-US" b="0" dirty="0" smtClean="0"/>
              <a:t>) Account of </a:t>
            </a:r>
            <a:r>
              <a:rPr lang="en-US" b="0" dirty="0" smtClean="0"/>
              <a:t>death of John </a:t>
            </a:r>
            <a:r>
              <a:rPr lang="en-US" b="0" dirty="0" smtClean="0"/>
              <a:t>the </a:t>
            </a:r>
            <a:r>
              <a:rPr lang="en-US" b="0" dirty="0" smtClean="0"/>
              <a:t>Baptist. </a:t>
            </a:r>
            <a:r>
              <a:rPr lang="en-US" b="0" dirty="0" smtClean="0"/>
              <a:t>Beheaded by Herod because of oath made </a:t>
            </a:r>
            <a:r>
              <a:rPr lang="en-US" b="0" dirty="0" smtClean="0"/>
              <a:t>during a</a:t>
            </a:r>
            <a:r>
              <a:rPr lang="en-US" b="0" baseline="0" dirty="0" smtClean="0"/>
              <a:t> </a:t>
            </a:r>
            <a:r>
              <a:rPr lang="en-US" b="0" baseline="0" dirty="0" smtClean="0"/>
              <a:t>moment of lust!</a:t>
            </a:r>
            <a:endParaRPr lang="en-US" dirty="0"/>
          </a:p>
        </p:txBody>
      </p:sp>
      <p:sp>
        <p:nvSpPr>
          <p:cNvPr id="4" name="Slide Number Placeholder 3"/>
          <p:cNvSpPr>
            <a:spLocks noGrp="1"/>
          </p:cNvSpPr>
          <p:nvPr>
            <p:ph type="sldNum" sz="quarter" idx="10"/>
          </p:nvPr>
        </p:nvSpPr>
        <p:spPr/>
        <p:txBody>
          <a:bodyPr/>
          <a:lstStyle/>
          <a:p>
            <a:fld id="{7D883A7B-877F-43CA-9EC7-CA0E6B9D254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51BB8-7248-46F8-BA28-2C8A718B03E4}"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51BB8-7248-46F8-BA28-2C8A718B03E4}"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51BB8-7248-46F8-BA28-2C8A718B03E4}"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51BB8-7248-46F8-BA28-2C8A718B03E4}"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51BB8-7248-46F8-BA28-2C8A718B03E4}"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51BB8-7248-46F8-BA28-2C8A718B03E4}"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51BB8-7248-46F8-BA28-2C8A718B03E4}" type="datetimeFigureOut">
              <a:rPr lang="en-US" smtClean="0"/>
              <a:pPr/>
              <a:t>4/26/2010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51BB8-7248-46F8-BA28-2C8A718B03E4}" type="datetimeFigureOut">
              <a:rPr lang="en-US" smtClean="0"/>
              <a:pPr/>
              <a:t>4/26/2010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51BB8-7248-46F8-BA28-2C8A718B03E4}" type="datetimeFigureOut">
              <a:rPr lang="en-US" smtClean="0"/>
              <a:pPr/>
              <a:t>4/26/2010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51BB8-7248-46F8-BA28-2C8A718B03E4}"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51BB8-7248-46F8-BA28-2C8A718B03E4}"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04E5F-CC2C-4D94-A2C2-3EEE075710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51BB8-7248-46F8-BA28-2C8A718B03E4}" type="datetimeFigureOut">
              <a:rPr lang="en-US" smtClean="0"/>
              <a:pPr/>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04E5F-CC2C-4D94-A2C2-3EEE075710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sz="4800" b="1" u="sng" dirty="0" smtClean="0">
                <a:solidFill>
                  <a:schemeClr val="tx2">
                    <a:lumMod val="20000"/>
                    <a:lumOff val="80000"/>
                  </a:schemeClr>
                </a:solidFill>
                <a:latin typeface="Arial" pitchFamily="34" charset="0"/>
                <a:cs typeface="Arial" pitchFamily="34" charset="0"/>
              </a:rPr>
              <a:t>In </a:t>
            </a:r>
            <a:r>
              <a:rPr lang="en-US" sz="4800" b="1" u="sng" dirty="0" smtClean="0">
                <a:solidFill>
                  <a:schemeClr val="tx2">
                    <a:lumMod val="20000"/>
                    <a:lumOff val="80000"/>
                  </a:schemeClr>
                </a:solidFill>
                <a:latin typeface="Arial" pitchFamily="34" charset="0"/>
                <a:cs typeface="Arial" pitchFamily="34" charset="0"/>
              </a:rPr>
              <a:t>the Valley </a:t>
            </a:r>
            <a:r>
              <a:rPr lang="en-US" sz="4800" b="1" u="sng" dirty="0" smtClean="0">
                <a:solidFill>
                  <a:schemeClr val="tx2">
                    <a:lumMod val="20000"/>
                    <a:lumOff val="80000"/>
                  </a:schemeClr>
                </a:solidFill>
                <a:latin typeface="Arial" pitchFamily="34" charset="0"/>
                <a:cs typeface="Arial" pitchFamily="34" charset="0"/>
              </a:rPr>
              <a:t>of Death</a:t>
            </a:r>
            <a:endParaRPr lang="en-US" sz="4800" b="1" u="sng" dirty="0">
              <a:solidFill>
                <a:schemeClr val="tx2">
                  <a:lumMod val="20000"/>
                  <a:lumOff val="80000"/>
                </a:schemeClr>
              </a:solidFill>
              <a:latin typeface="Arial" pitchFamily="34" charset="0"/>
              <a:cs typeface="Arial" pitchFamily="34" charset="0"/>
            </a:endParaRPr>
          </a:p>
        </p:txBody>
      </p:sp>
      <p:sp>
        <p:nvSpPr>
          <p:cNvPr id="3" name="Subtitle 2"/>
          <p:cNvSpPr>
            <a:spLocks noGrp="1"/>
          </p:cNvSpPr>
          <p:nvPr>
            <p:ph type="subTitle" idx="1"/>
          </p:nvPr>
        </p:nvSpPr>
        <p:spPr>
          <a:xfrm>
            <a:off x="1371600" y="4343400"/>
            <a:ext cx="6400800" cy="2209800"/>
          </a:xfrm>
          <a:solidFill>
            <a:schemeClr val="tx2">
              <a:lumMod val="60000"/>
              <a:lumOff val="40000"/>
              <a:alpha val="74902"/>
            </a:schemeClr>
          </a:solidFill>
          <a:ln w="38100">
            <a:solidFill>
              <a:srgbClr val="0000FF"/>
            </a:solidFill>
          </a:ln>
        </p:spPr>
        <p:txBody>
          <a:bodyPr>
            <a:normAutofit fontScale="92500" lnSpcReduction="10000"/>
          </a:bodyPr>
          <a:lstStyle/>
          <a:p>
            <a:r>
              <a:rPr lang="en-US" b="1" i="1" dirty="0" smtClean="0">
                <a:solidFill>
                  <a:srgbClr val="C6D9F1"/>
                </a:solidFill>
                <a:latin typeface="Arial" pitchFamily="34" charset="0"/>
                <a:cs typeface="Arial" pitchFamily="34" charset="0"/>
              </a:rPr>
              <a:t>“Yea, though I walk through the valley of the shadow of death, I will fear no evil; </a:t>
            </a:r>
            <a:r>
              <a:rPr lang="en-US" b="1" i="1" dirty="0" smtClean="0">
                <a:solidFill>
                  <a:srgbClr val="C6D9F1"/>
                </a:solidFill>
                <a:latin typeface="Arial" pitchFamily="34" charset="0"/>
                <a:cs typeface="Arial" pitchFamily="34" charset="0"/>
              </a:rPr>
              <a:t>for You </a:t>
            </a:r>
            <a:r>
              <a:rPr lang="en-US" b="1" i="1" dirty="0" smtClean="0">
                <a:solidFill>
                  <a:srgbClr val="C6D9F1"/>
                </a:solidFill>
                <a:latin typeface="Arial" pitchFamily="34" charset="0"/>
                <a:cs typeface="Arial" pitchFamily="34" charset="0"/>
              </a:rPr>
              <a:t>are with me; Your rod and Your staff, they comfort me.” {Psalm 23:4}</a:t>
            </a:r>
            <a:endParaRPr lang="en-US" b="1" i="1" dirty="0">
              <a:solidFill>
                <a:srgbClr val="C6D9F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74836" y="1676400"/>
            <a:ext cx="844352" cy="2882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410200" y="1905000"/>
            <a:ext cx="3196362" cy="20812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2057400" y="2438400"/>
            <a:ext cx="2654761" cy="671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r>
              <a:rPr lang="en-US" b="1" i="1" dirty="0" smtClean="0">
                <a:solidFill>
                  <a:srgbClr val="C6D9F1"/>
                </a:solidFill>
                <a:latin typeface="Arial" pitchFamily="34" charset="0"/>
                <a:cs typeface="Arial" pitchFamily="34" charset="0"/>
              </a:rPr>
              <a:t>“Therefore, when Jesus saw her weeping, and the Jews who came with her weeping, He groaned in the spirit and was troubled. And He said, </a:t>
            </a:r>
            <a:r>
              <a:rPr lang="en-US" b="1" i="1" dirty="0" smtClean="0">
                <a:solidFill>
                  <a:srgbClr val="C6D9F1"/>
                </a:solidFill>
                <a:latin typeface="Arial" pitchFamily="34" charset="0"/>
                <a:cs typeface="Arial" pitchFamily="34" charset="0"/>
              </a:rPr>
              <a:t>‘Where </a:t>
            </a:r>
            <a:r>
              <a:rPr lang="en-US" b="1" i="1" dirty="0" smtClean="0">
                <a:solidFill>
                  <a:srgbClr val="C6D9F1"/>
                </a:solidFill>
                <a:latin typeface="Arial" pitchFamily="34" charset="0"/>
                <a:cs typeface="Arial" pitchFamily="34" charset="0"/>
              </a:rPr>
              <a:t>have you laid him</a:t>
            </a:r>
            <a:r>
              <a:rPr lang="en-US" b="1" i="1" dirty="0" smtClean="0">
                <a:solidFill>
                  <a:srgbClr val="C6D9F1"/>
                </a:solidFill>
                <a:latin typeface="Arial" pitchFamily="34" charset="0"/>
                <a:cs typeface="Arial" pitchFamily="34" charset="0"/>
              </a:rPr>
              <a:t>?’ </a:t>
            </a:r>
            <a:r>
              <a:rPr lang="en-US" b="1" i="1" dirty="0" smtClean="0">
                <a:solidFill>
                  <a:srgbClr val="C6D9F1"/>
                </a:solidFill>
                <a:latin typeface="Arial" pitchFamily="34" charset="0"/>
                <a:cs typeface="Arial" pitchFamily="34" charset="0"/>
              </a:rPr>
              <a:t>They said to Him, </a:t>
            </a:r>
            <a:r>
              <a:rPr lang="en-US" b="1" i="1" dirty="0" smtClean="0">
                <a:solidFill>
                  <a:srgbClr val="C6D9F1"/>
                </a:solidFill>
                <a:latin typeface="Arial" pitchFamily="34" charset="0"/>
                <a:cs typeface="Arial" pitchFamily="34" charset="0"/>
              </a:rPr>
              <a:t>‘Lord</a:t>
            </a:r>
            <a:r>
              <a:rPr lang="en-US" b="1" i="1" dirty="0" smtClean="0">
                <a:solidFill>
                  <a:srgbClr val="C6D9F1"/>
                </a:solidFill>
                <a:latin typeface="Arial" pitchFamily="34" charset="0"/>
                <a:cs typeface="Arial" pitchFamily="34" charset="0"/>
              </a:rPr>
              <a:t>, come and see</a:t>
            </a:r>
            <a:r>
              <a:rPr lang="en-US" b="1" i="1" dirty="0" smtClean="0">
                <a:solidFill>
                  <a:srgbClr val="C6D9F1"/>
                </a:solidFill>
                <a:latin typeface="Arial" pitchFamily="34" charset="0"/>
                <a:cs typeface="Arial" pitchFamily="34" charset="0"/>
              </a:rPr>
              <a:t>.’ </a:t>
            </a:r>
            <a:r>
              <a:rPr lang="en-US" b="1" i="1" dirty="0" smtClean="0">
                <a:solidFill>
                  <a:srgbClr val="C6D9F1"/>
                </a:solidFill>
                <a:latin typeface="Arial" pitchFamily="34" charset="0"/>
                <a:cs typeface="Arial" pitchFamily="34" charset="0"/>
              </a:rPr>
              <a:t>Jesus wept.“ {John 11:33-35}</a:t>
            </a:r>
          </a:p>
        </p:txBody>
      </p:sp>
      <p:pic>
        <p:nvPicPr>
          <p:cNvPr id="8194" name="Picture 2"/>
          <p:cNvPicPr>
            <a:picLocks noChangeAspect="1" noChangeArrowheads="1"/>
          </p:cNvPicPr>
          <p:nvPr/>
        </p:nvPicPr>
        <p:blipFill>
          <a:blip r:embed="rId3" cstate="print"/>
          <a:srcRect/>
          <a:stretch>
            <a:fillRect/>
          </a:stretch>
        </p:blipFill>
        <p:spPr bwMode="auto">
          <a:xfrm>
            <a:off x="6096000" y="4495800"/>
            <a:ext cx="2583400" cy="2390775"/>
          </a:xfrm>
          <a:prstGeom prst="rect">
            <a:avLst/>
          </a:prstGeom>
          <a:noFill/>
          <a:ln w="9525">
            <a:noFill/>
            <a:miter lim="800000"/>
            <a:headEnd/>
            <a:tailEnd/>
          </a:ln>
        </p:spPr>
      </p:pic>
      <p:sp>
        <p:nvSpPr>
          <p:cNvPr id="6" name="Title 1"/>
          <p:cNvSpPr>
            <a:spLocks noGrp="1"/>
          </p:cNvSpPr>
          <p:nvPr>
            <p:ph type="title"/>
          </p:nvPr>
        </p:nvSpPr>
        <p:spPr/>
        <p:txBody>
          <a:bodyPr/>
          <a:lstStyle/>
          <a:p>
            <a:r>
              <a:rPr lang="en-US" b="1" u="sng" dirty="0" smtClean="0">
                <a:solidFill>
                  <a:srgbClr val="C6D9F1"/>
                </a:solidFill>
                <a:latin typeface="Arial" pitchFamily="34" charset="0"/>
                <a:cs typeface="Arial" pitchFamily="34" charset="0"/>
              </a:rPr>
              <a:t>Death </a:t>
            </a:r>
            <a:r>
              <a:rPr lang="en-US" b="1" u="sng" dirty="0" smtClean="0">
                <a:solidFill>
                  <a:srgbClr val="C6D9F1"/>
                </a:solidFill>
                <a:latin typeface="Arial" pitchFamily="34" charset="0"/>
                <a:cs typeface="Arial" pitchFamily="34" charset="0"/>
              </a:rPr>
              <a:t>Is Untimely</a:t>
            </a:r>
            <a:endParaRPr lang="en-US" b="1" dirty="0">
              <a:solidFill>
                <a:srgbClr val="C6D9F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6D9F1"/>
                </a:solidFill>
                <a:latin typeface="Arial" pitchFamily="34" charset="0"/>
                <a:cs typeface="Arial" pitchFamily="34" charset="0"/>
              </a:rPr>
              <a:t>Concluding Thoughts</a:t>
            </a:r>
            <a:endParaRPr lang="en-US" b="1" dirty="0">
              <a:solidFill>
                <a:srgbClr val="C6D9F1"/>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pPr>
              <a:spcAft>
                <a:spcPts val="1200"/>
              </a:spcAft>
            </a:pPr>
            <a:r>
              <a:rPr lang="en-US" b="1" dirty="0" smtClean="0">
                <a:solidFill>
                  <a:srgbClr val="C6D9F1"/>
                </a:solidFill>
                <a:latin typeface="Arial" pitchFamily="34" charset="0"/>
                <a:cs typeface="Arial" pitchFamily="34" charset="0"/>
              </a:rPr>
              <a:t>Seeing the truth of these facts—what have you done to prepare?</a:t>
            </a:r>
          </a:p>
          <a:p>
            <a:pPr>
              <a:spcAft>
                <a:spcPts val="1200"/>
              </a:spcAft>
            </a:pPr>
            <a:r>
              <a:rPr lang="en-US" b="1" dirty="0" smtClean="0">
                <a:solidFill>
                  <a:srgbClr val="C6D9F1"/>
                </a:solidFill>
                <a:latin typeface="Arial" pitchFamily="34" charset="0"/>
                <a:cs typeface="Arial" pitchFamily="34" charset="0"/>
              </a:rPr>
              <a:t>Understanding the certainty of death can teach us some powerful lessons!</a:t>
            </a:r>
          </a:p>
          <a:p>
            <a:pPr lvl="1"/>
            <a:r>
              <a:rPr lang="en-US" b="1" i="1" dirty="0" smtClean="0">
                <a:solidFill>
                  <a:schemeClr val="tx2">
                    <a:lumMod val="75000"/>
                  </a:schemeClr>
                </a:solidFill>
                <a:latin typeface="Arial" pitchFamily="34" charset="0"/>
                <a:cs typeface="Arial" pitchFamily="34" charset="0"/>
              </a:rPr>
              <a:t>“Better to go to the house of mourning than to go to the house of feasting, for that is the end of all men; </a:t>
            </a:r>
            <a:r>
              <a:rPr lang="en-US" b="1" i="1" dirty="0" smtClean="0">
                <a:solidFill>
                  <a:schemeClr val="tx2">
                    <a:lumMod val="75000"/>
                  </a:schemeClr>
                </a:solidFill>
                <a:latin typeface="Arial" pitchFamily="34" charset="0"/>
                <a:cs typeface="Arial" pitchFamily="34" charset="0"/>
              </a:rPr>
              <a:t>and the </a:t>
            </a:r>
            <a:r>
              <a:rPr lang="en-US" b="1" i="1" dirty="0" smtClean="0">
                <a:solidFill>
                  <a:schemeClr val="tx2">
                    <a:lumMod val="75000"/>
                  </a:schemeClr>
                </a:solidFill>
                <a:latin typeface="Arial" pitchFamily="34" charset="0"/>
                <a:cs typeface="Arial" pitchFamily="34" charset="0"/>
              </a:rPr>
              <a:t>living will take it to heart</a:t>
            </a:r>
            <a:r>
              <a:rPr lang="en-US" b="1" i="1" dirty="0" smtClean="0">
                <a:solidFill>
                  <a:schemeClr val="tx2">
                    <a:lumMod val="75000"/>
                  </a:schemeClr>
                </a:solidFill>
                <a:latin typeface="Arial" pitchFamily="34" charset="0"/>
                <a:cs typeface="Arial" pitchFamily="34" charset="0"/>
              </a:rPr>
              <a:t>.” {</a:t>
            </a:r>
            <a:r>
              <a:rPr lang="en-US" b="1" i="1" dirty="0" smtClean="0">
                <a:solidFill>
                  <a:schemeClr val="tx2">
                    <a:lumMod val="75000"/>
                  </a:schemeClr>
                </a:solidFill>
                <a:latin typeface="Arial" pitchFamily="34" charset="0"/>
                <a:cs typeface="Arial" pitchFamily="34" charset="0"/>
              </a:rPr>
              <a:t>Ecclesiastes 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rgbClr val="C6D9F1"/>
                </a:solidFill>
                <a:latin typeface="Arial" pitchFamily="34" charset="0"/>
                <a:cs typeface="Arial" pitchFamily="34" charset="0"/>
              </a:rPr>
              <a:t>The Need to Know About </a:t>
            </a:r>
            <a:r>
              <a:rPr lang="en-US" sz="4000" b="1" u="sng" dirty="0" smtClean="0">
                <a:solidFill>
                  <a:srgbClr val="C6D9F1"/>
                </a:solidFill>
                <a:latin typeface="Arial" pitchFamily="34" charset="0"/>
                <a:cs typeface="Arial" pitchFamily="34" charset="0"/>
              </a:rPr>
              <a:t>Death</a:t>
            </a:r>
            <a:endParaRPr lang="en-US" sz="4000" b="1" u="sng" dirty="0">
              <a:solidFill>
                <a:srgbClr val="C6D9F1"/>
              </a:solidFill>
              <a:latin typeface="Arial" pitchFamily="34" charset="0"/>
              <a:cs typeface="Arial" pitchFamily="34" charset="0"/>
            </a:endParaRPr>
          </a:p>
        </p:txBody>
      </p:sp>
      <p:sp>
        <p:nvSpPr>
          <p:cNvPr id="3" name="Content Placeholder 2"/>
          <p:cNvSpPr>
            <a:spLocks noGrp="1"/>
          </p:cNvSpPr>
          <p:nvPr>
            <p:ph idx="1"/>
          </p:nvPr>
        </p:nvSpPr>
        <p:spPr>
          <a:solidFill>
            <a:schemeClr val="tx2">
              <a:lumMod val="60000"/>
              <a:lumOff val="40000"/>
              <a:alpha val="74902"/>
            </a:schemeClr>
          </a:solidFill>
          <a:ln w="38100">
            <a:solidFill>
              <a:srgbClr val="0000FF"/>
            </a:solidFill>
          </a:ln>
        </p:spPr>
        <p:txBody>
          <a:bodyPr>
            <a:normAutofit/>
          </a:bodyPr>
          <a:lstStyle/>
          <a:p>
            <a:r>
              <a:rPr lang="en-US" sz="3600" b="1" i="1" dirty="0" smtClean="0">
                <a:solidFill>
                  <a:srgbClr val="C6D9F1"/>
                </a:solidFill>
                <a:latin typeface="Arial" pitchFamily="34" charset="0"/>
                <a:cs typeface="Arial" pitchFamily="34" charset="0"/>
              </a:rPr>
              <a:t>“LORD, make me to know my end, </a:t>
            </a:r>
            <a:r>
              <a:rPr lang="en-US" sz="3600" b="1" i="1" dirty="0" smtClean="0">
                <a:solidFill>
                  <a:srgbClr val="C6D9F1"/>
                </a:solidFill>
                <a:latin typeface="Arial" pitchFamily="34" charset="0"/>
                <a:cs typeface="Arial" pitchFamily="34" charset="0"/>
              </a:rPr>
              <a:t>and what </a:t>
            </a:r>
            <a:r>
              <a:rPr lang="en-US" sz="3600" b="1" i="1" dirty="0" smtClean="0">
                <a:solidFill>
                  <a:srgbClr val="C6D9F1"/>
                </a:solidFill>
                <a:latin typeface="Arial" pitchFamily="34" charset="0"/>
                <a:cs typeface="Arial" pitchFamily="34" charset="0"/>
              </a:rPr>
              <a:t>is the measure of my days, </a:t>
            </a:r>
            <a:r>
              <a:rPr lang="en-US" sz="3600" b="1" i="1" dirty="0" smtClean="0">
                <a:solidFill>
                  <a:srgbClr val="C6D9F1"/>
                </a:solidFill>
                <a:latin typeface="Arial" pitchFamily="34" charset="0"/>
                <a:cs typeface="Arial" pitchFamily="34" charset="0"/>
              </a:rPr>
              <a:t>that I </a:t>
            </a:r>
            <a:r>
              <a:rPr lang="en-US" sz="3600" b="1" i="1" dirty="0" smtClean="0">
                <a:solidFill>
                  <a:srgbClr val="C6D9F1"/>
                </a:solidFill>
                <a:latin typeface="Arial" pitchFamily="34" charset="0"/>
                <a:cs typeface="Arial" pitchFamily="34" charset="0"/>
              </a:rPr>
              <a:t>may know how frail I am</a:t>
            </a:r>
            <a:r>
              <a:rPr lang="en-US" sz="3600" b="1" i="1" dirty="0" smtClean="0">
                <a:solidFill>
                  <a:srgbClr val="C6D9F1"/>
                </a:solidFill>
                <a:latin typeface="Arial" pitchFamily="34" charset="0"/>
                <a:cs typeface="Arial" pitchFamily="34" charset="0"/>
              </a:rPr>
              <a:t>.” {</a:t>
            </a:r>
            <a:r>
              <a:rPr lang="en-US" sz="3600" b="1" i="1" dirty="0" smtClean="0">
                <a:solidFill>
                  <a:srgbClr val="C6D9F1"/>
                </a:solidFill>
                <a:latin typeface="Arial" pitchFamily="34" charset="0"/>
                <a:cs typeface="Arial" pitchFamily="34" charset="0"/>
              </a:rPr>
              <a:t>Psalm 39:4}</a:t>
            </a:r>
            <a:endParaRPr lang="en-US" sz="3600" b="1" i="1" dirty="0">
              <a:solidFill>
                <a:srgbClr val="C6D9F1"/>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705600" y="3223300"/>
            <a:ext cx="1827758" cy="28631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558ED5">
              <a:alpha val="74902"/>
            </a:srgbClr>
          </a:solidFill>
          <a:ln w="38100">
            <a:solidFill>
              <a:srgbClr val="0000FF"/>
            </a:solidFill>
          </a:ln>
        </p:spPr>
        <p:txBody>
          <a:bodyPr>
            <a:normAutofit/>
          </a:bodyPr>
          <a:lstStyle/>
          <a:p>
            <a:r>
              <a:rPr lang="en-US" b="1" i="1" dirty="0" smtClean="0">
                <a:solidFill>
                  <a:srgbClr val="C6D9F1"/>
                </a:solidFill>
                <a:latin typeface="Arial" pitchFamily="34" charset="0"/>
                <a:cs typeface="Arial" pitchFamily="34" charset="0"/>
              </a:rPr>
              <a:t>“So teach us to number our days, </a:t>
            </a:r>
            <a:r>
              <a:rPr lang="en-US" b="1" i="1" dirty="0" smtClean="0">
                <a:solidFill>
                  <a:srgbClr val="C6D9F1"/>
                </a:solidFill>
                <a:latin typeface="Arial" pitchFamily="34" charset="0"/>
                <a:cs typeface="Arial" pitchFamily="34" charset="0"/>
              </a:rPr>
              <a:t>that we </a:t>
            </a:r>
            <a:r>
              <a:rPr lang="en-US" b="1" i="1" dirty="0" smtClean="0">
                <a:solidFill>
                  <a:srgbClr val="C6D9F1"/>
                </a:solidFill>
                <a:latin typeface="Arial" pitchFamily="34" charset="0"/>
                <a:cs typeface="Arial" pitchFamily="34" charset="0"/>
              </a:rPr>
              <a:t>may gain a heart of wisdom</a:t>
            </a:r>
            <a:r>
              <a:rPr lang="en-US" b="1" i="1" dirty="0" smtClean="0">
                <a:solidFill>
                  <a:srgbClr val="C6D9F1"/>
                </a:solidFill>
                <a:latin typeface="Arial" pitchFamily="34" charset="0"/>
                <a:cs typeface="Arial" pitchFamily="34" charset="0"/>
              </a:rPr>
              <a:t>.” {</a:t>
            </a:r>
            <a:r>
              <a:rPr lang="en-US" b="1" i="1" dirty="0" smtClean="0">
                <a:solidFill>
                  <a:srgbClr val="C6D9F1"/>
                </a:solidFill>
                <a:latin typeface="Arial" pitchFamily="34" charset="0"/>
                <a:cs typeface="Arial" pitchFamily="34" charset="0"/>
              </a:rPr>
              <a:t>Psalm 90:12}</a:t>
            </a:r>
            <a:endParaRPr lang="en-US" b="1" i="1" dirty="0">
              <a:solidFill>
                <a:srgbClr val="C6D9F1"/>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6477000" y="3262132"/>
            <a:ext cx="1863725" cy="2606855"/>
          </a:xfrm>
          <a:prstGeom prst="rect">
            <a:avLst/>
          </a:prstGeom>
          <a:noFill/>
          <a:ln w="9525">
            <a:noFill/>
            <a:miter lim="800000"/>
            <a:headEnd/>
            <a:tailEnd/>
          </a:ln>
          <a:effectLst/>
        </p:spPr>
      </p:pic>
      <p:sp>
        <p:nvSpPr>
          <p:cNvPr id="6" name="Title 1"/>
          <p:cNvSpPr>
            <a:spLocks noGrp="1"/>
          </p:cNvSpPr>
          <p:nvPr>
            <p:ph type="title"/>
          </p:nvPr>
        </p:nvSpPr>
        <p:spPr/>
        <p:txBody>
          <a:bodyPr>
            <a:normAutofit/>
          </a:bodyPr>
          <a:lstStyle/>
          <a:p>
            <a:r>
              <a:rPr lang="en-US" sz="4000" b="1" u="sng" dirty="0" smtClean="0">
                <a:solidFill>
                  <a:srgbClr val="C6D9F1"/>
                </a:solidFill>
                <a:latin typeface="Arial" pitchFamily="34" charset="0"/>
                <a:cs typeface="Arial" pitchFamily="34" charset="0"/>
              </a:rPr>
              <a:t>The Need to Know About </a:t>
            </a:r>
            <a:r>
              <a:rPr lang="en-US" sz="4000" b="1" u="sng" dirty="0" smtClean="0">
                <a:solidFill>
                  <a:srgbClr val="C6D9F1"/>
                </a:solidFill>
                <a:latin typeface="Arial" pitchFamily="34" charset="0"/>
                <a:cs typeface="Arial" pitchFamily="34" charset="0"/>
              </a:rPr>
              <a:t>Death</a:t>
            </a:r>
            <a:endParaRPr lang="en-US" sz="4000" b="1" u="sng" dirty="0">
              <a:solidFill>
                <a:srgbClr val="C6D9F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6D9F1"/>
                </a:solidFill>
                <a:latin typeface="Arial" pitchFamily="34" charset="0"/>
                <a:cs typeface="Arial" pitchFamily="34" charset="0"/>
              </a:rPr>
              <a:t>“</a:t>
            </a:r>
            <a:r>
              <a:rPr lang="en-US" b="1" u="sng" dirty="0" smtClean="0">
                <a:solidFill>
                  <a:srgbClr val="C6D9F1"/>
                </a:solidFill>
                <a:latin typeface="Arial" pitchFamily="34" charset="0"/>
                <a:cs typeface="Arial" pitchFamily="34" charset="0"/>
              </a:rPr>
              <a:t>And </a:t>
            </a:r>
            <a:r>
              <a:rPr lang="en-US" b="1" u="sng" dirty="0" smtClean="0">
                <a:solidFill>
                  <a:srgbClr val="C6D9F1"/>
                </a:solidFill>
                <a:latin typeface="Arial" pitchFamily="34" charset="0"/>
                <a:cs typeface="Arial" pitchFamily="34" charset="0"/>
              </a:rPr>
              <a:t>He Died</a:t>
            </a:r>
            <a:r>
              <a:rPr lang="en-US" b="1" dirty="0" smtClean="0">
                <a:solidFill>
                  <a:srgbClr val="C6D9F1"/>
                </a:solidFill>
                <a:latin typeface="Arial" pitchFamily="34" charset="0"/>
                <a:cs typeface="Arial" pitchFamily="34" charset="0"/>
              </a:rPr>
              <a:t>…”</a:t>
            </a:r>
            <a:endParaRPr lang="en-US" b="1" dirty="0">
              <a:solidFill>
                <a:srgbClr val="C6D9F1"/>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pPr>
              <a:spcAft>
                <a:spcPts val="600"/>
              </a:spcAft>
            </a:pPr>
            <a:r>
              <a:rPr lang="en-US" b="1" i="1" dirty="0" smtClean="0">
                <a:solidFill>
                  <a:srgbClr val="C6D9F1"/>
                </a:solidFill>
                <a:latin typeface="Arial" pitchFamily="34" charset="0"/>
                <a:cs typeface="Arial" pitchFamily="34" charset="0"/>
              </a:rPr>
              <a:t>“So all the days that Adam lived were nine hundred and thirty years; </a:t>
            </a:r>
            <a:r>
              <a:rPr lang="en-US" b="1" u="sng" dirty="0" smtClean="0">
                <a:solidFill>
                  <a:srgbClr val="C6D9F1"/>
                </a:solidFill>
                <a:latin typeface="Arial" pitchFamily="34" charset="0"/>
                <a:cs typeface="Arial" pitchFamily="34" charset="0"/>
              </a:rPr>
              <a:t>and he died</a:t>
            </a:r>
            <a:r>
              <a:rPr lang="en-US" b="1" i="1" dirty="0" smtClean="0">
                <a:solidFill>
                  <a:srgbClr val="C6D9F1"/>
                </a:solidFill>
                <a:latin typeface="Arial" pitchFamily="34" charset="0"/>
                <a:cs typeface="Arial" pitchFamily="34" charset="0"/>
              </a:rPr>
              <a:t>.” {</a:t>
            </a:r>
            <a:r>
              <a:rPr lang="en-US" b="1" i="1" dirty="0" smtClean="0">
                <a:solidFill>
                  <a:srgbClr val="C6D9F1"/>
                </a:solidFill>
                <a:latin typeface="Arial" pitchFamily="34" charset="0"/>
                <a:cs typeface="Arial" pitchFamily="34" charset="0"/>
              </a:rPr>
              <a:t>Genesis 5:5}</a:t>
            </a:r>
          </a:p>
          <a:p>
            <a:pPr>
              <a:spcAft>
                <a:spcPts val="600"/>
              </a:spcAft>
            </a:pPr>
            <a:r>
              <a:rPr lang="en-US" b="1" i="1" dirty="0" smtClean="0">
                <a:solidFill>
                  <a:srgbClr val="C6D9F1"/>
                </a:solidFill>
                <a:latin typeface="Arial" pitchFamily="34" charset="0"/>
                <a:cs typeface="Arial" pitchFamily="34" charset="0"/>
              </a:rPr>
              <a:t>“So all the days of Seth were nine hundred and twelve years; </a:t>
            </a:r>
            <a:r>
              <a:rPr lang="en-US" b="1" u="sng" dirty="0" smtClean="0">
                <a:solidFill>
                  <a:srgbClr val="C6D9F1"/>
                </a:solidFill>
                <a:latin typeface="Arial" pitchFamily="34" charset="0"/>
                <a:cs typeface="Arial" pitchFamily="34" charset="0"/>
              </a:rPr>
              <a:t>and he died</a:t>
            </a:r>
            <a:r>
              <a:rPr lang="en-US" b="1" i="1" dirty="0" smtClean="0">
                <a:solidFill>
                  <a:srgbClr val="C6D9F1"/>
                </a:solidFill>
                <a:latin typeface="Arial" pitchFamily="34" charset="0"/>
                <a:cs typeface="Arial" pitchFamily="34" charset="0"/>
              </a:rPr>
              <a:t>.” {</a:t>
            </a:r>
            <a:r>
              <a:rPr lang="en-US" b="1" i="1" dirty="0" smtClean="0">
                <a:solidFill>
                  <a:srgbClr val="C6D9F1"/>
                </a:solidFill>
                <a:latin typeface="Arial" pitchFamily="34" charset="0"/>
                <a:cs typeface="Arial" pitchFamily="34" charset="0"/>
              </a:rPr>
              <a:t>Genesis 5:8}</a:t>
            </a:r>
          </a:p>
          <a:p>
            <a:pPr>
              <a:spcAft>
                <a:spcPts val="600"/>
              </a:spcAft>
            </a:pPr>
            <a:r>
              <a:rPr lang="en-US" b="1" i="1" dirty="0" smtClean="0">
                <a:solidFill>
                  <a:srgbClr val="C6D9F1"/>
                </a:solidFill>
                <a:latin typeface="Arial" pitchFamily="34" charset="0"/>
                <a:cs typeface="Arial" pitchFamily="34" charset="0"/>
              </a:rPr>
              <a:t>“So all the days of </a:t>
            </a:r>
            <a:r>
              <a:rPr lang="en-US" b="1" i="1" dirty="0" err="1" smtClean="0">
                <a:solidFill>
                  <a:srgbClr val="C6D9F1"/>
                </a:solidFill>
                <a:latin typeface="Arial" pitchFamily="34" charset="0"/>
                <a:cs typeface="Arial" pitchFamily="34" charset="0"/>
              </a:rPr>
              <a:t>Enosh</a:t>
            </a:r>
            <a:r>
              <a:rPr lang="en-US" b="1" i="1" dirty="0" smtClean="0">
                <a:solidFill>
                  <a:srgbClr val="C6D9F1"/>
                </a:solidFill>
                <a:latin typeface="Arial" pitchFamily="34" charset="0"/>
                <a:cs typeface="Arial" pitchFamily="34" charset="0"/>
              </a:rPr>
              <a:t> were nine hundred and five years; </a:t>
            </a:r>
            <a:r>
              <a:rPr lang="en-US" b="1" u="sng" dirty="0" smtClean="0">
                <a:solidFill>
                  <a:srgbClr val="C6D9F1"/>
                </a:solidFill>
                <a:latin typeface="Arial" pitchFamily="34" charset="0"/>
                <a:cs typeface="Arial" pitchFamily="34" charset="0"/>
              </a:rPr>
              <a:t>and he died</a:t>
            </a:r>
            <a:r>
              <a:rPr lang="en-US" b="1" i="1" dirty="0" smtClean="0">
                <a:solidFill>
                  <a:srgbClr val="C6D9F1"/>
                </a:solidFill>
                <a:latin typeface="Arial" pitchFamily="34" charset="0"/>
                <a:cs typeface="Arial" pitchFamily="34" charset="0"/>
              </a:rPr>
              <a:t>.” {Genesis 5:11}</a:t>
            </a:r>
            <a:endParaRPr lang="en-US" b="1" i="1" dirty="0">
              <a:solidFill>
                <a:srgbClr val="C6D9F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6D9F1"/>
                </a:solidFill>
                <a:latin typeface="Arial" pitchFamily="34" charset="0"/>
                <a:cs typeface="Arial" pitchFamily="34" charset="0"/>
              </a:rPr>
              <a:t>Death </a:t>
            </a:r>
            <a:r>
              <a:rPr lang="en-US" b="1" u="sng" dirty="0" smtClean="0">
                <a:solidFill>
                  <a:srgbClr val="C6D9F1"/>
                </a:solidFill>
                <a:latin typeface="Arial" pitchFamily="34" charset="0"/>
                <a:cs typeface="Arial" pitchFamily="34" charset="0"/>
              </a:rPr>
              <a:t>Is Inevitable</a:t>
            </a:r>
            <a:endParaRPr lang="en-US" b="1" dirty="0">
              <a:solidFill>
                <a:srgbClr val="C6D9F1"/>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pPr>
              <a:spcBef>
                <a:spcPts val="1200"/>
              </a:spcBef>
              <a:spcAft>
                <a:spcPts val="600"/>
              </a:spcAft>
            </a:pPr>
            <a:r>
              <a:rPr lang="en-US" b="1" i="1" dirty="0" smtClean="0">
                <a:solidFill>
                  <a:srgbClr val="C6D9F1"/>
                </a:solidFill>
                <a:latin typeface="Arial" pitchFamily="34" charset="0"/>
                <a:cs typeface="Arial" pitchFamily="34" charset="0"/>
              </a:rPr>
              <a:t>“And as it is appointed for men to </a:t>
            </a:r>
            <a:r>
              <a:rPr lang="en-US" b="1" u="sng" dirty="0" smtClean="0">
                <a:solidFill>
                  <a:srgbClr val="C6D9F1"/>
                </a:solidFill>
                <a:latin typeface="Arial" pitchFamily="34" charset="0"/>
                <a:cs typeface="Arial" pitchFamily="34" charset="0"/>
              </a:rPr>
              <a:t>die once</a:t>
            </a:r>
            <a:r>
              <a:rPr lang="en-US" b="1" i="1" dirty="0" smtClean="0">
                <a:solidFill>
                  <a:srgbClr val="C6D9F1"/>
                </a:solidFill>
                <a:latin typeface="Arial" pitchFamily="34" charset="0"/>
                <a:cs typeface="Arial" pitchFamily="34" charset="0"/>
              </a:rPr>
              <a:t>, but after this the judgment</a:t>
            </a:r>
            <a:r>
              <a:rPr lang="en-US" b="1" i="1" dirty="0" smtClean="0">
                <a:solidFill>
                  <a:srgbClr val="C6D9F1"/>
                </a:solidFill>
                <a:latin typeface="Arial" pitchFamily="34" charset="0"/>
                <a:cs typeface="Arial" pitchFamily="34" charset="0"/>
              </a:rPr>
              <a:t>.” {</a:t>
            </a:r>
            <a:r>
              <a:rPr lang="en-US" b="1" i="1" dirty="0" smtClean="0">
                <a:solidFill>
                  <a:srgbClr val="C6D9F1"/>
                </a:solidFill>
                <a:latin typeface="Arial" pitchFamily="34" charset="0"/>
                <a:cs typeface="Arial" pitchFamily="34" charset="0"/>
              </a:rPr>
              <a:t>Hebrews 9:27}</a:t>
            </a:r>
          </a:p>
          <a:p>
            <a:pPr>
              <a:spcAft>
                <a:spcPts val="600"/>
              </a:spcAft>
            </a:pPr>
            <a:r>
              <a:rPr lang="en-US" b="1" i="1" dirty="0" smtClean="0">
                <a:solidFill>
                  <a:srgbClr val="C6D9F1"/>
                </a:solidFill>
                <a:latin typeface="Arial" pitchFamily="34" charset="0"/>
                <a:cs typeface="Arial" pitchFamily="34" charset="0"/>
              </a:rPr>
              <a:t>“Whereas you do not know what will happen tomorrow. For what is your life? It is even a </a:t>
            </a:r>
            <a:r>
              <a:rPr lang="en-US" b="1" u="sng" dirty="0" smtClean="0">
                <a:solidFill>
                  <a:srgbClr val="C6D9F1"/>
                </a:solidFill>
                <a:latin typeface="Arial" pitchFamily="34" charset="0"/>
                <a:cs typeface="Arial" pitchFamily="34" charset="0"/>
              </a:rPr>
              <a:t>vapor</a:t>
            </a:r>
            <a:r>
              <a:rPr lang="en-US" b="1" i="1" dirty="0" smtClean="0">
                <a:solidFill>
                  <a:srgbClr val="C6D9F1"/>
                </a:solidFill>
                <a:latin typeface="Arial" pitchFamily="34" charset="0"/>
                <a:cs typeface="Arial" pitchFamily="34" charset="0"/>
              </a:rPr>
              <a:t> that appears for a little time and then vanishes away.”                         {James 4:14}</a:t>
            </a:r>
          </a:p>
        </p:txBody>
      </p:sp>
      <p:pic>
        <p:nvPicPr>
          <p:cNvPr id="4098" name="Picture 2"/>
          <p:cNvPicPr>
            <a:picLocks noChangeAspect="1" noChangeArrowheads="1"/>
          </p:cNvPicPr>
          <p:nvPr/>
        </p:nvPicPr>
        <p:blipFill>
          <a:blip r:embed="rId3" cstate="print"/>
          <a:srcRect/>
          <a:stretch>
            <a:fillRect/>
          </a:stretch>
        </p:blipFill>
        <p:spPr bwMode="auto">
          <a:xfrm>
            <a:off x="7757334" y="4648200"/>
            <a:ext cx="1310466" cy="20050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6D9F1"/>
                </a:solidFill>
                <a:latin typeface="Arial" pitchFamily="34" charset="0"/>
                <a:cs typeface="Arial" pitchFamily="34" charset="0"/>
              </a:rPr>
              <a:t>Preparation </a:t>
            </a:r>
            <a:r>
              <a:rPr lang="en-US" b="1" u="sng" dirty="0" smtClean="0">
                <a:solidFill>
                  <a:srgbClr val="C6D9F1"/>
                </a:solidFill>
                <a:latin typeface="Arial" pitchFamily="34" charset="0"/>
                <a:cs typeface="Arial" pitchFamily="34" charset="0"/>
              </a:rPr>
              <a:t>Is Essential</a:t>
            </a:r>
            <a:endParaRPr lang="en-US" b="1" dirty="0">
              <a:solidFill>
                <a:srgbClr val="C6D9F1"/>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r>
              <a:rPr lang="en-US" b="1" i="1" dirty="0" smtClean="0">
                <a:solidFill>
                  <a:srgbClr val="C6D9F1"/>
                </a:solidFill>
                <a:latin typeface="Arial" pitchFamily="34" charset="0"/>
                <a:cs typeface="Arial" pitchFamily="34" charset="0"/>
              </a:rPr>
              <a:t>“And I will say to my soul, </a:t>
            </a:r>
            <a:r>
              <a:rPr lang="en-US" b="1" i="1" dirty="0" smtClean="0">
                <a:solidFill>
                  <a:srgbClr val="C6D9F1"/>
                </a:solidFill>
                <a:latin typeface="Arial" pitchFamily="34" charset="0"/>
                <a:cs typeface="Arial" pitchFamily="34" charset="0"/>
              </a:rPr>
              <a:t>‘Soul</a:t>
            </a:r>
            <a:r>
              <a:rPr lang="en-US" b="1" i="1" dirty="0" smtClean="0">
                <a:solidFill>
                  <a:srgbClr val="C6D9F1"/>
                </a:solidFill>
                <a:latin typeface="Arial" pitchFamily="34" charset="0"/>
                <a:cs typeface="Arial" pitchFamily="34" charset="0"/>
              </a:rPr>
              <a:t>, you have many goods laid up for many years; take your ease; eat, drink, and be merry</a:t>
            </a:r>
            <a:r>
              <a:rPr lang="en-US" b="1" i="1" dirty="0" smtClean="0">
                <a:solidFill>
                  <a:srgbClr val="C6D9F1"/>
                </a:solidFill>
                <a:latin typeface="Arial" pitchFamily="34" charset="0"/>
                <a:cs typeface="Arial" pitchFamily="34" charset="0"/>
              </a:rPr>
              <a:t>.’ </a:t>
            </a:r>
            <a:r>
              <a:rPr lang="en-US" b="1" i="1" dirty="0" smtClean="0">
                <a:solidFill>
                  <a:srgbClr val="C6D9F1"/>
                </a:solidFill>
                <a:latin typeface="Arial" pitchFamily="34" charset="0"/>
                <a:cs typeface="Arial" pitchFamily="34" charset="0"/>
              </a:rPr>
              <a:t>But God said to him, 'Fool! This night your </a:t>
            </a:r>
            <a:r>
              <a:rPr lang="en-US" b="1" u="sng" dirty="0" smtClean="0">
                <a:solidFill>
                  <a:srgbClr val="C6D9F1"/>
                </a:solidFill>
                <a:latin typeface="Arial" pitchFamily="34" charset="0"/>
                <a:cs typeface="Arial" pitchFamily="34" charset="0"/>
              </a:rPr>
              <a:t>soul will be required of you</a:t>
            </a:r>
            <a:r>
              <a:rPr lang="en-US" b="1" i="1" dirty="0" smtClean="0">
                <a:solidFill>
                  <a:srgbClr val="C6D9F1"/>
                </a:solidFill>
                <a:latin typeface="Arial" pitchFamily="34" charset="0"/>
                <a:cs typeface="Arial" pitchFamily="34" charset="0"/>
              </a:rPr>
              <a:t>; then whose will those things be which you have provided</a:t>
            </a:r>
            <a:r>
              <a:rPr lang="en-US" b="1" i="1" dirty="0" smtClean="0">
                <a:solidFill>
                  <a:srgbClr val="C6D9F1"/>
                </a:solidFill>
                <a:latin typeface="Arial" pitchFamily="34" charset="0"/>
                <a:cs typeface="Arial" pitchFamily="34" charset="0"/>
              </a:rPr>
              <a:t>?’”</a:t>
            </a:r>
            <a:br>
              <a:rPr lang="en-US" b="1" i="1" dirty="0" smtClean="0">
                <a:solidFill>
                  <a:srgbClr val="C6D9F1"/>
                </a:solidFill>
                <a:latin typeface="Arial" pitchFamily="34" charset="0"/>
                <a:cs typeface="Arial" pitchFamily="34" charset="0"/>
              </a:rPr>
            </a:br>
            <a:r>
              <a:rPr lang="en-US" b="1" i="1" dirty="0" smtClean="0">
                <a:solidFill>
                  <a:srgbClr val="C6D9F1"/>
                </a:solidFill>
                <a:latin typeface="Arial" pitchFamily="34" charset="0"/>
                <a:cs typeface="Arial" pitchFamily="34" charset="0"/>
              </a:rPr>
              <a:t>{</a:t>
            </a:r>
            <a:r>
              <a:rPr lang="en-US" b="1" i="1" dirty="0" smtClean="0">
                <a:solidFill>
                  <a:srgbClr val="C6D9F1"/>
                </a:solidFill>
                <a:latin typeface="Arial" pitchFamily="34" charset="0"/>
                <a:cs typeface="Arial" pitchFamily="34" charset="0"/>
              </a:rPr>
              <a:t>Luke 12:19,20}</a:t>
            </a:r>
          </a:p>
        </p:txBody>
      </p:sp>
      <p:pic>
        <p:nvPicPr>
          <p:cNvPr id="5122" name="Picture 2"/>
          <p:cNvPicPr>
            <a:picLocks noChangeAspect="1" noChangeArrowheads="1"/>
          </p:cNvPicPr>
          <p:nvPr/>
        </p:nvPicPr>
        <p:blipFill>
          <a:blip r:embed="rId3" cstate="print"/>
          <a:srcRect/>
          <a:stretch>
            <a:fillRect/>
          </a:stretch>
        </p:blipFill>
        <p:spPr bwMode="auto">
          <a:xfrm>
            <a:off x="6248400" y="5105400"/>
            <a:ext cx="2456741"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pPr>
              <a:spcBef>
                <a:spcPts val="1800"/>
              </a:spcBef>
            </a:pPr>
            <a:r>
              <a:rPr lang="en-US" b="1" i="1" dirty="0" smtClean="0">
                <a:solidFill>
                  <a:srgbClr val="C6D9F1"/>
                </a:solidFill>
                <a:latin typeface="Arial" pitchFamily="34" charset="0"/>
                <a:cs typeface="Arial" pitchFamily="34" charset="0"/>
              </a:rPr>
              <a:t>“And he said, </a:t>
            </a:r>
            <a:r>
              <a:rPr lang="en-US" b="1" i="1" dirty="0" smtClean="0">
                <a:solidFill>
                  <a:srgbClr val="C6D9F1"/>
                </a:solidFill>
                <a:latin typeface="Arial" pitchFamily="34" charset="0"/>
                <a:cs typeface="Arial" pitchFamily="34" charset="0"/>
              </a:rPr>
              <a:t>While </a:t>
            </a:r>
            <a:r>
              <a:rPr lang="en-US" b="1" i="1" dirty="0" smtClean="0">
                <a:solidFill>
                  <a:srgbClr val="C6D9F1"/>
                </a:solidFill>
                <a:latin typeface="Arial" pitchFamily="34" charset="0"/>
                <a:cs typeface="Arial" pitchFamily="34" charset="0"/>
              </a:rPr>
              <a:t>the child was alive, I fasted and wept; for I said, </a:t>
            </a:r>
            <a:r>
              <a:rPr lang="en-US" b="1" i="1" dirty="0" smtClean="0">
                <a:solidFill>
                  <a:srgbClr val="C6D9F1"/>
                </a:solidFill>
                <a:latin typeface="Arial" pitchFamily="34" charset="0"/>
                <a:cs typeface="Arial" pitchFamily="34" charset="0"/>
              </a:rPr>
              <a:t>Who </a:t>
            </a:r>
            <a:r>
              <a:rPr lang="en-US" b="1" i="1" dirty="0" smtClean="0">
                <a:solidFill>
                  <a:srgbClr val="C6D9F1"/>
                </a:solidFill>
                <a:latin typeface="Arial" pitchFamily="34" charset="0"/>
                <a:cs typeface="Arial" pitchFamily="34" charset="0"/>
              </a:rPr>
              <a:t>can tell whether the LORD will be gracious to me, that the child may live? But now he is dead; why should I fast? Can I bring him back again? </a:t>
            </a:r>
            <a:r>
              <a:rPr lang="en-US" b="1" u="sng" dirty="0" smtClean="0">
                <a:solidFill>
                  <a:srgbClr val="C6D9F1"/>
                </a:solidFill>
                <a:latin typeface="Arial" pitchFamily="34" charset="0"/>
                <a:cs typeface="Arial" pitchFamily="34" charset="0"/>
              </a:rPr>
              <a:t>I shall go to him</a:t>
            </a:r>
            <a:r>
              <a:rPr lang="en-US" b="1" i="1" dirty="0" smtClean="0">
                <a:solidFill>
                  <a:srgbClr val="C6D9F1"/>
                </a:solidFill>
                <a:latin typeface="Arial" pitchFamily="34" charset="0"/>
                <a:cs typeface="Arial" pitchFamily="34" charset="0"/>
              </a:rPr>
              <a:t>, but he shall not return to me.” </a:t>
            </a:r>
            <a:r>
              <a:rPr lang="en-US" b="1" i="1" dirty="0" smtClean="0">
                <a:solidFill>
                  <a:srgbClr val="C6D9F1"/>
                </a:solidFill>
                <a:latin typeface="Arial" pitchFamily="34" charset="0"/>
                <a:cs typeface="Arial" pitchFamily="34" charset="0"/>
              </a:rPr>
              <a:t/>
            </a:r>
            <a:br>
              <a:rPr lang="en-US" b="1" i="1" dirty="0" smtClean="0">
                <a:solidFill>
                  <a:srgbClr val="C6D9F1"/>
                </a:solidFill>
                <a:latin typeface="Arial" pitchFamily="34" charset="0"/>
                <a:cs typeface="Arial" pitchFamily="34" charset="0"/>
              </a:rPr>
            </a:br>
            <a:r>
              <a:rPr lang="en-US" b="1" i="1" dirty="0" smtClean="0">
                <a:solidFill>
                  <a:srgbClr val="C6D9F1"/>
                </a:solidFill>
                <a:latin typeface="Arial" pitchFamily="34" charset="0"/>
                <a:cs typeface="Arial" pitchFamily="34" charset="0"/>
              </a:rPr>
              <a:t>{</a:t>
            </a:r>
            <a:r>
              <a:rPr lang="en-US" b="1" i="1" dirty="0" smtClean="0">
                <a:solidFill>
                  <a:srgbClr val="C6D9F1"/>
                </a:solidFill>
                <a:latin typeface="Arial" pitchFamily="34" charset="0"/>
                <a:cs typeface="Arial" pitchFamily="34" charset="0"/>
              </a:rPr>
              <a:t>2 Samuel 12:22,23}</a:t>
            </a:r>
          </a:p>
        </p:txBody>
      </p:sp>
      <p:pic>
        <p:nvPicPr>
          <p:cNvPr id="6146" name="Picture 2"/>
          <p:cNvPicPr>
            <a:picLocks noChangeAspect="1" noChangeArrowheads="1"/>
          </p:cNvPicPr>
          <p:nvPr/>
        </p:nvPicPr>
        <p:blipFill>
          <a:blip r:embed="rId3" cstate="print"/>
          <a:srcRect/>
          <a:stretch>
            <a:fillRect/>
          </a:stretch>
        </p:blipFill>
        <p:spPr bwMode="auto">
          <a:xfrm>
            <a:off x="6477000" y="5029200"/>
            <a:ext cx="2144380" cy="1571625"/>
          </a:xfrm>
          <a:prstGeom prst="rect">
            <a:avLst/>
          </a:prstGeom>
          <a:noFill/>
          <a:ln w="9525">
            <a:noFill/>
            <a:miter lim="800000"/>
            <a:headEnd/>
            <a:tailEnd/>
          </a:ln>
        </p:spPr>
      </p:pic>
      <p:sp>
        <p:nvSpPr>
          <p:cNvPr id="6" name="Title 1"/>
          <p:cNvSpPr>
            <a:spLocks noGrp="1"/>
          </p:cNvSpPr>
          <p:nvPr>
            <p:ph type="title"/>
          </p:nvPr>
        </p:nvSpPr>
        <p:spPr/>
        <p:txBody>
          <a:bodyPr/>
          <a:lstStyle/>
          <a:p>
            <a:r>
              <a:rPr lang="en-US" b="1" u="sng" dirty="0" smtClean="0">
                <a:solidFill>
                  <a:srgbClr val="C6D9F1"/>
                </a:solidFill>
                <a:latin typeface="Arial" pitchFamily="34" charset="0"/>
                <a:cs typeface="Arial" pitchFamily="34" charset="0"/>
              </a:rPr>
              <a:t>Preparation </a:t>
            </a:r>
            <a:r>
              <a:rPr lang="en-US" b="1" u="sng" dirty="0" smtClean="0">
                <a:solidFill>
                  <a:srgbClr val="C6D9F1"/>
                </a:solidFill>
                <a:latin typeface="Arial" pitchFamily="34" charset="0"/>
                <a:cs typeface="Arial" pitchFamily="34" charset="0"/>
              </a:rPr>
              <a:t>Is Essential</a:t>
            </a:r>
            <a:endParaRPr lang="en-US" b="1" dirty="0">
              <a:solidFill>
                <a:srgbClr val="C6D9F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6D9F1"/>
                </a:solidFill>
                <a:latin typeface="Arial" pitchFamily="34" charset="0"/>
                <a:cs typeface="Arial" pitchFamily="34" charset="0"/>
              </a:rPr>
              <a:t>Death </a:t>
            </a:r>
            <a:r>
              <a:rPr lang="en-US" b="1" u="sng" dirty="0" smtClean="0">
                <a:solidFill>
                  <a:srgbClr val="C6D9F1"/>
                </a:solidFill>
                <a:latin typeface="Arial" pitchFamily="34" charset="0"/>
                <a:cs typeface="Arial" pitchFamily="34" charset="0"/>
              </a:rPr>
              <a:t>Is Untimely</a:t>
            </a:r>
            <a:endParaRPr lang="en-US" b="1" dirty="0">
              <a:solidFill>
                <a:srgbClr val="C6D9F1"/>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r>
              <a:rPr lang="en-US" b="1" i="1" dirty="0" smtClean="0">
                <a:solidFill>
                  <a:srgbClr val="C6D9F1"/>
                </a:solidFill>
                <a:latin typeface="Arial" pitchFamily="34" charset="0"/>
                <a:cs typeface="Arial" pitchFamily="34" charset="0"/>
              </a:rPr>
              <a:t>“Sarah lived one hundred and twenty-seven years; these were the years of the life of Sarah. So Sarah died in </a:t>
            </a:r>
            <a:r>
              <a:rPr lang="en-US" b="1" i="1" dirty="0" err="1" smtClean="0">
                <a:solidFill>
                  <a:srgbClr val="C6D9F1"/>
                </a:solidFill>
                <a:latin typeface="Arial" pitchFamily="34" charset="0"/>
                <a:cs typeface="Arial" pitchFamily="34" charset="0"/>
              </a:rPr>
              <a:t>Kirjath</a:t>
            </a:r>
            <a:r>
              <a:rPr lang="en-US" b="1" i="1" dirty="0" smtClean="0">
                <a:solidFill>
                  <a:srgbClr val="C6D9F1"/>
                </a:solidFill>
                <a:latin typeface="Arial" pitchFamily="34" charset="0"/>
                <a:cs typeface="Arial" pitchFamily="34" charset="0"/>
              </a:rPr>
              <a:t> </a:t>
            </a:r>
            <a:r>
              <a:rPr lang="en-US" b="1" i="1" dirty="0" err="1" smtClean="0">
                <a:solidFill>
                  <a:srgbClr val="C6D9F1"/>
                </a:solidFill>
                <a:latin typeface="Arial" pitchFamily="34" charset="0"/>
                <a:cs typeface="Arial" pitchFamily="34" charset="0"/>
              </a:rPr>
              <a:t>Arba</a:t>
            </a:r>
            <a:r>
              <a:rPr lang="en-US" b="1" i="1" dirty="0" smtClean="0">
                <a:solidFill>
                  <a:srgbClr val="C6D9F1"/>
                </a:solidFill>
                <a:latin typeface="Arial" pitchFamily="34" charset="0"/>
                <a:cs typeface="Arial" pitchFamily="34" charset="0"/>
              </a:rPr>
              <a:t> (that is, Hebron) in the land of Canaan, and Abraham came to mourn for Sarah and to weep for her.“ {Genesis 23:1,2}</a:t>
            </a:r>
          </a:p>
        </p:txBody>
      </p:sp>
      <p:pic>
        <p:nvPicPr>
          <p:cNvPr id="7170" name="Picture 2"/>
          <p:cNvPicPr>
            <a:picLocks noChangeAspect="1" noChangeArrowheads="1"/>
          </p:cNvPicPr>
          <p:nvPr/>
        </p:nvPicPr>
        <p:blipFill>
          <a:blip r:embed="rId3" cstate="print"/>
          <a:srcRect/>
          <a:stretch>
            <a:fillRect/>
          </a:stretch>
        </p:blipFill>
        <p:spPr bwMode="auto">
          <a:xfrm>
            <a:off x="5320940" y="4495800"/>
            <a:ext cx="3365860" cy="2162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a:solidFill>
            <a:srgbClr val="558ED5">
              <a:alpha val="74902"/>
            </a:srgbClr>
          </a:solidFill>
          <a:ln w="38100">
            <a:solidFill>
              <a:srgbClr val="0000FF"/>
            </a:solidFill>
          </a:ln>
        </p:spPr>
        <p:txBody>
          <a:bodyPr>
            <a:normAutofit/>
          </a:bodyPr>
          <a:lstStyle/>
          <a:p>
            <a:r>
              <a:rPr lang="en-US" b="1" i="1" dirty="0" smtClean="0">
                <a:solidFill>
                  <a:srgbClr val="C6D9F1"/>
                </a:solidFill>
                <a:latin typeface="Arial" pitchFamily="34" charset="0"/>
                <a:cs typeface="Arial" pitchFamily="34" charset="0"/>
              </a:rPr>
              <a:t>“And the king was exceedingly sorry; yet, because of the oaths and because of those who sat with him, he did not want to refuse her. Immediately the king sent an executioner and commanded his head to be brought. And he went and beheaded him in prison, brought his head on a platter, and gave it to the girl; and the girl gave it to her mother.“ {Mark 6:26-28}</a:t>
            </a:r>
          </a:p>
        </p:txBody>
      </p:sp>
      <p:sp>
        <p:nvSpPr>
          <p:cNvPr id="5" name="Title 1"/>
          <p:cNvSpPr>
            <a:spLocks noGrp="1"/>
          </p:cNvSpPr>
          <p:nvPr>
            <p:ph type="title"/>
          </p:nvPr>
        </p:nvSpPr>
        <p:spPr/>
        <p:txBody>
          <a:bodyPr/>
          <a:lstStyle/>
          <a:p>
            <a:r>
              <a:rPr lang="en-US" b="1" u="sng" dirty="0" smtClean="0">
                <a:solidFill>
                  <a:srgbClr val="C6D9F1"/>
                </a:solidFill>
                <a:latin typeface="Arial" pitchFamily="34" charset="0"/>
                <a:cs typeface="Arial" pitchFamily="34" charset="0"/>
              </a:rPr>
              <a:t>Death </a:t>
            </a:r>
            <a:r>
              <a:rPr lang="en-US" b="1" u="sng" dirty="0" smtClean="0">
                <a:solidFill>
                  <a:srgbClr val="C6D9F1"/>
                </a:solidFill>
                <a:latin typeface="Arial" pitchFamily="34" charset="0"/>
                <a:cs typeface="Arial" pitchFamily="34" charset="0"/>
              </a:rPr>
              <a:t>Is Untimely</a:t>
            </a:r>
            <a:endParaRPr lang="en-US" b="1" dirty="0">
              <a:solidFill>
                <a:srgbClr val="C6D9F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971</Words>
  <Application>Microsoft Office PowerPoint</Application>
  <PresentationFormat>On-screen Show (4:3)</PresentationFormat>
  <Paragraphs>49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In the Valley of Death</vt:lpstr>
      <vt:lpstr>The Need to Know About Death</vt:lpstr>
      <vt:lpstr>The Need to Know About Death</vt:lpstr>
      <vt:lpstr>“And He Died…”</vt:lpstr>
      <vt:lpstr>Death Is Inevitable</vt:lpstr>
      <vt:lpstr>Preparation Is Essential</vt:lpstr>
      <vt:lpstr>Preparation Is Essential</vt:lpstr>
      <vt:lpstr>Death Is Untimely</vt:lpstr>
      <vt:lpstr>Death Is Untimely</vt:lpstr>
      <vt:lpstr>Death Is Untimely</vt:lpstr>
      <vt:lpstr>Concluding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Valley of Death</dc:title>
  <dc:creator>Keith Greer</dc:creator>
  <cp:lastModifiedBy>Carolyn Rix</cp:lastModifiedBy>
  <cp:revision>6</cp:revision>
  <dcterms:created xsi:type="dcterms:W3CDTF">2010-01-05T15:09:41Z</dcterms:created>
  <dcterms:modified xsi:type="dcterms:W3CDTF">2010-04-27T00:52:28Z</dcterms:modified>
</cp:coreProperties>
</file>