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262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4820" autoAdjust="0"/>
  </p:normalViewPr>
  <p:slideViewPr>
    <p:cSldViewPr>
      <p:cViewPr varScale="1">
        <p:scale>
          <a:sx n="46" d="100"/>
          <a:sy n="46" d="100"/>
        </p:scale>
        <p:origin x="-691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DC54BD-F725-477F-BAD8-CC76121995D0}" type="datetimeFigureOut">
              <a:rPr lang="en-US" smtClean="0"/>
              <a:pPr/>
              <a:t>3/15/2010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26F459-31A0-4E4F-9351-C45B340C27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Title Slide</a:t>
            </a:r>
            <a:r>
              <a:rPr lang="en-US" dirty="0" smtClean="0"/>
              <a:t>: New Testament</a:t>
            </a:r>
            <a:r>
              <a:rPr lang="en-US" baseline="0" dirty="0" smtClean="0"/>
              <a:t> Survey: </a:t>
            </a:r>
            <a:r>
              <a:rPr lang="en-US" u="sng" baseline="0" dirty="0" smtClean="0"/>
              <a:t>Book of Philippians</a:t>
            </a:r>
            <a:r>
              <a:rPr lang="en-US" baseline="0" dirty="0" smtClean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26F459-31A0-4E4F-9351-C45B340C277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page 81—from</a:t>
            </a:r>
            <a:r>
              <a:rPr lang="en-US" baseline="0" dirty="0" smtClean="0"/>
              <a:t> </a:t>
            </a:r>
            <a:r>
              <a:rPr lang="en-US" b="1" baseline="0" dirty="0" smtClean="0"/>
              <a:t>2 Cor.11</a:t>
            </a:r>
            <a:r>
              <a:rPr lang="en-US" baseline="0" dirty="0" smtClean="0"/>
              <a:t>, we gain the additional information that they </a:t>
            </a:r>
            <a:r>
              <a:rPr lang="en-US" i="1" baseline="0" dirty="0" smtClean="0"/>
              <a:t>cooperated</a:t>
            </a:r>
            <a:r>
              <a:rPr lang="en-US" baseline="0" dirty="0" smtClean="0"/>
              <a:t> </a:t>
            </a:r>
            <a:r>
              <a:rPr lang="en-US" baseline="0" dirty="0" smtClean="0"/>
              <a:t>with other </a:t>
            </a:r>
            <a:r>
              <a:rPr lang="en-US" baseline="0" dirty="0" smtClean="0"/>
              <a:t>churches </a:t>
            </a:r>
            <a:r>
              <a:rPr lang="en-US" baseline="0" dirty="0" smtClean="0"/>
              <a:t>in supporting Paul </a:t>
            </a:r>
            <a:r>
              <a:rPr lang="en-US" baseline="0" dirty="0" smtClean="0"/>
              <a:t>while he was at </a:t>
            </a:r>
            <a:r>
              <a:rPr lang="en-US" baseline="0" dirty="0" smtClean="0"/>
              <a:t>Corinth.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26F459-31A0-4E4F-9351-C45B340C277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page 81—</a:t>
            </a:r>
            <a:r>
              <a:rPr lang="en-US" baseline="0" dirty="0" smtClean="0"/>
              <a:t> </a:t>
            </a:r>
            <a:r>
              <a:rPr lang="en-US" b="1" baseline="0" dirty="0" smtClean="0"/>
              <a:t>read 4:10-13…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26F459-31A0-4E4F-9351-C45B340C277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page 81,82—</a:t>
            </a:r>
            <a:r>
              <a:rPr lang="en-US" b="1" baseline="0" dirty="0" smtClean="0"/>
              <a:t>… this is the peace that </a:t>
            </a:r>
            <a:r>
              <a:rPr lang="en-US" b="1" baseline="0" dirty="0" err="1" smtClean="0"/>
              <a:t>passeth</a:t>
            </a:r>
            <a:r>
              <a:rPr lang="en-US" b="1" baseline="0" dirty="0" smtClean="0"/>
              <a:t> all understanding! (4:7)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26F459-31A0-4E4F-9351-C45B340C277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page 82—</a:t>
            </a:r>
            <a:r>
              <a:rPr lang="en-US" b="1" baseline="0" dirty="0" smtClean="0"/>
              <a:t>… this is the peace that </a:t>
            </a:r>
            <a:r>
              <a:rPr lang="en-US" b="1" baseline="0" dirty="0" err="1" smtClean="0"/>
              <a:t>passeth</a:t>
            </a:r>
            <a:r>
              <a:rPr lang="en-US" b="1" baseline="0" dirty="0" smtClean="0"/>
              <a:t> all understanding! (4:7)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26F459-31A0-4E4F-9351-C45B340C277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page 82—</a:t>
            </a:r>
            <a:r>
              <a:rPr lang="en-US" b="1" baseline="0" dirty="0" smtClean="0"/>
              <a:t>… this is the peace that </a:t>
            </a:r>
            <a:r>
              <a:rPr lang="en-US" b="1" baseline="0" dirty="0" err="1" smtClean="0"/>
              <a:t>passeth</a:t>
            </a:r>
            <a:r>
              <a:rPr lang="en-US" b="1" baseline="0" dirty="0" smtClean="0"/>
              <a:t> all understanding! (4:7)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26F459-31A0-4E4F-9351-C45B340C277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page 82—</a:t>
            </a:r>
            <a:r>
              <a:rPr lang="en-US" b="1" baseline="0" dirty="0" smtClean="0"/>
              <a:t>… this is the peace that </a:t>
            </a:r>
            <a:r>
              <a:rPr lang="en-US" b="1" baseline="0" dirty="0" err="1" smtClean="0"/>
              <a:t>passeth</a:t>
            </a:r>
            <a:r>
              <a:rPr lang="en-US" b="1" baseline="0" dirty="0" smtClean="0"/>
              <a:t> all understanding! (4:7)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26F459-31A0-4E4F-9351-C45B340C277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Point </a:t>
            </a:r>
            <a:r>
              <a:rPr lang="en-US" smtClean="0"/>
              <a:t>out Philippi…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26F459-31A0-4E4F-9351-C45B340C277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page </a:t>
            </a:r>
            <a:r>
              <a:rPr lang="en-US" dirty="0" smtClean="0"/>
              <a:t>79—Situated near </a:t>
            </a:r>
            <a:r>
              <a:rPr lang="en-US" baseline="0" dirty="0" smtClean="0"/>
              <a:t>a </a:t>
            </a:r>
            <a:r>
              <a:rPr lang="en-US" baseline="0" dirty="0" smtClean="0"/>
              <a:t>great highway through which </a:t>
            </a:r>
            <a:r>
              <a:rPr lang="en-US" baseline="0" dirty="0" smtClean="0"/>
              <a:t>traders </a:t>
            </a:r>
            <a:r>
              <a:rPr lang="en-US" baseline="0" dirty="0" smtClean="0"/>
              <a:t>from </a:t>
            </a:r>
            <a:r>
              <a:rPr lang="en-US" baseline="0" dirty="0" smtClean="0"/>
              <a:t>both east </a:t>
            </a:r>
            <a:r>
              <a:rPr lang="en-US" baseline="0" dirty="0" smtClean="0"/>
              <a:t>and west had to pass. A strategic center for preaching the gospel in Europe, </a:t>
            </a:r>
            <a:r>
              <a:rPr lang="en-US" baseline="0" dirty="0" smtClean="0"/>
              <a:t>well-watered </a:t>
            </a:r>
            <a:r>
              <a:rPr lang="en-US" baseline="0" dirty="0" smtClean="0"/>
              <a:t>and very close to some rich gold mines.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26F459-31A0-4E4F-9351-C45B340C277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page 79—These</a:t>
            </a:r>
            <a:r>
              <a:rPr lang="en-US" baseline="0" dirty="0" smtClean="0"/>
              <a:t> circumstances: </a:t>
            </a:r>
            <a:endParaRPr lang="en-US" baseline="0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baseline="0" dirty="0" smtClean="0"/>
              <a:t>God’s </a:t>
            </a:r>
            <a:r>
              <a:rPr lang="en-US" baseline="0" dirty="0" smtClean="0"/>
              <a:t>intervention preventing Paul </a:t>
            </a:r>
            <a:r>
              <a:rPr lang="en-US" baseline="0" dirty="0" smtClean="0"/>
              <a:t>from speaking </a:t>
            </a:r>
            <a:r>
              <a:rPr lang="en-US" baseline="0" dirty="0" smtClean="0"/>
              <a:t>in Asia, </a:t>
            </a:r>
            <a:r>
              <a:rPr lang="en-US" baseline="0" dirty="0" err="1" smtClean="0"/>
              <a:t>Mysia</a:t>
            </a:r>
            <a:r>
              <a:rPr lang="en-US" baseline="0" dirty="0" smtClean="0"/>
              <a:t>, </a:t>
            </a:r>
            <a:r>
              <a:rPr lang="en-US" baseline="0" dirty="0" smtClean="0"/>
              <a:t>and Bithynia; </a:t>
            </a:r>
            <a:endParaRPr lang="en-US" baseline="0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baseline="0" dirty="0" smtClean="0"/>
              <a:t>the </a:t>
            </a:r>
            <a:r>
              <a:rPr lang="en-US" baseline="0" dirty="0" smtClean="0"/>
              <a:t>vision at Troas; </a:t>
            </a:r>
            <a:endParaRPr lang="en-US" baseline="0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baseline="0" dirty="0" smtClean="0"/>
              <a:t>a </a:t>
            </a:r>
            <a:r>
              <a:rPr lang="en-US" baseline="0" dirty="0" smtClean="0"/>
              <a:t>ship being immediately </a:t>
            </a:r>
            <a:r>
              <a:rPr lang="en-US" baseline="0" dirty="0" smtClean="0"/>
              <a:t>available</a:t>
            </a:r>
            <a:r>
              <a:rPr lang="en-US" baseline="0" dirty="0" smtClean="0"/>
              <a:t>; </a:t>
            </a:r>
            <a:endParaRPr lang="en-US" baseline="0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baseline="0" dirty="0" smtClean="0"/>
              <a:t>a </a:t>
            </a:r>
            <a:r>
              <a:rPr lang="en-US" baseline="0" dirty="0" smtClean="0"/>
              <a:t>favorable wind on their journey…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26F459-31A0-4E4F-9351-C45B340C277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page 80—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26F459-31A0-4E4F-9351-C45B340C277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page 80—picture of jail</a:t>
            </a:r>
            <a:r>
              <a:rPr lang="en-US" baseline="0" dirty="0" smtClean="0"/>
              <a:t> in Philippi where Paul was with Silas…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26F459-31A0-4E4F-9351-C45B340C277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page 80—</a:t>
            </a:r>
            <a:r>
              <a:rPr lang="en-US" baseline="0" dirty="0" smtClean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26F459-31A0-4E4F-9351-C45B340C277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page </a:t>
            </a:r>
            <a:r>
              <a:rPr lang="en-US" smtClean="0"/>
              <a:t>80—</a:t>
            </a:r>
            <a:r>
              <a:rPr lang="en-US" baseline="0" smtClean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26F459-31A0-4E4F-9351-C45B340C277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page 81—from</a:t>
            </a:r>
            <a:r>
              <a:rPr lang="en-US" baseline="0" dirty="0" smtClean="0"/>
              <a:t> </a:t>
            </a:r>
            <a:r>
              <a:rPr lang="en-US" b="1" baseline="0" dirty="0" smtClean="0"/>
              <a:t>2 Cor.11:7-9</a:t>
            </a:r>
            <a:r>
              <a:rPr lang="en-US" baseline="0" dirty="0" smtClean="0"/>
              <a:t>, we gain the additional information that they </a:t>
            </a:r>
            <a:r>
              <a:rPr lang="en-US" baseline="0" dirty="0" smtClean="0"/>
              <a:t>cooperated </a:t>
            </a:r>
            <a:r>
              <a:rPr lang="en-US" baseline="0" dirty="0" smtClean="0"/>
              <a:t>with other </a:t>
            </a:r>
            <a:r>
              <a:rPr lang="en-US" baseline="0" dirty="0" smtClean="0"/>
              <a:t>churches </a:t>
            </a:r>
            <a:r>
              <a:rPr lang="en-US" baseline="0" dirty="0" smtClean="0"/>
              <a:t>in supporting Paul at Corinth.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26F459-31A0-4E4F-9351-C45B340C277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F8B9-C606-4FD4-9E9A-BC80D694EF03}" type="datetimeFigureOut">
              <a:rPr lang="en-US" smtClean="0"/>
              <a:pPr/>
              <a:t>3/15/2010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53B76-6EF2-4766-B4BF-21D21C147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F8B9-C606-4FD4-9E9A-BC80D694EF03}" type="datetimeFigureOut">
              <a:rPr lang="en-US" smtClean="0"/>
              <a:pPr/>
              <a:t>3/15/2010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53B76-6EF2-4766-B4BF-21D21C147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F8B9-C606-4FD4-9E9A-BC80D694EF03}" type="datetimeFigureOut">
              <a:rPr lang="en-US" smtClean="0"/>
              <a:pPr/>
              <a:t>3/15/2010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53B76-6EF2-4766-B4BF-21D21C147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F8B9-C606-4FD4-9E9A-BC80D694EF03}" type="datetimeFigureOut">
              <a:rPr lang="en-US" smtClean="0"/>
              <a:pPr/>
              <a:t>3/15/2010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53B76-6EF2-4766-B4BF-21D21C147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F8B9-C606-4FD4-9E9A-BC80D694EF03}" type="datetimeFigureOut">
              <a:rPr lang="en-US" smtClean="0"/>
              <a:pPr/>
              <a:t>3/15/2010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53B76-6EF2-4766-B4BF-21D21C147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F8B9-C606-4FD4-9E9A-BC80D694EF03}" type="datetimeFigureOut">
              <a:rPr lang="en-US" smtClean="0"/>
              <a:pPr/>
              <a:t>3/15/2010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53B76-6EF2-4766-B4BF-21D21C147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F8B9-C606-4FD4-9E9A-BC80D694EF03}" type="datetimeFigureOut">
              <a:rPr lang="en-US" smtClean="0"/>
              <a:pPr/>
              <a:t>3/15/2010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53B76-6EF2-4766-B4BF-21D21C147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F8B9-C606-4FD4-9E9A-BC80D694EF03}" type="datetimeFigureOut">
              <a:rPr lang="en-US" smtClean="0"/>
              <a:pPr/>
              <a:t>3/15/2010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53B76-6EF2-4766-B4BF-21D21C147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F8B9-C606-4FD4-9E9A-BC80D694EF03}" type="datetimeFigureOut">
              <a:rPr lang="en-US" smtClean="0"/>
              <a:pPr/>
              <a:t>3/15/2010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53B76-6EF2-4766-B4BF-21D21C147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F8B9-C606-4FD4-9E9A-BC80D694EF03}" type="datetimeFigureOut">
              <a:rPr lang="en-US" smtClean="0"/>
              <a:pPr/>
              <a:t>3/15/2010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53B76-6EF2-4766-B4BF-21D21C147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F8B9-C606-4FD4-9E9A-BC80D694EF03}" type="datetimeFigureOut">
              <a:rPr lang="en-US" smtClean="0"/>
              <a:pPr/>
              <a:t>3/15/2010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53B76-6EF2-4766-B4BF-21D21C147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4F8B9-C606-4FD4-9E9A-BC80D694EF03}" type="datetimeFigureOut">
              <a:rPr lang="en-US" smtClean="0"/>
              <a:pPr/>
              <a:t>3/15/2010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53B76-6EF2-4766-B4BF-21D21C147C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1470025"/>
          </a:xfrm>
        </p:spPr>
        <p:txBody>
          <a:bodyPr/>
          <a:lstStyle/>
          <a:p>
            <a:r>
              <a:rPr lang="en-US" b="1" u="sng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New Testament Survey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b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Book of Philippians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7400" y="3886200"/>
            <a:ext cx="1905000" cy="1752600"/>
          </a:xfrm>
        </p:spPr>
        <p:txBody>
          <a:bodyPr/>
          <a:lstStyle/>
          <a:p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Outside of Philippi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590800"/>
            <a:ext cx="4826000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Church support for gospel preacher: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Each church </a:t>
            </a:r>
            <a:r>
              <a:rPr lang="en-US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raised its own </a:t>
            </a:r>
            <a:r>
              <a:rPr lang="en-US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funds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Each church </a:t>
            </a:r>
            <a:r>
              <a:rPr lang="en-US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chose the preacher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it would support.</a:t>
            </a:r>
            <a:endParaRPr lang="en-US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Each sent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money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with </a:t>
            </a:r>
            <a:r>
              <a:rPr lang="en-US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its </a:t>
            </a:r>
            <a:r>
              <a:rPr lang="en-US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own messenger </a:t>
            </a:r>
            <a:r>
              <a:rPr lang="en-US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whom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it chose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sent directly to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preacher.</a:t>
            </a:r>
            <a:endParaRPr lang="en-US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 </a:t>
            </a:r>
            <a:r>
              <a:rPr lang="en-US" b="1" i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sponsoring church</a:t>
            </a:r>
            <a:r>
              <a:rPr lang="en-US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arrangement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church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Philippi did not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send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 the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church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Corinth—it sent </a:t>
            </a:r>
            <a:r>
              <a:rPr lang="en-US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directly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 Paul!</a:t>
            </a:r>
          </a:p>
          <a:p>
            <a:pPr lvl="1"/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US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solidFill>
            <a:srgbClr val="262626"/>
          </a:solidFill>
          <a:ln w="38100">
            <a:solidFill>
              <a:schemeClr val="bg1">
                <a:lumMod val="8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Contents of the Letter</a:t>
            </a:r>
            <a:endParaRPr lang="en-US" b="1" u="sng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Corinthians 11:7-9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Paul said he received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nothing from the church in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Corinth.</a:t>
            </a:r>
            <a:endParaRPr lang="en-US" b="1" dirty="0" smtClean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 this reason, he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continually thanked God for these brethren (1:3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).</a:t>
            </a:r>
            <a:endParaRPr lang="en-US" b="1" dirty="0" smtClean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Here, we see a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vibrant undertone of spiritual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joy--</a:t>
            </a:r>
            <a:r>
              <a:rPr lang="en-US" b="1" i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en-US" b="1" i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en-US" b="1" i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rejoice; you rejoice.”</a:t>
            </a:r>
            <a:endParaRPr lang="en-US" b="1" i="1" dirty="0" smtClean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Common words throughout the letter—</a:t>
            </a:r>
            <a:r>
              <a:rPr lang="en-US" b="1" u="sng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JOY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b="1" u="sng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REJOICE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Paul learned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contentment.</a:t>
            </a:r>
            <a:endParaRPr lang="en-US" b="1" dirty="0" smtClean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4:10-13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10000"/>
              </a:lnSpc>
              <a:spcBef>
                <a:spcPts val="600"/>
              </a:spcBef>
            </a:pP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10000"/>
              </a:lnSpc>
              <a:spcBef>
                <a:spcPts val="600"/>
              </a:spcBef>
            </a:pPr>
            <a:endParaRPr lang="en-US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solidFill>
            <a:srgbClr val="262626"/>
          </a:solidFill>
          <a:ln w="38100">
            <a:solidFill>
              <a:schemeClr val="bg1">
                <a:lumMod val="8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Contents of the Letter</a:t>
            </a:r>
            <a:endParaRPr lang="en-US" b="1" u="sng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While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 prison, Paul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and Silas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sang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praises to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God.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(16:25)</a:t>
            </a:r>
          </a:p>
          <a:p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Patient prisoner for the cause of Christ</a:t>
            </a:r>
          </a:p>
          <a:p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Some had deserted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him; he was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suffering from his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circumstances;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literally in hunger and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want; suffering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from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his opponents’ vile schemes; and facing the chopping block!</a:t>
            </a:r>
            <a:endParaRPr lang="en-US" b="1" dirty="0" smtClean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He could still rejoice!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(4:4)</a:t>
            </a:r>
          </a:p>
          <a:p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US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solidFill>
            <a:srgbClr val="262626"/>
          </a:solidFill>
          <a:ln w="38100">
            <a:solidFill>
              <a:schemeClr val="bg1">
                <a:lumMod val="8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Contents of the Letter</a:t>
            </a:r>
            <a:endParaRPr lang="en-US" b="1" u="sng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Why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could Paul rejoice?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Bonds and affliction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helped further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cause         of the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gospel.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(1:12)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Christ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was preached,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even if in envy and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strife.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(1:15)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accepted the sacrifice of his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life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because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 the brethren’s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love.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(2:16-18)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Calm assurance the Lord was at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hand.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(4:5)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Received strength to preach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gospel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because of their help.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4:14-17)</a:t>
            </a:r>
          </a:p>
          <a:p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US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solidFill>
            <a:srgbClr val="262626"/>
          </a:solidFill>
          <a:ln w="38100">
            <a:solidFill>
              <a:schemeClr val="bg1">
                <a:lumMod val="8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Contents of the Letter</a:t>
            </a:r>
            <a:endParaRPr lang="en-US" b="1" u="sng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Self-sacrifice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is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dominant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chord in this letter of joy and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thanksgiving.</a:t>
            </a:r>
            <a:endParaRPr lang="en-US" b="1" dirty="0" smtClean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Used the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Lord as His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example.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(2:5,6)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Paul had showed the same commitment in his own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life.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(3:3-7)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 knew to die would be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gain.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(1:21-23)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Commendation of Timothy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(2:19,20)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Used these brethren as examples to stir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others to action.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(2 Corinthians 8:7,8)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Extreme sacrifice—gave of their own accord!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(2 Corinthians 8:1-3)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10000"/>
              </a:lnSpc>
              <a:spcBef>
                <a:spcPts val="600"/>
              </a:spcBef>
            </a:pP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10000"/>
              </a:lnSpc>
              <a:spcBef>
                <a:spcPts val="600"/>
              </a:spcBef>
            </a:pP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10000"/>
              </a:lnSpc>
              <a:spcBef>
                <a:spcPts val="600"/>
              </a:spcBef>
            </a:pPr>
            <a:endParaRPr lang="en-US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solidFill>
            <a:srgbClr val="262626"/>
          </a:solidFill>
          <a:ln w="38100">
            <a:solidFill>
              <a:schemeClr val="bg1">
                <a:lumMod val="8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Contents of the Letter</a:t>
            </a:r>
            <a:endParaRPr lang="en-US" b="1" u="sng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Characterized by some very strong exhortations expressed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with love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Unify to solve a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personal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disagreement.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(4:2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Exercise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Christian unity by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showing faithful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obedience and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diligence.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(2:12-18)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Warns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against the </a:t>
            </a:r>
            <a:r>
              <a:rPr lang="en-US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Judaizing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teachers who would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seek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 destroy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them.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(3:1-3)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Keep their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confidence in the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Lord—do the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things they had both </a:t>
            </a:r>
            <a:r>
              <a:rPr lang="en-US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learned and </a:t>
            </a:r>
            <a:r>
              <a:rPr lang="en-US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received.</a:t>
            </a:r>
            <a:r>
              <a:rPr lang="en-US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(4:4-9)</a:t>
            </a:r>
          </a:p>
          <a:p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US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solidFill>
            <a:srgbClr val="262626"/>
          </a:solidFill>
          <a:ln w="38100">
            <a:solidFill>
              <a:schemeClr val="bg1">
                <a:lumMod val="8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Contents of the Letter</a:t>
            </a:r>
            <a:endParaRPr lang="en-US" b="1" u="sng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9808" y="228600"/>
            <a:ext cx="8881792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262626">
              <a:alpha val="80000"/>
            </a:srgbClr>
          </a:solidFill>
          <a:ln w="38100">
            <a:solidFill>
              <a:schemeClr val="bg1"/>
            </a:solidFill>
          </a:ln>
        </p:spPr>
        <p:txBody>
          <a:bodyPr/>
          <a:lstStyle/>
          <a:p>
            <a:r>
              <a:rPr lang="en-US" b="1" u="sng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The City of Philippi</a:t>
            </a:r>
            <a:endParaRPr lang="en-US" b="1" u="sng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8307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Its name came from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its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founder—Philip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of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Macedonia. It was a leading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city (Acts 16:12)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Took pride in being a Roman colony—complaint against Paul (Acts 16:21-26)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Originally belonged to Thrace—seized by Alexander the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Great</a:t>
            </a:r>
            <a:endParaRPr lang="en-US" b="1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Has not been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excavated and is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presently uninhabited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262626"/>
          </a:solidFill>
          <a:ln w="38100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r>
              <a:rPr lang="en-US" b="1" u="sng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The Church at Philippi</a:t>
            </a:r>
            <a:endParaRPr lang="en-US" b="1" u="sng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Established by Paul on his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second preaching journey—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52 AD.</a:t>
            </a:r>
            <a:endParaRPr lang="en-US" b="1" dirty="0" smtClean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Holy Spirit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forbade them to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speak the word in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Asia.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(Acts 16:6-10)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Luke was with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Paul,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they went to Troas.</a:t>
            </a:r>
            <a:endParaRPr lang="en-US" b="1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Five days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later, they left </a:t>
            </a:r>
            <a:r>
              <a:rPr lang="en-US" b="1" dirty="0" err="1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Neapolis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and went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up to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Philippi.</a:t>
            </a:r>
            <a:endParaRPr lang="en-US" b="1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God’s providence led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Paul to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Philippi.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Not enough Jewish citizens to have a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synagogue.</a:t>
            </a:r>
            <a:endParaRPr lang="en-US" b="1" dirty="0" smtClean="0">
              <a:solidFill>
                <a:schemeClr val="bg1">
                  <a:lumMod val="95000"/>
                </a:schemeClr>
              </a:solidFill>
              <a:latin typeface="Arial Narrow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A meeting place for prayers outside the city—Paul found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Lydia.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(Acts 16:13)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Lydia and household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first converts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in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Philippi.</a:t>
            </a:r>
            <a:endParaRPr lang="en-US" b="1" dirty="0" smtClean="0">
              <a:solidFill>
                <a:schemeClr val="bg1">
                  <a:lumMod val="95000"/>
                </a:schemeClr>
              </a:solidFill>
              <a:latin typeface="Arial Narrow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Later,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the jailer and his household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converted.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(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Acts 16)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Church troubled by </a:t>
            </a:r>
            <a:r>
              <a:rPr lang="en-US" b="1" dirty="0" err="1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Judaizing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 teachers—largely Gentiles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Seem like Luke remained behind to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assist the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new church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Silas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visited.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(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Acts 18:5)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Paul revisited twice and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maintained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close contact with these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cs typeface="Arial" pitchFamily="34" charset="0"/>
              </a:rPr>
              <a:t>brethren.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(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Acts 20:6; 2 Corinthians 2:13)</a:t>
            </a:r>
            <a:endParaRPr lang="en-US" b="1" dirty="0">
              <a:solidFill>
                <a:schemeClr val="bg1">
                  <a:lumMod val="75000"/>
                </a:schemeClr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solidFill>
            <a:srgbClr val="262626"/>
          </a:solidFill>
          <a:ln w="38100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r>
              <a:rPr lang="en-US" b="1" u="sng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The Church at Philippi</a:t>
            </a:r>
            <a:endParaRPr lang="en-US" b="1" u="sng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262626"/>
          </a:solidFill>
          <a:ln w="38100">
            <a:solidFill>
              <a:schemeClr val="bg1"/>
            </a:solidFill>
          </a:ln>
        </p:spPr>
        <p:txBody>
          <a:bodyPr/>
          <a:lstStyle/>
          <a:p>
            <a:r>
              <a:rPr lang="en-US" b="1" u="sng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The Date</a:t>
            </a:r>
            <a:endParaRPr lang="en-US" b="1" u="sng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5029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This is another of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Paul’s prison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epistles.</a:t>
            </a:r>
            <a:endParaRPr lang="en-US" b="1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Overwhelming internal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evidence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that Paul wrote the letter while he was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in Rome </a:t>
            </a:r>
            <a:r>
              <a:rPr lang="en-US" b="1" i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(first </a:t>
            </a:r>
            <a:r>
              <a:rPr lang="en-US" b="1" i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time</a:t>
            </a:r>
            <a:r>
              <a:rPr lang="en-US" b="1" i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).</a:t>
            </a:r>
            <a:endParaRPr lang="en-US" b="1" i="1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Probably around 62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AD.</a:t>
            </a:r>
            <a:endParaRPr lang="en-US" b="1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4038600"/>
            <a:ext cx="48768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262626"/>
          </a:solidFill>
          <a:ln w="38100">
            <a:solidFill>
              <a:schemeClr val="bg1">
                <a:lumMod val="8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Character </a:t>
            </a:r>
            <a:r>
              <a:rPr lang="en-US" b="1" u="sng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and Purpose</a:t>
            </a:r>
            <a:endParaRPr lang="en-US" b="1" u="sng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b="1" dirty="0" err="1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Epaphroditus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returned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from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Philippi to Rome to be of help to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Paul.</a:t>
            </a:r>
            <a:endParaRPr lang="en-US" b="1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The messenger fell sick at Rome and was near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death—God’s mercy saved him.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2:25-30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b="1" i="1" dirty="0" smtClean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Notice Paul did not heal this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messenger.</a:t>
            </a:r>
            <a:endParaRPr lang="en-US" b="1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Confirms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that miracles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were never used for personal,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private,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or selfish reasons.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err="1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Epaphroditus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longed to return home, and Paul knew the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brethren were concerned about the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sick messenger.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He sent this letter to express his gratitude for their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concern for his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needs while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he was in prison.</a:t>
            </a:r>
            <a:endParaRPr lang="en-US" b="1" i="1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Also to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thank them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for the </a:t>
            </a:r>
            <a:r>
              <a:rPr lang="en-US" b="1" u="sng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aid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they had sent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to Paul by </a:t>
            </a:r>
            <a:r>
              <a:rPr lang="en-US" b="1" dirty="0" err="1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Epaphroditus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b="1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Sincere thanks for their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support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from 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b="1" i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b="1" i="1" u="sng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first </a:t>
            </a:r>
            <a:r>
              <a:rPr lang="en-US" b="1" i="1" u="sng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day until </a:t>
            </a:r>
            <a:r>
              <a:rPr lang="en-US" b="1" i="1" u="sng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now</a:t>
            </a:r>
            <a:r>
              <a:rPr lang="en-US" b="1" i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.”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(1:3-5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b="1" dirty="0" smtClean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solidFill>
            <a:srgbClr val="262626"/>
          </a:solidFill>
          <a:ln w="38100">
            <a:solidFill>
              <a:schemeClr val="bg1">
                <a:lumMod val="8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Character </a:t>
            </a:r>
            <a:r>
              <a:rPr lang="en-US" b="1" u="sng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and Purpose</a:t>
            </a:r>
            <a:endParaRPr lang="en-US" b="1" u="sng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262626"/>
          </a:solidFill>
          <a:ln w="38100">
            <a:solidFill>
              <a:schemeClr val="bg1">
                <a:lumMod val="8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Contents of the Letter</a:t>
            </a:r>
            <a:endParaRPr lang="en-US" b="1" u="sng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Fellowship in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evangelism </a:t>
            </a:r>
            <a:endParaRPr lang="en-US" b="1" dirty="0" smtClean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These brethren had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partnered with Paul (had fellowship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 by contributing to his daily needs.</a:t>
            </a:r>
          </a:p>
          <a:p>
            <a:pPr lvl="1">
              <a:spcBef>
                <a:spcPts val="1200"/>
              </a:spcBef>
            </a:pP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1:3-5; 2:25; 4:14-18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gives us an </a:t>
            </a:r>
            <a:r>
              <a:rPr lang="en-US" b="1" i="1" u="sng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apostolic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example of a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church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supporting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 preacher.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went on for more than 10 years.</a:t>
            </a:r>
            <a:endParaRPr lang="en-US" b="1" dirty="0" smtClean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</TotalTime>
  <Words>1100</Words>
  <Application>Microsoft Office PowerPoint</Application>
  <PresentationFormat>On-screen Show (4:3)</PresentationFormat>
  <Paragraphs>126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New Testament Survey: Book of Philippians</vt:lpstr>
      <vt:lpstr>Slide 2</vt:lpstr>
      <vt:lpstr>The City of Philippi</vt:lpstr>
      <vt:lpstr>The Church at Philippi</vt:lpstr>
      <vt:lpstr>The Church at Philippi</vt:lpstr>
      <vt:lpstr>The Date</vt:lpstr>
      <vt:lpstr>Character and Purpose</vt:lpstr>
      <vt:lpstr>Character and Purpose</vt:lpstr>
      <vt:lpstr>Contents of the Letter</vt:lpstr>
      <vt:lpstr>Contents of the Letter</vt:lpstr>
      <vt:lpstr>Contents of the Letter</vt:lpstr>
      <vt:lpstr>Contents of the Letter</vt:lpstr>
      <vt:lpstr>Contents of the Letter</vt:lpstr>
      <vt:lpstr>Contents of the Letter</vt:lpstr>
      <vt:lpstr>Contents of the Letter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Testament Survey: Book of Philippians</dc:title>
  <dc:creator>Keith Greer</dc:creator>
  <cp:lastModifiedBy>Carolyn Rix</cp:lastModifiedBy>
  <cp:revision>16</cp:revision>
  <dcterms:created xsi:type="dcterms:W3CDTF">2008-01-29T19:14:56Z</dcterms:created>
  <dcterms:modified xsi:type="dcterms:W3CDTF">2010-03-16T04:41:12Z</dcterms:modified>
</cp:coreProperties>
</file>