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tiff" ContentType="image/tif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000000"/>
    <a:srgbClr val="0066CC"/>
    <a:srgbClr val="0099FF"/>
    <a:srgbClr val="0000FF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4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AC49E-17BE-4CBB-A9FE-30119416B96F}" type="datetimeFigureOut">
              <a:rPr lang="en-US" smtClean="0"/>
              <a:pPr/>
              <a:t>2/15/2010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5A721-9F41-44DF-A2D7-B5DCB263F7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Title Slide</a:t>
            </a:r>
            <a:r>
              <a:rPr lang="en-US" dirty="0" smtClean="0"/>
              <a:t>: </a:t>
            </a:r>
            <a:r>
              <a:rPr lang="en-US" b="1" dirty="0" smtClean="0"/>
              <a:t>OT</a:t>
            </a:r>
            <a:r>
              <a:rPr lang="en-US" dirty="0" smtClean="0"/>
              <a:t> </a:t>
            </a:r>
            <a:r>
              <a:rPr lang="en-US" b="1" dirty="0" smtClean="0"/>
              <a:t>Survey—Book of Ecclesiastes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5A721-9F41-44DF-A2D7-B5DCB263F7D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3AED-BD76-4511-97B9-6266B74A58BB}" type="datetimeFigureOut">
              <a:rPr lang="en-US" smtClean="0"/>
              <a:pPr/>
              <a:t>2/15/2010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8BE2-D24A-4710-88EC-A74723AEBF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3AED-BD76-4511-97B9-6266B74A58BB}" type="datetimeFigureOut">
              <a:rPr lang="en-US" smtClean="0"/>
              <a:pPr/>
              <a:t>2/15/2010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8BE2-D24A-4710-88EC-A74723AEBF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3AED-BD76-4511-97B9-6266B74A58BB}" type="datetimeFigureOut">
              <a:rPr lang="en-US" smtClean="0"/>
              <a:pPr/>
              <a:t>2/15/2010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8BE2-D24A-4710-88EC-A74723AEBF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3AED-BD76-4511-97B9-6266B74A58BB}" type="datetimeFigureOut">
              <a:rPr lang="en-US" smtClean="0"/>
              <a:pPr/>
              <a:t>2/15/2010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8BE2-D24A-4710-88EC-A74723AEBF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3AED-BD76-4511-97B9-6266B74A58BB}" type="datetimeFigureOut">
              <a:rPr lang="en-US" smtClean="0"/>
              <a:pPr/>
              <a:t>2/15/2010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8BE2-D24A-4710-88EC-A74723AEBF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3AED-BD76-4511-97B9-6266B74A58BB}" type="datetimeFigureOut">
              <a:rPr lang="en-US" smtClean="0"/>
              <a:pPr/>
              <a:t>2/15/2010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8BE2-D24A-4710-88EC-A74723AEBF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3AED-BD76-4511-97B9-6266B74A58BB}" type="datetimeFigureOut">
              <a:rPr lang="en-US" smtClean="0"/>
              <a:pPr/>
              <a:t>2/15/2010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8BE2-D24A-4710-88EC-A74723AEBF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3AED-BD76-4511-97B9-6266B74A58BB}" type="datetimeFigureOut">
              <a:rPr lang="en-US" smtClean="0"/>
              <a:pPr/>
              <a:t>2/15/2010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8BE2-D24A-4710-88EC-A74723AEBF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3AED-BD76-4511-97B9-6266B74A58BB}" type="datetimeFigureOut">
              <a:rPr lang="en-US" smtClean="0"/>
              <a:pPr/>
              <a:t>2/15/2010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8BE2-D24A-4710-88EC-A74723AEBF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3AED-BD76-4511-97B9-6266B74A58BB}" type="datetimeFigureOut">
              <a:rPr lang="en-US" smtClean="0"/>
              <a:pPr/>
              <a:t>2/15/2010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8BE2-D24A-4710-88EC-A74723AEBF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3AED-BD76-4511-97B9-6266B74A58BB}" type="datetimeFigureOut">
              <a:rPr lang="en-US" smtClean="0"/>
              <a:pPr/>
              <a:t>2/15/2010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8BE2-D24A-4710-88EC-A74723AEBF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53AED-BD76-4511-97B9-6266B74A58BB}" type="datetimeFigureOut">
              <a:rPr lang="en-US" smtClean="0"/>
              <a:pPr/>
              <a:t>2/15/2010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C8BE2-D24A-4710-88EC-A74723AEBF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7772400" cy="1828800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Old Testament Survey</a:t>
            </a:r>
            <a:r>
              <a:rPr lang="en-US" sz="4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br>
              <a:rPr lang="en-US" sz="4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The Book of </a:t>
            </a:r>
            <a:r>
              <a:rPr lang="en-US" sz="4000" b="1" u="sng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Ecclesiastes</a:t>
            </a:r>
            <a:endParaRPr lang="en-US" sz="4000" b="1" u="sng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C:\Users\Keith Greer\Documents\dial1c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2703576"/>
            <a:ext cx="4572000" cy="3621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00" cy="11430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Advice </a:t>
            </a:r>
            <a:b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About Life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038600" cy="51054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1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One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1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should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1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enjoy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1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the fruit of his labors each day of his life.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1600200"/>
            <a:ext cx="4114800" cy="50292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marL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1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“Nothing is better for a man than that he should eat and drink, and that his soul should enjoy good in his labor. This also, I saw, was from the hand of God.” (2:24)</a:t>
            </a:r>
          </a:p>
          <a:p>
            <a:pPr>
              <a:spcBef>
                <a:spcPts val="600"/>
              </a:spcBef>
            </a:pPr>
            <a:endParaRPr lang="en-US" b="1" i="1" dirty="0">
              <a:solidFill>
                <a:srgbClr val="FFFF0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038600" cy="5257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6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There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 </a:t>
            </a:r>
            <a:r>
              <a:rPr lang="en-US" sz="46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is a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 </a:t>
            </a:r>
            <a:r>
              <a:rPr lang="en-US" sz="46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season for every activity under the </a:t>
            </a:r>
            <a:r>
              <a:rPr lang="en-US" sz="46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sun.</a:t>
            </a:r>
            <a:endParaRPr lang="en-US" sz="4600" b="1" dirty="0" smtClean="0">
              <a:solidFill>
                <a:schemeClr val="tx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114800" cy="5257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“To everything there is a season,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time for every purpose under heaven: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time to be born,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time to die;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time to plant,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time to pluck what is planted;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time to kill,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time to heal;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time to break down,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time to build up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.” (</a:t>
            </a:r>
            <a:r>
              <a:rPr lang="en-US" sz="43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3:1-3)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>
              <a:solidFill>
                <a:srgbClr val="FFFF00"/>
              </a:solidFill>
              <a:latin typeface="Arial Narrow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229600" cy="11430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Advice </a:t>
            </a:r>
            <a:b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About Life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524000"/>
            <a:ext cx="4038600" cy="5257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There is a season for every activity under the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sun.</a:t>
            </a:r>
            <a:endParaRPr lang="en-US" sz="3200" b="1" dirty="0" smtClean="0">
              <a:solidFill>
                <a:schemeClr val="tx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524000"/>
            <a:ext cx="4114800" cy="5257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“A time to weep,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time to laugh;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time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to mourn,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time to dance;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time to cast away stones,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time to gather stones;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time to embrace,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time to refrain from embracing;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time to gain,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time to lose;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time to keep,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</a:t>
            </a:r>
            <a:r>
              <a:rPr lang="en-US" sz="29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 time to throw away.” (3:4-6)</a:t>
            </a:r>
          </a:p>
          <a:p>
            <a:pPr marL="0">
              <a:spcBef>
                <a:spcPts val="0"/>
              </a:spcBef>
              <a:buNone/>
            </a:pPr>
            <a:endParaRPr lang="en-US" sz="2900" b="1" i="1" dirty="0">
              <a:solidFill>
                <a:srgbClr val="FFFF00"/>
              </a:solidFill>
              <a:latin typeface="Arial Narrow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1430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Advice </a:t>
            </a:r>
            <a:b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About Life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524000"/>
            <a:ext cx="4038600" cy="5257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There is a season for every activity under the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sun.</a:t>
            </a:r>
            <a:endParaRPr lang="en-US" sz="3200" b="1" dirty="0" smtClean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1524000"/>
            <a:ext cx="4114800" cy="5257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“A time to tear, 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 time to sew; 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time to keep silence, 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 time to speak; 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time to love, 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 time to hate; 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time of war, 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 time of peace.” (3:7,8)</a:t>
            </a:r>
          </a:p>
          <a:p>
            <a:pPr marL="0">
              <a:spcBef>
                <a:spcPts val="0"/>
              </a:spcBef>
              <a:buNone/>
            </a:pP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1430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Advice </a:t>
            </a:r>
            <a:b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About Life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038600" cy="5257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5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The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 </a:t>
            </a:r>
            <a:r>
              <a:rPr lang="en-US" sz="35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Preacher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 </a:t>
            </a:r>
            <a:r>
              <a:rPr lang="en-US" sz="35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extolled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 </a:t>
            </a:r>
            <a:r>
              <a:rPr lang="en-US" sz="35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the value of companionship.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1600200"/>
            <a:ext cx="4114800" cy="5257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“Two are better than one,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because they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have a good reward for their labor. For if they fall, one will lift up his companion. But woe to him who is alone when he falls,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for he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has no one to help him up. Again, if two lie down together, they will keep warm;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but how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can one be warm alone?”     (4:9-11)</a:t>
            </a:r>
          </a:p>
          <a:p>
            <a:pPr marL="0">
              <a:spcBef>
                <a:spcPts val="0"/>
              </a:spcBef>
              <a:buNone/>
            </a:pPr>
            <a:endParaRPr lang="en-US" b="1" i="1" dirty="0">
              <a:solidFill>
                <a:schemeClr val="tx2">
                  <a:lumMod val="60000"/>
                  <a:lumOff val="4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11430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Advice </a:t>
            </a:r>
            <a:b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About Life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038600" cy="5257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pPr marL="347472">
              <a:lnSpc>
                <a:spcPct val="120000"/>
              </a:lnSpc>
              <a:spcBef>
                <a:spcPts val="0"/>
              </a:spcBef>
            </a:pPr>
            <a:r>
              <a:rPr lang="en-US" sz="3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The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 </a:t>
            </a:r>
            <a:r>
              <a:rPr lang="en-US" sz="3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Preacher </a:t>
            </a:r>
            <a:r>
              <a:rPr lang="en-US" sz="3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‘s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 </a:t>
            </a:r>
            <a:r>
              <a:rPr lang="en-US" sz="3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advice </a:t>
            </a:r>
            <a:r>
              <a:rPr lang="en-US" sz="3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to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 </a:t>
            </a:r>
            <a:r>
              <a:rPr lang="en-US" sz="3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the young person.</a:t>
            </a:r>
          </a:p>
          <a:p>
            <a:pPr marL="347472">
              <a:lnSpc>
                <a:spcPct val="120000"/>
              </a:lnSpc>
              <a:spcBef>
                <a:spcPts val="600"/>
              </a:spcBef>
            </a:pPr>
            <a:r>
              <a:rPr lang="en-US" sz="3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Each </a:t>
            </a:r>
            <a:r>
              <a:rPr lang="en-US" sz="3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is accountable </a:t>
            </a:r>
            <a:r>
              <a:rPr lang="en-US" sz="3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for </a:t>
            </a:r>
            <a:r>
              <a:rPr lang="en-US" sz="3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his own activities.</a:t>
            </a:r>
            <a:endParaRPr lang="en-US" sz="3800" b="1" dirty="0" smtClean="0">
              <a:solidFill>
                <a:schemeClr val="tx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1600200"/>
            <a:ext cx="4114800" cy="5257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“Rejoice, O young man, in your youth, </a:t>
            </a:r>
            <a:r>
              <a:rPr lang="en-US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</a:t>
            </a:r>
            <a:r>
              <a:rPr lang="en-US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let your heart cheer you in the days of your youth; </a:t>
            </a:r>
            <a:r>
              <a:rPr lang="en-US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walk </a:t>
            </a:r>
            <a:r>
              <a:rPr lang="en-US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in the ways of your heart, </a:t>
            </a:r>
            <a:r>
              <a:rPr lang="en-US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</a:t>
            </a:r>
            <a:r>
              <a:rPr lang="en-US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in the sight of your eyes; </a:t>
            </a:r>
            <a:r>
              <a:rPr lang="en-US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but </a:t>
            </a:r>
            <a:r>
              <a:rPr lang="en-US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know that for all these God will bring you into judgment. Therefore remove sorrow from your heart, </a:t>
            </a:r>
            <a:r>
              <a:rPr lang="en-US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</a:t>
            </a:r>
            <a:r>
              <a:rPr lang="en-US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put away evil from your flesh, </a:t>
            </a:r>
            <a:r>
              <a:rPr lang="en-US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for </a:t>
            </a:r>
            <a:r>
              <a:rPr lang="en-US" sz="31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childhood and youth are vanity.” (11:9,10)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>
              <a:solidFill>
                <a:srgbClr val="FFFF00"/>
              </a:solidFill>
              <a:latin typeface="Arial Narrow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1430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Advice </a:t>
            </a:r>
            <a:b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About Life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038600" cy="5257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Preacher’s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advice to the young person.</a:t>
            </a:r>
          </a:p>
          <a:p>
            <a:pPr>
              <a:spcBef>
                <a:spcPts val="1200"/>
              </a:spcBef>
            </a:pP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Serve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Him while you’re young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and can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be useful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to Him.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114800" cy="5257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“Remember 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now your Creator in the days of your youth, 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before 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the difficult days come, 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the years draw near when you say, 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have no pleasure in them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.’” 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(12:1)</a:t>
            </a:r>
          </a:p>
          <a:p>
            <a:endParaRPr lang="en-US" b="1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229600" cy="11430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Advice </a:t>
            </a:r>
            <a:b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About Life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00" cy="1143000"/>
          </a:xfrm>
          <a:solidFill>
            <a:srgbClr val="000000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Conclusion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038600" cy="5257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In the end, everyone will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face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death.</a:t>
            </a:r>
            <a:endParaRPr lang="en-US" sz="3200" b="1" dirty="0" smtClean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600200"/>
            <a:ext cx="4114800" cy="5257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“Then the dust will return to the earth as it was, 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the spirit will return to God who gave it.” (12:7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3200" b="1" i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038600" cy="5257800"/>
          </a:xfrm>
          <a:solidFill>
            <a:srgbClr val="000000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There is no end to study; it is a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weariness to the flesh.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1600200"/>
            <a:ext cx="4114800" cy="5257800"/>
          </a:xfrm>
          <a:solidFill>
            <a:srgbClr val="000000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228600">
              <a:spcBef>
                <a:spcPts val="0"/>
              </a:spcBef>
              <a:buNone/>
            </a:pP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“And further, my son, be admonished by these. Of making many books there is no end, and much study is wearisome to the flesh.” (12:12)</a:t>
            </a:r>
          </a:p>
          <a:p>
            <a:pPr marL="228600">
              <a:spcBef>
                <a:spcPts val="0"/>
              </a:spcBef>
              <a:buNone/>
            </a:pP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1143000"/>
          </a:xfrm>
          <a:solidFill>
            <a:srgbClr val="000000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Conclusion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038600" cy="5257800"/>
          </a:xfrm>
          <a:solidFill>
            <a:srgbClr val="000000">
              <a:alpha val="67843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He summed up man’s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whole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duty.</a:t>
            </a:r>
            <a:endParaRPr lang="en-US" sz="3200" b="1" dirty="0" smtClean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114800" cy="5257800"/>
          </a:xfrm>
          <a:solidFill>
            <a:srgbClr val="000000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228600">
              <a:spcBef>
                <a:spcPts val="0"/>
              </a:spcBef>
              <a:buNone/>
            </a:pP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“Let us hear the conclusion of the whole matter: 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fear God 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and keep His commandments, 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for this </a:t>
            </a: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is man's all.” (12:13)</a:t>
            </a:r>
          </a:p>
          <a:p>
            <a:pPr marL="228600">
              <a:spcBef>
                <a:spcPts val="0"/>
              </a:spcBef>
              <a:buNone/>
            </a:pPr>
            <a:endParaRPr lang="en-US" sz="3200" b="1" i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143000"/>
          </a:xfrm>
          <a:solidFill>
            <a:srgbClr val="000000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Conclusion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7620000" cy="11430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/>
          <a:lstStyle/>
          <a:p>
            <a:r>
              <a:rPr lang="en-US" b="1" u="sng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Background</a:t>
            </a:r>
            <a:endParaRPr lang="en-US" b="1" u="sng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077200" cy="49530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Solomon is the author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Grapples with finding the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meaning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of life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Appears to him to be </a:t>
            </a:r>
            <a:r>
              <a:rPr lang="en-US" b="1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“vanity </a:t>
            </a:r>
            <a:r>
              <a:rPr lang="en-US" b="1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and </a:t>
            </a:r>
            <a:r>
              <a:rPr lang="en-US" b="1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vexation of spirit”</a:t>
            </a:r>
          </a:p>
          <a:p>
            <a:pPr>
              <a:spcBef>
                <a:spcPts val="1200"/>
              </a:spcBef>
            </a:pPr>
            <a:r>
              <a:rPr lang="en-US" b="1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“Vanity”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 (37 times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); </a:t>
            </a:r>
            <a:r>
              <a:rPr lang="en-US" b="1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“under the sun”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(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29 times)</a:t>
            </a:r>
          </a:p>
          <a:p>
            <a:pPr lvl="1">
              <a:spcBef>
                <a:spcPts val="1200"/>
              </a:spcBef>
            </a:pP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“Vanity of vanities, says the Preacher;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vanity of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vanities, all is vanity. What profit has a man from all his labor In which he toils under the sun?” (1:2,3)</a:t>
            </a:r>
            <a:endParaRPr lang="en-US" b="1" i="1" dirty="0">
              <a:solidFill>
                <a:schemeClr val="tx2">
                  <a:lumMod val="60000"/>
                  <a:lumOff val="4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038600" cy="5257800"/>
          </a:xfrm>
          <a:solidFill>
            <a:srgbClr val="000000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Every person will give an account of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his actions.</a:t>
            </a:r>
            <a:endParaRPr lang="en-US" sz="3200" b="1" dirty="0" smtClean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1600200"/>
            <a:ext cx="4114800" cy="5257800"/>
          </a:xfrm>
          <a:solidFill>
            <a:srgbClr val="000000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marL="228600">
              <a:spcBef>
                <a:spcPts val="0"/>
              </a:spcBef>
              <a:buNone/>
            </a:pPr>
            <a:r>
              <a:rPr lang="en-US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“For God will bring every work into judgment, including every secret thing, whether good or evil.” (12:14)</a:t>
            </a:r>
          </a:p>
          <a:p>
            <a:pPr marL="228600">
              <a:spcBef>
                <a:spcPts val="0"/>
              </a:spcBef>
              <a:buNone/>
            </a:pPr>
            <a:endParaRPr lang="en-US" sz="3200" b="1" i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229600" cy="1143000"/>
          </a:xfrm>
          <a:solidFill>
            <a:srgbClr val="000000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Conclusion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620000" cy="1249362"/>
          </a:xfrm>
          <a:solidFill>
            <a:srgbClr val="000000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Concluding Thoughts</a:t>
            </a:r>
            <a:endParaRPr lang="en-US" b="1" u="sng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077200" cy="4876800"/>
          </a:xfrm>
          <a:solidFill>
            <a:srgbClr val="000000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Advice from a man who tried it all and had the power, wealth,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and wisdom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to enjoy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life’s pleasures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riches.</a:t>
            </a:r>
            <a:endParaRPr lang="en-US" b="1" dirty="0" smtClean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The only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command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with permanence is,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“fear God and keep His commandments.”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—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not the things acquired or experienced in this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life—will determine where one spends eternity.</a:t>
            </a:r>
            <a:endParaRPr lang="en-US" b="1" dirty="0" smtClean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endParaRPr lang="en-US" b="1" dirty="0" smtClean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7620000" cy="11430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/>
          <a:lstStyle/>
          <a:p>
            <a:r>
              <a:rPr lang="en-US" b="1" u="sng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Theme</a:t>
            </a:r>
            <a:endParaRPr lang="en-US" b="1" u="sng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077200" cy="49530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search for the greatest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good</a:t>
            </a:r>
            <a:endParaRPr lang="en-US" b="1" dirty="0" smtClean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Searches in the different things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of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life to find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the right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answer</a:t>
            </a:r>
          </a:p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Question </a:t>
            </a:r>
            <a:r>
              <a:rPr lang="en-US" b="1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’’</a:t>
            </a:r>
            <a:r>
              <a:rPr lang="en-US" b="1" i="1" u="sng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what is the good life</a:t>
            </a:r>
            <a:r>
              <a:rPr lang="en-US" b="1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?”</a:t>
            </a:r>
          </a:p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Can only human wisdom find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answer?</a:t>
            </a:r>
          </a:p>
          <a:p>
            <a:pPr lvl="1"/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“And I set my heart to know wisdom and to know madness and folly. I perceived that this also is grasping for the wind.” (1:17)</a:t>
            </a:r>
            <a:endParaRPr lang="en-US" b="1" i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249362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The Book’s Main </a:t>
            </a:r>
            <a:r>
              <a:rPr lang="en-US" sz="4000" b="1" u="sng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Divisions</a:t>
            </a:r>
            <a:r>
              <a:rPr lang="en-US" b="1" u="sng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b="1" u="sng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077200" cy="4876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  <a:t>Introduction</a:t>
            </a:r>
            <a:r>
              <a:rPr lang="en-US" b="1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(1:1-11)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  <a:cs typeface="Arial" pitchFamily="34" charset="0"/>
              </a:rPr>
              <a:t>Solomon seeking happiness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Wisdom (1:12-18)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Wealth (2:1-26)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Prominence,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power, prestige (3:1—5:20)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Pleasure (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6:1—8:17)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Devotion to duty here, and preparation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for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the life to come (9:1—12:7)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  <a:cs typeface="Arial" pitchFamily="34" charset="0"/>
              </a:rPr>
              <a:t>Conclusion (12:8-13)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038600" cy="5257800"/>
          </a:xfrm>
          <a:solidFill>
            <a:srgbClr val="000000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4100" b="1" u="sng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Pleasure</a:t>
            </a:r>
            <a:endParaRPr lang="en-US" sz="4100" b="1" u="sng" dirty="0" smtClean="0">
              <a:solidFill>
                <a:schemeClr val="tx2">
                  <a:lumMod val="40000"/>
                  <a:lumOff val="60000"/>
                </a:schemeClr>
              </a:solidFill>
              <a:latin typeface="Arial Narrow" pitchFamily="34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41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Pursuing this </a:t>
            </a:r>
            <a:r>
              <a:rPr lang="en-US" sz="41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goal, </a:t>
            </a:r>
            <a:r>
              <a:rPr lang="en-US" sz="41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Solomon </a:t>
            </a:r>
            <a:r>
              <a:rPr lang="en-US" sz="41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turned </a:t>
            </a:r>
            <a:r>
              <a:rPr lang="en-US" sz="41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to wine, </a:t>
            </a:r>
            <a:r>
              <a:rPr lang="en-US" sz="41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women, </a:t>
            </a:r>
            <a:r>
              <a:rPr lang="en-US" sz="41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and song. Built houses, </a:t>
            </a:r>
            <a:r>
              <a:rPr lang="en-US" sz="41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vineyards, </a:t>
            </a:r>
            <a:r>
              <a:rPr lang="en-US" sz="41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gardens, parks, </a:t>
            </a:r>
            <a:r>
              <a:rPr lang="en-US" sz="41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orchards, </a:t>
            </a:r>
            <a:r>
              <a:rPr lang="en-US" sz="41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and ponds.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41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Silver and gold in abundance</a:t>
            </a:r>
            <a:endParaRPr lang="en-US" sz="4100" b="1" dirty="0">
              <a:solidFill>
                <a:schemeClr val="tx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114800" cy="5257800"/>
          </a:xfrm>
          <a:solidFill>
            <a:srgbClr val="000000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Autofit/>
          </a:bodyPr>
          <a:lstStyle/>
          <a:p>
            <a:pPr marL="137160"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“Whatever my eyes desired I did not keep from them. I did not withhold my heart from any pleasure,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for my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heart rejoiced in all my labor;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this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was my reward from all my labor. Then I looked on all the works that my hands had done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on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the labor in which I had toiled;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indeed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all was vanity and grasping for the wind. There was no profit under the sun.” (2:10,11)</a:t>
            </a:r>
            <a:endParaRPr lang="en-US" sz="2400" b="1" dirty="0">
              <a:solidFill>
                <a:schemeClr val="tx2">
                  <a:lumMod val="60000"/>
                  <a:lumOff val="4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1430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Quest </a:t>
            </a:r>
            <a:b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for Happiness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00" cy="11430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Quest </a:t>
            </a:r>
            <a:b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for Happiness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038600" cy="5257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2500"/>
          </a:bodyPr>
          <a:lstStyle/>
          <a:p>
            <a:r>
              <a:rPr lang="en-US" sz="3200" b="1" u="sng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Wisdom</a:t>
            </a:r>
            <a:endParaRPr lang="en-US" sz="3200" b="1" u="sng" dirty="0" smtClean="0">
              <a:solidFill>
                <a:schemeClr val="tx2">
                  <a:lumMod val="40000"/>
                  <a:lumOff val="60000"/>
                </a:schemeClr>
              </a:solidFill>
              <a:latin typeface="Arial Narrow" pitchFamily="34" charset="0"/>
            </a:endParaRPr>
          </a:p>
          <a:p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As Athenians, </a:t>
            </a:r>
            <a:r>
              <a:rPr lang="en-US" sz="3200" b="1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“tell or hear some new </a:t>
            </a:r>
            <a:r>
              <a:rPr lang="en-US" sz="3200" b="1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thing”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 </a:t>
            </a:r>
            <a:r>
              <a:rPr lang="en-US" sz="3200" b="1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(Acts 17:21)</a:t>
            </a:r>
          </a:p>
          <a:p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This as the goal of his life</a:t>
            </a:r>
          </a:p>
          <a:p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Wise;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great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advantage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over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fools in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this life?</a:t>
            </a:r>
          </a:p>
          <a:p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Death brings equality to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all.</a:t>
            </a:r>
            <a:endParaRPr lang="en-US" sz="3200" b="1" dirty="0">
              <a:solidFill>
                <a:schemeClr val="tx2">
                  <a:lumMod val="40000"/>
                  <a:lumOff val="6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1600200"/>
            <a:ext cx="4114800" cy="5257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2500"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sz="35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“For there is no more remembrance of the wise than of the fool forever, </a:t>
            </a:r>
            <a:r>
              <a:rPr lang="en-US" sz="35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since all </a:t>
            </a:r>
            <a:r>
              <a:rPr lang="en-US" sz="35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that now is will be forgotten in the days to come. And how does a wise man die? As the fool!” (2:16</a:t>
            </a:r>
            <a:r>
              <a:rPr lang="en-US" sz="35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)</a:t>
            </a:r>
            <a:endParaRPr lang="en-US" sz="3500" b="1" i="1" dirty="0" smtClean="0">
              <a:solidFill>
                <a:schemeClr val="tx2">
                  <a:lumMod val="60000"/>
                  <a:lumOff val="40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199"/>
            <a:ext cx="4038600" cy="5257800"/>
          </a:xfrm>
          <a:solidFill>
            <a:srgbClr val="10253F">
              <a:alpha val="69804"/>
            </a:srgbClr>
          </a:solidFill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3200" b="1" u="sng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Labor</a:t>
            </a:r>
          </a:p>
          <a:p>
            <a:pPr>
              <a:spcBef>
                <a:spcPts val="1200"/>
              </a:spcBef>
            </a:pP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Solomon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buried himself in his work</a:t>
            </a:r>
          </a:p>
          <a:p>
            <a:pPr>
              <a:spcBef>
                <a:spcPts val="1200"/>
              </a:spcBef>
            </a:pP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Solomon shocked into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the reality </a:t>
            </a:r>
            <a:r>
              <a:rPr lang="en-US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that all he labored for would be left to his descendants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114800" cy="5257800"/>
          </a:xfrm>
          <a:solidFill>
            <a:srgbClr val="10253F">
              <a:alpha val="69804"/>
            </a:srgbClr>
          </a:solidFill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“Then I hated all my labor in which I had toiled under the sun, because I must leave it to the man who will come after me. And who knows whether he will be wise or a fool? Yet he will rule over all my labor in which I toiled and in which I have shown myself wise under the sun. This also is vanity.” (2:18,19)</a:t>
            </a:r>
          </a:p>
          <a:p>
            <a:pPr marL="0">
              <a:spcBef>
                <a:spcPts val="0"/>
              </a:spcBef>
              <a:buNone/>
            </a:pPr>
            <a:endParaRPr lang="en-US" b="1" dirty="0">
              <a:solidFill>
                <a:srgbClr val="FFFF00"/>
              </a:solidFill>
              <a:latin typeface="Arial Narrow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1430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Quest </a:t>
            </a:r>
            <a:b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for Happiness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249362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Experiment</a:t>
            </a:r>
            <a:endParaRPr lang="en-US" b="1" u="sng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077200" cy="4876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Satisfaction in earthly pursuits        (1:4—11:10)</a:t>
            </a:r>
          </a:p>
          <a:p>
            <a:pPr lvl="1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Natural science (1:4-11)</a:t>
            </a:r>
          </a:p>
          <a:p>
            <a:pPr lvl="1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Wisdom and philosophy (1:12-18)</a:t>
            </a:r>
          </a:p>
          <a:p>
            <a:pPr lvl="1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All forms of pleasure (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2:1-11)</a:t>
            </a:r>
          </a:p>
          <a:p>
            <a:pPr lvl="1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Materialism (2:12-26)</a:t>
            </a:r>
          </a:p>
          <a:p>
            <a:pPr lvl="1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Fatalism, weary and monotonous (3:1-22)</a:t>
            </a:r>
          </a:p>
          <a:p>
            <a:pPr lvl="1"/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Observation of social evils (4:1-16)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077200" cy="48768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Satisfaction in earthly pursuits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(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 Narrow" pitchFamily="34" charset="0"/>
              </a:rPr>
              <a:t>1:4—11:10)</a:t>
            </a:r>
          </a:p>
          <a:p>
            <a:pPr lvl="1">
              <a:spcBef>
                <a:spcPts val="1200"/>
              </a:spcBef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Religion without God (5:1-20)</a:t>
            </a:r>
          </a:p>
          <a:p>
            <a:pPr lvl="1">
              <a:spcBef>
                <a:spcPts val="1200"/>
              </a:spcBef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Wealth,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honor,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long life (6:1-12)</a:t>
            </a:r>
          </a:p>
          <a:p>
            <a:pPr lvl="1">
              <a:spcBef>
                <a:spcPts val="1200"/>
              </a:spcBef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Morality and civil duties (7:1-8)</a:t>
            </a:r>
          </a:p>
          <a:p>
            <a:pPr lvl="1">
              <a:spcBef>
                <a:spcPts val="1200"/>
              </a:spcBef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Observing the good and bad,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the wise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and the fool  (9:1—10:20)</a:t>
            </a:r>
          </a:p>
          <a:p>
            <a:pPr lvl="1">
              <a:spcBef>
                <a:spcPts val="1200"/>
              </a:spcBef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In benevolence and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seed-sowing for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future harvest (11:1-10)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229600" cy="1143000"/>
          </a:xfrm>
          <a:solidFill>
            <a:srgbClr val="10253F">
              <a:alpha val="69804"/>
            </a:srgb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Solomon’s Experiment</a:t>
            </a:r>
            <a:endParaRPr lang="en-US" b="1" u="sng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1383</Words>
  <Application>Microsoft Office PowerPoint</Application>
  <PresentationFormat>On-screen Show (4:3)</PresentationFormat>
  <Paragraphs>115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Old Testament Survey:  The Book of Ecclesiastes</vt:lpstr>
      <vt:lpstr>Background</vt:lpstr>
      <vt:lpstr>Theme</vt:lpstr>
      <vt:lpstr>The Book’s Main Divisions </vt:lpstr>
      <vt:lpstr>Solomon’s Quest  for Happiness</vt:lpstr>
      <vt:lpstr>Solomon’s Quest  for Happiness</vt:lpstr>
      <vt:lpstr>Solomon’s Quest  for Happiness</vt:lpstr>
      <vt:lpstr>Solomon’s Experiment</vt:lpstr>
      <vt:lpstr>Solomon’s Experiment</vt:lpstr>
      <vt:lpstr>Solomon’s Advice  About Life</vt:lpstr>
      <vt:lpstr>Solomon’s Advice  About Life</vt:lpstr>
      <vt:lpstr>Solomon’s Advice  About Life</vt:lpstr>
      <vt:lpstr>Solomon’s Advice  About Life</vt:lpstr>
      <vt:lpstr>Solomon’s Advice  About Life</vt:lpstr>
      <vt:lpstr>Solomon’s Advice  About Life</vt:lpstr>
      <vt:lpstr>Solomon’s Advice  About Life</vt:lpstr>
      <vt:lpstr>Solomon’s Conclusion</vt:lpstr>
      <vt:lpstr>Solomon’s Conclusion</vt:lpstr>
      <vt:lpstr>Solomon’s Conclusion</vt:lpstr>
      <vt:lpstr>Solomon’s Conclusion</vt:lpstr>
      <vt:lpstr>Concluding Thoughts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Old Testament Survey:  The Book of Ecclesiastes</dc:title>
  <dc:creator>Keith Greer</dc:creator>
  <cp:lastModifiedBy>Carolyn Rix</cp:lastModifiedBy>
  <cp:revision>23</cp:revision>
  <dcterms:created xsi:type="dcterms:W3CDTF">2008-08-13T13:58:04Z</dcterms:created>
  <dcterms:modified xsi:type="dcterms:W3CDTF">2010-02-16T01:17:30Z</dcterms:modified>
</cp:coreProperties>
</file>