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9C3"/>
    <a:srgbClr val="FDEADA"/>
    <a:srgbClr val="F2DCDB"/>
    <a:srgbClr val="C0504D"/>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046" autoAdjust="0"/>
  </p:normalViewPr>
  <p:slideViewPr>
    <p:cSldViewPr>
      <p:cViewPr varScale="1">
        <p:scale>
          <a:sx n="61" d="100"/>
          <a:sy n="61" d="100"/>
        </p:scale>
        <p:origin x="-518"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95C5900B-691C-4520-AEA5-BFCB8FC926A5}" type="datetimeFigureOut">
              <a:rPr lang="en-US" smtClean="0"/>
              <a:pPr/>
              <a:t>2/13/2010</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267230C8-488C-43A2-96E5-81D945D5569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Title Slide</a:t>
            </a:r>
            <a:r>
              <a:rPr lang="en-US" dirty="0" smtClean="0"/>
              <a:t>: </a:t>
            </a:r>
            <a:r>
              <a:rPr lang="en-US" b="1" dirty="0" smtClean="0"/>
              <a:t>Anxiety,</a:t>
            </a:r>
            <a:r>
              <a:rPr lang="en-US" b="1" baseline="0" dirty="0" smtClean="0"/>
              <a:t> Stress and Worry</a:t>
            </a:r>
            <a:r>
              <a:rPr lang="en-US" baseline="0" dirty="0" smtClean="0"/>
              <a:t>. </a:t>
            </a:r>
            <a:r>
              <a:rPr lang="en-US" b="1" i="1" u="sng" baseline="0" dirty="0" smtClean="0"/>
              <a:t>Overview</a:t>
            </a:r>
            <a:r>
              <a:rPr lang="en-US" baseline="0" dirty="0" smtClean="0"/>
              <a:t> of lesson…</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10</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Review..</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11</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marL="228600" indent="-228600" eaLnBrk="1" hangingPunct="1">
              <a:buAutoNum type="arabicParenBoth"/>
            </a:pPr>
            <a:r>
              <a:rPr lang="en-US" dirty="0" smtClean="0"/>
              <a:t>Trust in God…</a:t>
            </a:r>
          </a:p>
          <a:p>
            <a:pPr marL="457200" lvl="1" indent="-228600" eaLnBrk="1" hangingPunct="1">
              <a:buFont typeface="Arial" pitchFamily="34" charset="0"/>
              <a:buChar char="•"/>
            </a:pPr>
            <a:r>
              <a:rPr lang="en-US" dirty="0" smtClean="0"/>
              <a:t>While</a:t>
            </a:r>
            <a:r>
              <a:rPr lang="en-US" baseline="0" dirty="0" smtClean="0"/>
              <a:t> the Christian may feel insecure, the reality is that he is very secure. (</a:t>
            </a:r>
            <a:r>
              <a:rPr lang="en-US" b="1" baseline="0" dirty="0" smtClean="0"/>
              <a:t>Prov.3:21-23</a:t>
            </a:r>
            <a:r>
              <a:rPr lang="en-US" baseline="0" dirty="0" smtClean="0"/>
              <a:t>) (context continues through </a:t>
            </a:r>
            <a:r>
              <a:rPr lang="en-US" b="1" baseline="0" dirty="0" smtClean="0"/>
              <a:t>verse 26</a:t>
            </a:r>
            <a:r>
              <a:rPr lang="en-US" baseline="0" dirty="0" smtClean="0"/>
              <a:t>)</a:t>
            </a: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12</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(1) Trust in God…While</a:t>
            </a:r>
            <a:r>
              <a:rPr lang="en-US" baseline="0" dirty="0" smtClean="0"/>
              <a:t> the Christian may feel insecure, the reality is that he is very secure. (</a:t>
            </a:r>
            <a:r>
              <a:rPr lang="en-US" b="1" baseline="0" dirty="0" smtClean="0"/>
              <a:t>Heb.4:16)</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13</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(1) Trust in God…While</a:t>
            </a:r>
            <a:r>
              <a:rPr lang="en-US" baseline="0" dirty="0" smtClean="0"/>
              <a:t> the Christian may feel helpless, the reality is that he has great help. (</a:t>
            </a:r>
            <a:r>
              <a:rPr lang="en-US" b="1" baseline="0" dirty="0" smtClean="0"/>
              <a:t>Rom.8:31;Psa.27:5)</a:t>
            </a: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14</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marL="228600" indent="-228600" eaLnBrk="1" hangingPunct="1">
              <a:buAutoNum type="arabicParenBoth"/>
            </a:pPr>
            <a:r>
              <a:rPr lang="en-US" dirty="0" smtClean="0"/>
              <a:t>Trust in God…</a:t>
            </a:r>
          </a:p>
          <a:p>
            <a:pPr marL="457200" indent="-228600" eaLnBrk="1" hangingPunct="1">
              <a:buFont typeface="Arial" pitchFamily="34" charset="0"/>
              <a:buChar char="•"/>
            </a:pPr>
            <a:r>
              <a:rPr lang="en-US" dirty="0" smtClean="0"/>
              <a:t>While</a:t>
            </a:r>
            <a:r>
              <a:rPr lang="en-US" baseline="0" dirty="0" smtClean="0"/>
              <a:t> the Christian may feel isolated, the reality is that God is always at his side. (</a:t>
            </a:r>
            <a:r>
              <a:rPr lang="en-US" b="1" baseline="0" dirty="0" smtClean="0"/>
              <a:t>Psa.23:4; Matt.28:20)</a:t>
            </a: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15</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(1) Trust in God…While</a:t>
            </a:r>
            <a:r>
              <a:rPr lang="en-US" baseline="0" dirty="0" smtClean="0"/>
              <a:t> the Christian may feel isolated, the reality is that God is always at his side. </a:t>
            </a:r>
            <a:r>
              <a:rPr lang="en-US" b="1" baseline="0" dirty="0" smtClean="0"/>
              <a:t>Heb.13:5,6)</a:t>
            </a: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16</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(1) Trust in God…The remedy for anxiety is complete trust in God’s ability to deal with anything that threatens us. {</a:t>
            </a:r>
            <a:r>
              <a:rPr lang="en-US" b="1" baseline="0" dirty="0" smtClean="0"/>
              <a:t>Jno.14:1; Phil.4:13}</a:t>
            </a:r>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17</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(2) Pray in Faith. </a:t>
            </a:r>
          </a:p>
          <a:p>
            <a:pPr marL="457200" indent="-228600" eaLnBrk="1" hangingPunct="1">
              <a:buFont typeface="Arial" pitchFamily="34" charset="0"/>
              <a:buChar char="•"/>
            </a:pPr>
            <a:r>
              <a:rPr lang="en-US" dirty="0" smtClean="0"/>
              <a:t>God has promised peace of mind to those who are willing to commit their anxieties to Him. {</a:t>
            </a:r>
            <a:r>
              <a:rPr lang="en-US" b="1" baseline="0" dirty="0" smtClean="0"/>
              <a:t>Philippians 4:6,7}</a:t>
            </a:r>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18</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(2) Pray in faith. </a:t>
            </a:r>
          </a:p>
          <a:p>
            <a:pPr marL="457200" indent="-228600" eaLnBrk="1" hangingPunct="1">
              <a:buFont typeface="Arial" pitchFamily="34" charset="0"/>
              <a:buChar char="•"/>
            </a:pPr>
            <a:r>
              <a:rPr lang="en-US" dirty="0" smtClean="0"/>
              <a:t>God has promised peace of mind to those who are willing to commit their anxieties to Him. {</a:t>
            </a:r>
            <a:r>
              <a:rPr lang="en-US" b="1" baseline="0" dirty="0" smtClean="0"/>
              <a:t>1 Pet.4:19} </a:t>
            </a:r>
            <a:r>
              <a:rPr lang="en-US" b="0" baseline="0" dirty="0" smtClean="0"/>
              <a:t>Also see </a:t>
            </a:r>
            <a:r>
              <a:rPr lang="en-US" b="1" baseline="0" dirty="0" smtClean="0"/>
              <a:t>1 Pet.5:6,7—</a:t>
            </a:r>
            <a:r>
              <a:rPr lang="en-US" b="0" baseline="0" dirty="0" smtClean="0"/>
              <a:t>cast</a:t>
            </a:r>
            <a:r>
              <a:rPr lang="en-US" b="1" baseline="0" dirty="0" smtClean="0"/>
              <a:t> </a:t>
            </a:r>
            <a:r>
              <a:rPr lang="en-US" b="0" baseline="0" dirty="0" smtClean="0"/>
              <a:t>cares on Him—He cares for us!</a:t>
            </a:r>
            <a:endParaRPr lang="en-US" b="0"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19</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(3) Read and Meditate on God’s Word. </a:t>
            </a:r>
          </a:p>
          <a:p>
            <a:pPr marL="457200" indent="-228600" eaLnBrk="1" hangingPunct="1">
              <a:buFont typeface="Arial" pitchFamily="34" charset="0"/>
              <a:buChar char="•"/>
            </a:pPr>
            <a:r>
              <a:rPr lang="en-US" dirty="0" smtClean="0"/>
              <a:t>The most important thing we can do to overcome anxiety is to study the Scriptures and pray and meditate</a:t>
            </a:r>
            <a:r>
              <a:rPr lang="en-US" baseline="0" dirty="0" smtClean="0"/>
              <a:t> on God’s promises to His faithful people.</a:t>
            </a:r>
            <a:r>
              <a:rPr lang="en-US" dirty="0" smtClean="0"/>
              <a:t> {</a:t>
            </a:r>
            <a:r>
              <a:rPr lang="en-US" b="1" baseline="0" dirty="0" smtClean="0"/>
              <a:t>Rom.15:4}</a:t>
            </a:r>
            <a:endParaRPr lang="en-US" b="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is Anxiety</a:t>
            </a:r>
            <a:r>
              <a:rPr lang="en-US" dirty="0" smtClean="0"/>
              <a:t>? </a:t>
            </a:r>
            <a:r>
              <a:rPr lang="en-US" b="1" i="1" dirty="0" smtClean="0"/>
              <a:t>Define</a:t>
            </a:r>
            <a:r>
              <a:rPr lang="en-US" dirty="0" smtClean="0"/>
              <a:t>…</a:t>
            </a:r>
          </a:p>
          <a:p>
            <a:r>
              <a:rPr lang="en-US" dirty="0" smtClean="0"/>
              <a:t>(1) Distress about future, either near or distant,</a:t>
            </a:r>
            <a:r>
              <a:rPr lang="en-US" baseline="0" dirty="0" smtClean="0"/>
              <a:t> uncertainties…Discuss different elements…</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20</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(4) Be realistic. Peace of mind does not depend on solving all problems, righting all wrongs, removing all imperfections. We must learn to let go of some problems and allow the Lord to be in charge of them. {</a:t>
            </a:r>
            <a:r>
              <a:rPr lang="en-US" b="1" baseline="0" dirty="0" smtClean="0"/>
              <a:t>1 Pet.5:7}</a:t>
            </a:r>
            <a:endParaRPr lang="en-US" b="0"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21</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4) Be realistic. </a:t>
            </a:r>
          </a:p>
          <a:p>
            <a:pPr marL="457200" indent="-228600" eaLnBrk="1" hangingPunct="1">
              <a:buFont typeface="Arial" pitchFamily="34" charset="0"/>
              <a:buChar char="•"/>
            </a:pPr>
            <a:r>
              <a:rPr lang="en-US" dirty="0" smtClean="0"/>
              <a:t>Some things will not change. Some problems have no solutions.</a:t>
            </a:r>
            <a:r>
              <a:rPr lang="en-US" baseline="0" dirty="0" smtClean="0"/>
              <a:t> We must just live through some situations.</a:t>
            </a:r>
            <a:r>
              <a:rPr lang="en-US" dirty="0" smtClean="0"/>
              <a:t> {</a:t>
            </a:r>
            <a:r>
              <a:rPr lang="en-US" b="1" baseline="0" dirty="0" smtClean="0"/>
              <a:t>Eccl.8:16,17}</a:t>
            </a:r>
            <a:endParaRPr lang="en-US" b="0"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22</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(5) Set our minds to overcome worry. Quote from Abraham</a:t>
            </a:r>
            <a:r>
              <a:rPr lang="en-US" baseline="0" dirty="0" smtClean="0"/>
              <a:t> Lincoln...</a:t>
            </a:r>
            <a:r>
              <a:rPr lang="en-US" dirty="0" smtClean="0"/>
              <a:t> {</a:t>
            </a:r>
            <a:r>
              <a:rPr lang="en-US" b="1" baseline="0" dirty="0" smtClean="0"/>
              <a:t>Philippians 4:8}</a:t>
            </a:r>
            <a:endParaRPr lang="en-US" b="0"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23</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(5) Set our minds to overcome worry. Quote from little girl</a:t>
            </a:r>
            <a:r>
              <a:rPr lang="en-US" baseline="0" dirty="0" smtClean="0"/>
              <a:t>...</a:t>
            </a:r>
            <a:r>
              <a:rPr lang="en-US" dirty="0" smtClean="0"/>
              <a:t> {</a:t>
            </a:r>
            <a:r>
              <a:rPr lang="en-US" b="1" baseline="0" dirty="0" smtClean="0"/>
              <a:t>2 Cor.10:5}</a:t>
            </a:r>
            <a:endParaRPr lang="en-US" b="0"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24</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(6) Learn to live one day at a time. </a:t>
            </a:r>
          </a:p>
          <a:p>
            <a:pPr marL="457200" indent="-228600" eaLnBrk="1" hangingPunct="1">
              <a:buFont typeface="Arial" pitchFamily="34" charset="0"/>
              <a:buChar char="•"/>
            </a:pPr>
            <a:r>
              <a:rPr lang="en-US" dirty="0" smtClean="0"/>
              <a:t>Anxiety does not empty</a:t>
            </a:r>
            <a:r>
              <a:rPr lang="en-US" baseline="0" dirty="0" smtClean="0"/>
              <a:t> tomorrow of its worries and sorrow; it only empties today of its strengths.</a:t>
            </a:r>
          </a:p>
          <a:p>
            <a:pPr marL="457200" indent="-228600" eaLnBrk="1" hangingPunct="1">
              <a:buFont typeface="Arial" pitchFamily="34" charset="0"/>
              <a:buChar char="•"/>
            </a:pPr>
            <a:r>
              <a:rPr lang="en-US" baseline="0" dirty="0" smtClean="0"/>
              <a:t>Many, if not most, of our fears turn out to be unfounded. On his death bed, Winston Churchill said he had a lot of trouble in his life, most of which never happened.</a:t>
            </a:r>
            <a:r>
              <a:rPr lang="en-US" dirty="0" smtClean="0"/>
              <a:t> {</a:t>
            </a:r>
            <a:r>
              <a:rPr lang="en-US" b="1" baseline="0" dirty="0" smtClean="0"/>
              <a:t>Matt.6:34}</a:t>
            </a:r>
            <a:endParaRPr lang="en-US" b="0"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25</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(7) Stay Busy…several different comments. Need to remember that keeping busy,</a:t>
            </a:r>
            <a:r>
              <a:rPr lang="en-US" baseline="0" dirty="0" smtClean="0"/>
              <a:t> doing what is right, and the Lord’s work will take care of needless worry!</a:t>
            </a:r>
            <a:endParaRPr lang="en-US" b="0"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26</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Overcoming Anxiety. </a:t>
            </a:r>
          </a:p>
          <a:p>
            <a:pPr eaLnBrk="1" hangingPunct="1"/>
            <a:r>
              <a:rPr lang="en-US" dirty="0" smtClean="0"/>
              <a:t>(8) Learn contentment. </a:t>
            </a:r>
          </a:p>
          <a:p>
            <a:pPr marL="457200" indent="-228600" eaLnBrk="1" hangingPunct="1">
              <a:buFont typeface="Arial" pitchFamily="34" charset="0"/>
              <a:buChar char="•"/>
            </a:pPr>
            <a:r>
              <a:rPr lang="en-US" dirty="0" smtClean="0"/>
              <a:t>We can rejoice in the Lord always if we will continually count our blessings. (</a:t>
            </a:r>
            <a:r>
              <a:rPr lang="en-US" b="1" dirty="0" smtClean="0"/>
              <a:t>Phil.4:4-6, 11-13</a:t>
            </a:r>
            <a:r>
              <a:rPr lang="en-US" dirty="0" smtClean="0"/>
              <a:t>) </a:t>
            </a:r>
          </a:p>
          <a:p>
            <a:pPr marL="457200" indent="-228600" eaLnBrk="1" hangingPunct="1">
              <a:buFont typeface="Arial" pitchFamily="34" charset="0"/>
              <a:buChar char="•"/>
            </a:pPr>
            <a:r>
              <a:rPr lang="en-US" dirty="0" smtClean="0"/>
              <a:t>Anxiety often comes from having too much, rather than too little. </a:t>
            </a:r>
          </a:p>
          <a:p>
            <a:pPr marL="457200" indent="-228600" eaLnBrk="1" hangingPunct="1">
              <a:buFont typeface="Arial" pitchFamily="34" charset="0"/>
              <a:buChar char="•"/>
            </a:pPr>
            <a:r>
              <a:rPr lang="en-US" dirty="0" smtClean="0"/>
              <a:t>Our wealth depends not so much on what we have, as on what we have learned to do</a:t>
            </a:r>
            <a:r>
              <a:rPr lang="en-US" baseline="0" dirty="0" smtClean="0"/>
              <a:t> without! </a:t>
            </a:r>
            <a:r>
              <a:rPr lang="en-US" b="1" baseline="0" dirty="0" smtClean="0"/>
              <a:t>(Eccl.5:12</a:t>
            </a:r>
            <a:r>
              <a:rPr lang="en-US" baseline="0" dirty="0" smtClean="0"/>
              <a:t>}</a:t>
            </a:r>
            <a:endParaRPr lang="en-US" b="0"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AB52CE1-D73E-4E63-BAAF-8595973A83BB}" type="slidenum">
              <a:rPr lang="en-US" smtClean="0"/>
              <a:pPr/>
              <a:t>27</a:t>
            </a:fld>
            <a:endParaRPr lang="en-US" smtClean="0"/>
          </a:p>
        </p:txBody>
      </p:sp>
      <p:sp>
        <p:nvSpPr>
          <p:cNvPr id="37891" name="Rectangle 2"/>
          <p:cNvSpPr>
            <a:spLocks noGrp="1" noRot="1" noChangeAspect="1" noChangeArrowheads="1" noTextEdit="1"/>
          </p:cNvSpPr>
          <p:nvPr>
            <p:ph type="sldImg"/>
          </p:nvPr>
        </p:nvSpPr>
        <p:spPr>
          <a:xfrm>
            <a:off x="1092200" y="685800"/>
            <a:ext cx="4673600" cy="3505200"/>
          </a:xfrm>
          <a:ln/>
        </p:spPr>
      </p:sp>
      <p:sp>
        <p:nvSpPr>
          <p:cNvPr id="37892" name="Rectangle 3"/>
          <p:cNvSpPr>
            <a:spLocks noGrp="1" noChangeArrowheads="1"/>
          </p:cNvSpPr>
          <p:nvPr>
            <p:ph type="body" idx="1"/>
          </p:nvPr>
        </p:nvSpPr>
        <p:spPr>
          <a:xfrm>
            <a:off x="914400" y="4419018"/>
            <a:ext cx="5029200" cy="4191450"/>
          </a:xfrm>
          <a:noFill/>
          <a:ln/>
        </p:spPr>
        <p:txBody>
          <a:bodyPr/>
          <a:lstStyle/>
          <a:p>
            <a:pPr eaLnBrk="1" hangingPunct="1"/>
            <a:r>
              <a:rPr lang="en-US" dirty="0" smtClean="0"/>
              <a:t>Concluding Thoughts…</a:t>
            </a:r>
            <a:endParaRPr lang="en-US" b="0"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Summary…</a:t>
            </a:r>
            <a:endParaRPr lang="en-US" dirty="0"/>
          </a:p>
        </p:txBody>
      </p:sp>
      <p:sp>
        <p:nvSpPr>
          <p:cNvPr id="4" name="Slide Number Placeholder 3"/>
          <p:cNvSpPr>
            <a:spLocks noGrp="1"/>
          </p:cNvSpPr>
          <p:nvPr>
            <p:ph type="sldNum" sz="quarter" idx="10"/>
          </p:nvPr>
        </p:nvSpPr>
        <p:spPr/>
        <p:txBody>
          <a:bodyPr/>
          <a:lstStyle/>
          <a:p>
            <a:pPr>
              <a:defRPr/>
            </a:pPr>
            <a:fld id="{2A539406-A004-4500-9C35-94E316C37D7D}"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Invitation…</a:t>
            </a:r>
            <a:endParaRPr lang="en-US"/>
          </a:p>
        </p:txBody>
      </p:sp>
      <p:sp>
        <p:nvSpPr>
          <p:cNvPr id="4" name="Slide Number Placeholder 3"/>
          <p:cNvSpPr>
            <a:spLocks noGrp="1"/>
          </p:cNvSpPr>
          <p:nvPr>
            <p:ph type="sldNum" sz="quarter" idx="10"/>
          </p:nvPr>
        </p:nvSpPr>
        <p:spPr/>
        <p:txBody>
          <a:bodyPr/>
          <a:lstStyle/>
          <a:p>
            <a:pPr>
              <a:defRPr/>
            </a:pPr>
            <a:fld id="{2A539406-A004-4500-9C35-94E316C37D7D}"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Causes Anxiety</a:t>
            </a:r>
            <a:r>
              <a:rPr lang="en-US" dirty="0" smtClean="0"/>
              <a:t>? </a:t>
            </a:r>
            <a:r>
              <a:rPr lang="en-US" b="1" i="1" dirty="0" smtClean="0"/>
              <a:t>Define</a:t>
            </a:r>
            <a:r>
              <a:rPr lang="en-US" dirty="0" smtClean="0"/>
              <a:t>…(1) Real or imagined threats to our well being. </a:t>
            </a:r>
            <a:r>
              <a:rPr lang="en-US" baseline="0" dirty="0" smtClean="0"/>
              <a:t>Discuss different elements…</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Causes Anxiety</a:t>
            </a:r>
            <a:r>
              <a:rPr lang="en-US" dirty="0" smtClean="0"/>
              <a:t>? </a:t>
            </a:r>
            <a:r>
              <a:rPr lang="en-US" b="1" i="1" dirty="0" smtClean="0"/>
              <a:t>Define</a:t>
            </a:r>
            <a:r>
              <a:rPr lang="en-US" dirty="0" smtClean="0"/>
              <a:t>…(1) Real or imagined threats to our well being. </a:t>
            </a:r>
            <a:r>
              <a:rPr lang="en-US" baseline="0" dirty="0" smtClean="0"/>
              <a:t>Discuss different elements…</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Causes Anxiety</a:t>
            </a:r>
            <a:r>
              <a:rPr lang="en-US" dirty="0" smtClean="0"/>
              <a:t>? </a:t>
            </a:r>
          </a:p>
          <a:p>
            <a:pPr marL="228600" indent="-228600">
              <a:buAutoNum type="arabicParenBoth"/>
            </a:pPr>
            <a:r>
              <a:rPr lang="en-US" dirty="0" smtClean="0"/>
              <a:t>May be a direct attack from Satan. </a:t>
            </a:r>
          </a:p>
          <a:p>
            <a:pPr marL="457200" lvl="1" indent="-228600">
              <a:buFont typeface="Arial" pitchFamily="34" charset="0"/>
              <a:buChar char="•"/>
            </a:pPr>
            <a:r>
              <a:rPr lang="en-US" b="1" dirty="0" smtClean="0"/>
              <a:t>Paralyzes</a:t>
            </a:r>
            <a:r>
              <a:rPr lang="en-US" b="1" baseline="0" dirty="0" smtClean="0"/>
              <a:t> Christians—keeps them from being effective</a:t>
            </a:r>
            <a:r>
              <a:rPr lang="en-US" baseline="0" dirty="0" smtClean="0"/>
              <a:t>. (</a:t>
            </a:r>
            <a:r>
              <a:rPr lang="en-US" b="1" baseline="0" dirty="0" smtClean="0"/>
              <a:t>1 Pet. 5:6-8</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Dangers of Anxiety</a:t>
            </a:r>
            <a:r>
              <a:rPr lang="en-US" dirty="0" smtClean="0"/>
              <a:t>? </a:t>
            </a:r>
          </a:p>
          <a:p>
            <a:pPr marL="228600" indent="-228600">
              <a:buAutoNum type="arabicParenBoth"/>
            </a:pPr>
            <a:r>
              <a:rPr lang="en-US" dirty="0" smtClean="0"/>
              <a:t>Opposes God’s commands…(</a:t>
            </a:r>
            <a:r>
              <a:rPr lang="en-US" b="1" dirty="0" smtClean="0"/>
              <a:t>Matt. 6:25</a:t>
            </a:r>
            <a:r>
              <a:rPr lang="en-US" dirty="0" smtClean="0"/>
              <a:t>) </a:t>
            </a:r>
          </a:p>
          <a:p>
            <a:pPr marL="228600" indent="-228600">
              <a:buAutoNum type="arabicParenBoth"/>
            </a:pPr>
            <a:r>
              <a:rPr lang="en-US" dirty="0" smtClean="0"/>
              <a:t>Undervalues our own worth (</a:t>
            </a:r>
            <a:r>
              <a:rPr lang="en-US" b="1" dirty="0" smtClean="0"/>
              <a:t>Matt. 6:26</a:t>
            </a:r>
            <a:r>
              <a:rPr lang="en-US" dirty="0" smtClean="0"/>
              <a:t>)</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Dangers of Anxiety</a:t>
            </a:r>
            <a:r>
              <a:rPr lang="en-US" dirty="0" smtClean="0"/>
              <a:t>? </a:t>
            </a:r>
          </a:p>
          <a:p>
            <a:r>
              <a:rPr lang="en-US" dirty="0" smtClean="0"/>
              <a:t>(3) Is an exercise in futility…(</a:t>
            </a:r>
            <a:r>
              <a:rPr lang="en-US" b="1" dirty="0" smtClean="0"/>
              <a:t>Matt. 6:27</a:t>
            </a:r>
            <a:r>
              <a:rPr lang="en-US" dirty="0" smtClean="0"/>
              <a:t>) </a:t>
            </a:r>
          </a:p>
          <a:p>
            <a:r>
              <a:rPr lang="en-US" dirty="0" smtClean="0"/>
              <a:t>(4) Makes us like the heathen (</a:t>
            </a:r>
            <a:r>
              <a:rPr lang="en-US" b="1" dirty="0" smtClean="0"/>
              <a:t>Matt. 6:32</a:t>
            </a:r>
            <a:r>
              <a:rPr lang="en-US" dirty="0" smtClean="0"/>
              <a:t>) (context of </a:t>
            </a:r>
            <a:r>
              <a:rPr lang="en-US" i="1" dirty="0" smtClean="0"/>
              <a:t>Matt.6:25-34</a:t>
            </a:r>
            <a:r>
              <a:rPr lang="en-US" dirty="0" smtClean="0"/>
              <a:t>)</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Dangers of Anxiety</a:t>
            </a:r>
            <a:r>
              <a:rPr lang="en-US" dirty="0" smtClean="0"/>
              <a:t>? </a:t>
            </a:r>
          </a:p>
          <a:p>
            <a:r>
              <a:rPr lang="en-US" dirty="0" smtClean="0"/>
              <a:t>(5) Demonstrates lack of faith…(</a:t>
            </a:r>
            <a:r>
              <a:rPr lang="en-US" b="1" dirty="0" smtClean="0"/>
              <a:t>Matt. 6:30</a:t>
            </a:r>
            <a:r>
              <a:rPr lang="en-US" dirty="0" smtClean="0"/>
              <a:t>) </a:t>
            </a:r>
          </a:p>
          <a:p>
            <a:r>
              <a:rPr lang="en-US" dirty="0" smtClean="0"/>
              <a:t>(6) Impairs one’s health (</a:t>
            </a:r>
            <a:r>
              <a:rPr lang="en-US" b="1" dirty="0" smtClean="0"/>
              <a:t>Prov. 17:22</a:t>
            </a:r>
            <a:r>
              <a:rPr lang="en-US" dirty="0" smtClean="0"/>
              <a:t>) (remember the context of </a:t>
            </a:r>
            <a:r>
              <a:rPr lang="en-US" i="1" dirty="0" smtClean="0"/>
              <a:t>Matt.6:25-34</a:t>
            </a:r>
            <a:r>
              <a:rPr lang="en-US" dirty="0" smtClean="0"/>
              <a:t>)</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Dangers of Anxiety</a:t>
            </a:r>
            <a:r>
              <a:rPr lang="en-US" dirty="0" smtClean="0"/>
              <a:t>? </a:t>
            </a:r>
          </a:p>
          <a:p>
            <a:r>
              <a:rPr lang="en-US" dirty="0" smtClean="0"/>
              <a:t>(7) Robs us of joy, peace, and happiness…(</a:t>
            </a:r>
            <a:r>
              <a:rPr lang="en-US" b="1" dirty="0" smtClean="0"/>
              <a:t>1 Thess.5:16,17</a:t>
            </a:r>
            <a:r>
              <a:rPr lang="en-US" dirty="0" smtClean="0"/>
              <a:t>) </a:t>
            </a:r>
          </a:p>
          <a:p>
            <a:r>
              <a:rPr lang="en-US" dirty="0" smtClean="0"/>
              <a:t>(8) Keeps us from our duties (</a:t>
            </a:r>
            <a:r>
              <a:rPr lang="en-US" b="1" dirty="0" smtClean="0"/>
              <a:t>Eph.5:15,16</a:t>
            </a:r>
            <a:r>
              <a:rPr lang="en-US" dirty="0" smtClean="0"/>
              <a:t>) (remember the context of </a:t>
            </a:r>
            <a:r>
              <a:rPr lang="en-US" i="1" dirty="0" smtClean="0"/>
              <a:t>Matt.6:25-34</a:t>
            </a:r>
            <a:r>
              <a:rPr lang="en-US" dirty="0" smtClean="0"/>
              <a:t>)</a:t>
            </a:r>
            <a:endParaRPr lang="en-US" dirty="0"/>
          </a:p>
        </p:txBody>
      </p:sp>
      <p:sp>
        <p:nvSpPr>
          <p:cNvPr id="4" name="Slide Number Placeholder 3"/>
          <p:cNvSpPr>
            <a:spLocks noGrp="1"/>
          </p:cNvSpPr>
          <p:nvPr>
            <p:ph type="sldNum" sz="quarter" idx="10"/>
          </p:nvPr>
        </p:nvSpPr>
        <p:spPr/>
        <p:txBody>
          <a:bodyPr/>
          <a:lstStyle/>
          <a:p>
            <a:fld id="{267230C8-488C-43A2-96E5-81D945D5569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EDF53B-A739-44F8-979E-F61335E8F1E7}" type="datetimeFigureOut">
              <a:rPr lang="en-US" smtClean="0"/>
              <a:pPr/>
              <a:t>2/13/2010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EDF53B-A739-44F8-979E-F61335E8F1E7}" type="datetimeFigureOut">
              <a:rPr lang="en-US" smtClean="0"/>
              <a:pPr/>
              <a:t>2/13/2010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EDF53B-A739-44F8-979E-F61335E8F1E7}" type="datetimeFigureOut">
              <a:rPr lang="en-US" smtClean="0"/>
              <a:pPr/>
              <a:t>2/13/2010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EDF53B-A739-44F8-979E-F61335E8F1E7}" type="datetimeFigureOut">
              <a:rPr lang="en-US" smtClean="0"/>
              <a:pPr/>
              <a:t>2/13/2010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EDF53B-A739-44F8-979E-F61335E8F1E7}" type="datetimeFigureOut">
              <a:rPr lang="en-US" smtClean="0"/>
              <a:pPr/>
              <a:t>2/13/2010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EDF53B-A739-44F8-979E-F61335E8F1E7}" type="datetimeFigureOut">
              <a:rPr lang="en-US" smtClean="0"/>
              <a:pPr/>
              <a:t>2/13/2010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EDF53B-A739-44F8-979E-F61335E8F1E7}" type="datetimeFigureOut">
              <a:rPr lang="en-US" smtClean="0"/>
              <a:pPr/>
              <a:t>2/13/2010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EDF53B-A739-44F8-979E-F61335E8F1E7}" type="datetimeFigureOut">
              <a:rPr lang="en-US" smtClean="0"/>
              <a:pPr/>
              <a:t>2/13/2010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DF53B-A739-44F8-979E-F61335E8F1E7}" type="datetimeFigureOut">
              <a:rPr lang="en-US" smtClean="0"/>
              <a:pPr/>
              <a:t>2/13/2010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EDF53B-A739-44F8-979E-F61335E8F1E7}" type="datetimeFigureOut">
              <a:rPr lang="en-US" smtClean="0"/>
              <a:pPr/>
              <a:t>2/13/2010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EDF53B-A739-44F8-979E-F61335E8F1E7}" type="datetimeFigureOut">
              <a:rPr lang="en-US" smtClean="0"/>
              <a:pPr/>
              <a:t>2/13/2010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9E048B-5CC3-48F2-893E-75A604544C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DF53B-A739-44F8-979E-F61335E8F1E7}" type="datetimeFigureOut">
              <a:rPr lang="en-US" smtClean="0"/>
              <a:pPr/>
              <a:t>2/13/2010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9E048B-5CC3-48F2-893E-75A604544C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04800"/>
            <a:ext cx="6629400" cy="1470025"/>
          </a:xfrm>
        </p:spPr>
        <p:txBody>
          <a:bodyPr/>
          <a:lstStyle/>
          <a:p>
            <a:r>
              <a:rPr lang="en-US" b="1" dirty="0" smtClean="0">
                <a:latin typeface="Arial" pitchFamily="34" charset="0"/>
                <a:cs typeface="Arial" pitchFamily="34" charset="0"/>
              </a:rPr>
              <a:t>Anxiety, Stress, and Worry</a:t>
            </a:r>
            <a:endParaRPr lang="en-US" b="1" dirty="0">
              <a:latin typeface="Arial" pitchFamily="34" charset="0"/>
              <a:cs typeface="Arial" pitchFamily="34" charset="0"/>
            </a:endParaRPr>
          </a:p>
        </p:txBody>
      </p:sp>
      <p:sp>
        <p:nvSpPr>
          <p:cNvPr id="3" name="Subtitle 2"/>
          <p:cNvSpPr>
            <a:spLocks noGrp="1"/>
          </p:cNvSpPr>
          <p:nvPr>
            <p:ph type="subTitle" idx="1"/>
          </p:nvPr>
        </p:nvSpPr>
        <p:spPr>
          <a:xfrm>
            <a:off x="3124200" y="2133600"/>
            <a:ext cx="5029200" cy="4191000"/>
          </a:xfrm>
        </p:spPr>
        <p:txBody>
          <a:bodyPr>
            <a:noAutofit/>
          </a:bodyPr>
          <a:lstStyle/>
          <a:p>
            <a:pPr marL="457200" indent="-457200" algn="l">
              <a:spcBef>
                <a:spcPts val="1800"/>
              </a:spcBef>
              <a:buFont typeface="Arial" charset="0"/>
              <a:buChar char="•"/>
            </a:pPr>
            <a:r>
              <a:rPr lang="en-US" b="1" dirty="0" smtClean="0">
                <a:solidFill>
                  <a:schemeClr val="accent6">
                    <a:lumMod val="40000"/>
                    <a:lumOff val="60000"/>
                  </a:schemeClr>
                </a:solidFill>
                <a:latin typeface="Arial" pitchFamily="34" charset="0"/>
                <a:cs typeface="Arial" pitchFamily="34" charset="0"/>
              </a:rPr>
              <a:t>What Is Anxiety?</a:t>
            </a:r>
          </a:p>
          <a:p>
            <a:pPr marL="457200" indent="-457200" algn="l">
              <a:spcBef>
                <a:spcPts val="1800"/>
              </a:spcBef>
              <a:buFont typeface="Arial" charset="0"/>
              <a:buChar char="•"/>
            </a:pPr>
            <a:r>
              <a:rPr lang="en-US" b="1" dirty="0" smtClean="0">
                <a:solidFill>
                  <a:schemeClr val="accent6">
                    <a:lumMod val="40000"/>
                    <a:lumOff val="60000"/>
                  </a:schemeClr>
                </a:solidFill>
                <a:latin typeface="Arial" pitchFamily="34" charset="0"/>
                <a:cs typeface="Arial" pitchFamily="34" charset="0"/>
              </a:rPr>
              <a:t>What Causes Anxiety?</a:t>
            </a:r>
          </a:p>
          <a:p>
            <a:pPr marL="457200" indent="-457200" algn="l">
              <a:spcBef>
                <a:spcPts val="1800"/>
              </a:spcBef>
              <a:buFont typeface="Arial" charset="0"/>
              <a:buChar char="•"/>
            </a:pPr>
            <a:r>
              <a:rPr lang="en-US" b="1" dirty="0" smtClean="0">
                <a:solidFill>
                  <a:schemeClr val="accent6">
                    <a:lumMod val="40000"/>
                    <a:lumOff val="60000"/>
                  </a:schemeClr>
                </a:solidFill>
                <a:latin typeface="Arial" pitchFamily="34" charset="0"/>
                <a:cs typeface="Arial" pitchFamily="34" charset="0"/>
              </a:rPr>
              <a:t>Danger of Anxiety</a:t>
            </a:r>
          </a:p>
          <a:p>
            <a:pPr marL="457200" indent="-457200" algn="l">
              <a:spcBef>
                <a:spcPts val="1800"/>
              </a:spcBef>
              <a:buFont typeface="Arial" charset="0"/>
              <a:buChar char="•"/>
            </a:pPr>
            <a:r>
              <a:rPr lang="en-US" b="1" dirty="0" smtClean="0">
                <a:solidFill>
                  <a:schemeClr val="accent6">
                    <a:lumMod val="40000"/>
                    <a:lumOff val="60000"/>
                  </a:schemeClr>
                </a:solidFill>
                <a:latin typeface="Arial" pitchFamily="34" charset="0"/>
                <a:cs typeface="Arial" pitchFamily="34" charset="0"/>
              </a:rPr>
              <a:t>Overcoming Anxiety</a:t>
            </a:r>
            <a:endParaRPr lang="en-US" b="1" dirty="0">
              <a:solidFill>
                <a:schemeClr val="accent6">
                  <a:lumMod val="40000"/>
                  <a:lumOff val="60000"/>
                </a:schemeClr>
              </a:solidFill>
              <a:latin typeface="Arial" pitchFamily="34" charset="0"/>
              <a:cs typeface="Arial" pitchFamily="34" charset="0"/>
            </a:endParaRPr>
          </a:p>
        </p:txBody>
      </p:sp>
      <p:pic>
        <p:nvPicPr>
          <p:cNvPr id="1032" name="Picture 8"/>
          <p:cNvPicPr>
            <a:picLocks noChangeAspect="1" noChangeArrowheads="1"/>
          </p:cNvPicPr>
          <p:nvPr/>
        </p:nvPicPr>
        <p:blipFill>
          <a:blip r:embed="rId3" cstate="print"/>
          <a:srcRect/>
          <a:stretch>
            <a:fillRect/>
          </a:stretch>
        </p:blipFill>
        <p:spPr bwMode="auto">
          <a:xfrm>
            <a:off x="0" y="304800"/>
            <a:ext cx="2317096" cy="2590800"/>
          </a:xfrm>
          <a:prstGeom prst="rect">
            <a:avLst/>
          </a:prstGeom>
          <a:noFill/>
          <a:ln w="9525">
            <a:noFill/>
            <a:miter lim="800000"/>
            <a:headEnd/>
            <a:tailEnd/>
          </a:ln>
          <a:effectLst/>
        </p:spPr>
      </p:pic>
      <p:pic>
        <p:nvPicPr>
          <p:cNvPr id="1033" name="Picture 9"/>
          <p:cNvPicPr>
            <a:picLocks noChangeAspect="1" noChangeArrowheads="1"/>
          </p:cNvPicPr>
          <p:nvPr/>
        </p:nvPicPr>
        <p:blipFill>
          <a:blip r:embed="rId4" cstate="print"/>
          <a:srcRect/>
          <a:stretch>
            <a:fillRect/>
          </a:stretch>
        </p:blipFill>
        <p:spPr bwMode="auto">
          <a:xfrm>
            <a:off x="29870" y="3600276"/>
            <a:ext cx="3018130" cy="2725911"/>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905000" y="304800"/>
            <a:ext cx="7162800" cy="1371600"/>
          </a:xfrm>
        </p:spPr>
        <p:txBody>
          <a:bodyPr>
            <a:normAutofit fontScale="90000"/>
          </a:bodyPr>
          <a:lstStyle/>
          <a:p>
            <a:pPr eaLnBrk="1" hangingPunct="1"/>
            <a:r>
              <a:rPr lang="en-US" b="1" u="sng" dirty="0" smtClean="0">
                <a:latin typeface="Arial" pitchFamily="34" charset="0"/>
                <a:cs typeface="Arial" pitchFamily="34" charset="0"/>
              </a:rPr>
              <a:t>Dangers of Anxiety </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dirty="0" smtClean="0">
                <a:latin typeface="Arial" pitchFamily="34" charset="0"/>
                <a:cs typeface="Arial" pitchFamily="34" charset="0"/>
              </a:rPr>
              <a:t>{</a:t>
            </a:r>
            <a:r>
              <a:rPr lang="en-US" sz="3600" b="1" dirty="0" smtClean="0">
                <a:latin typeface="Arial" pitchFamily="34" charset="0"/>
                <a:cs typeface="Arial" pitchFamily="34" charset="0"/>
              </a:rPr>
              <a:t>Matthew 6:25-34}</a:t>
            </a:r>
          </a:p>
        </p:txBody>
      </p:sp>
      <p:sp>
        <p:nvSpPr>
          <p:cNvPr id="12291" name="Rectangle 3"/>
          <p:cNvSpPr>
            <a:spLocks noGrp="1" noChangeArrowheads="1"/>
          </p:cNvSpPr>
          <p:nvPr>
            <p:ph type="body" idx="1"/>
          </p:nvPr>
        </p:nvSpPr>
        <p:spPr>
          <a:xfrm>
            <a:off x="2133600" y="1905000"/>
            <a:ext cx="6705600" cy="4724400"/>
          </a:xfrm>
          <a:solidFill>
            <a:srgbClr val="DDD9C3">
              <a:alpha val="60000"/>
            </a:srgbClr>
          </a:solidFill>
          <a:ln w="38100">
            <a:solidFill>
              <a:schemeClr val="tx1"/>
            </a:solidFill>
          </a:ln>
        </p:spPr>
        <p:txBody>
          <a:bodyPr>
            <a:normAutofit/>
          </a:bodyPr>
          <a:lstStyle/>
          <a:p>
            <a:pPr eaLnBrk="1" hangingPunct="1">
              <a:spcBef>
                <a:spcPts val="1200"/>
              </a:spcBef>
            </a:pPr>
            <a:r>
              <a:rPr lang="en-US" sz="2800" b="1" dirty="0" smtClean="0">
                <a:latin typeface="Arial Narrow" pitchFamily="34" charset="0"/>
                <a:cs typeface="Arial" pitchFamily="34" charset="0"/>
              </a:rPr>
              <a:t>Opposes God's commands</a:t>
            </a:r>
          </a:p>
          <a:p>
            <a:pPr eaLnBrk="1" hangingPunct="1">
              <a:spcBef>
                <a:spcPts val="1200"/>
              </a:spcBef>
            </a:pPr>
            <a:r>
              <a:rPr lang="en-US" sz="2800" b="1" dirty="0" smtClean="0">
                <a:latin typeface="Arial Narrow" pitchFamily="34" charset="0"/>
                <a:cs typeface="Arial" pitchFamily="34" charset="0"/>
              </a:rPr>
              <a:t>Under values our own worth </a:t>
            </a:r>
          </a:p>
          <a:p>
            <a:pPr eaLnBrk="1" hangingPunct="1">
              <a:spcBef>
                <a:spcPts val="1200"/>
              </a:spcBef>
            </a:pPr>
            <a:r>
              <a:rPr lang="en-US" sz="2800" b="1" dirty="0" smtClean="0">
                <a:latin typeface="Arial Narrow" pitchFamily="34" charset="0"/>
                <a:cs typeface="Arial" pitchFamily="34" charset="0"/>
              </a:rPr>
              <a:t>Is an exercise in futility </a:t>
            </a:r>
          </a:p>
          <a:p>
            <a:pPr eaLnBrk="1" hangingPunct="1">
              <a:spcBef>
                <a:spcPts val="1200"/>
              </a:spcBef>
            </a:pPr>
            <a:r>
              <a:rPr lang="en-US" sz="2800" b="1" dirty="0" smtClean="0">
                <a:latin typeface="Arial Narrow" pitchFamily="34" charset="0"/>
                <a:cs typeface="Arial" pitchFamily="34" charset="0"/>
              </a:rPr>
              <a:t>Makes us like the heathen </a:t>
            </a:r>
          </a:p>
          <a:p>
            <a:pPr eaLnBrk="1" hangingPunct="1">
              <a:spcBef>
                <a:spcPts val="1200"/>
              </a:spcBef>
            </a:pPr>
            <a:r>
              <a:rPr lang="en-US" sz="2800" b="1" dirty="0" smtClean="0">
                <a:latin typeface="Arial Narrow" pitchFamily="34" charset="0"/>
                <a:cs typeface="Arial" pitchFamily="34" charset="0"/>
              </a:rPr>
              <a:t>Demonstrates a lack of faith </a:t>
            </a:r>
          </a:p>
          <a:p>
            <a:pPr eaLnBrk="1" hangingPunct="1">
              <a:spcBef>
                <a:spcPts val="1200"/>
              </a:spcBef>
            </a:pPr>
            <a:r>
              <a:rPr lang="en-US" sz="2800" b="1" dirty="0" smtClean="0">
                <a:latin typeface="Arial Narrow" pitchFamily="34" charset="0"/>
                <a:cs typeface="Arial" pitchFamily="34" charset="0"/>
              </a:rPr>
              <a:t>Impairs one’s health</a:t>
            </a:r>
          </a:p>
          <a:p>
            <a:pPr eaLnBrk="1" hangingPunct="1">
              <a:spcBef>
                <a:spcPts val="1200"/>
              </a:spcBef>
            </a:pPr>
            <a:r>
              <a:rPr lang="en-US" sz="2800" b="1" dirty="0" smtClean="0">
                <a:latin typeface="Arial Narrow" pitchFamily="34" charset="0"/>
                <a:cs typeface="Arial" pitchFamily="34" charset="0"/>
              </a:rPr>
              <a:t>Robs us of joy, peace, and happiness</a:t>
            </a:r>
          </a:p>
          <a:p>
            <a:pPr eaLnBrk="1" hangingPunct="1">
              <a:spcBef>
                <a:spcPts val="1200"/>
              </a:spcBef>
            </a:pPr>
            <a:r>
              <a:rPr lang="en-US" sz="2800" b="1" dirty="0" smtClean="0">
                <a:latin typeface="Arial Narrow" pitchFamily="34" charset="0"/>
                <a:cs typeface="Arial" pitchFamily="34" charset="0"/>
              </a:rPr>
              <a:t>Keeps us from our Christian duties</a:t>
            </a:r>
          </a:p>
        </p:txBody>
      </p:sp>
      <p:pic>
        <p:nvPicPr>
          <p:cNvPr id="4" name="Picture 8"/>
          <p:cNvPicPr>
            <a:picLocks noChangeAspect="1" noChangeArrowheads="1"/>
          </p:cNvPicPr>
          <p:nvPr/>
        </p:nvPicPr>
        <p:blipFill>
          <a:blip r:embed="rId3" cstate="print"/>
          <a:srcRect/>
          <a:stretch>
            <a:fillRect/>
          </a:stretch>
        </p:blipFill>
        <p:spPr bwMode="auto">
          <a:xfrm>
            <a:off x="304800" y="457200"/>
            <a:ext cx="1635597" cy="18288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76400" y="4572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2133600" y="1676400"/>
            <a:ext cx="6705600" cy="47244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Narrow" pitchFamily="34" charset="0"/>
              </a:rPr>
              <a:t>Trust in God</a:t>
            </a:r>
          </a:p>
          <a:p>
            <a:pPr lvl="1">
              <a:spcBef>
                <a:spcPts val="1200"/>
              </a:spcBef>
            </a:pPr>
            <a:r>
              <a:rPr lang="en-US" b="1" dirty="0" smtClean="0">
                <a:solidFill>
                  <a:schemeClr val="accent2">
                    <a:lumMod val="50000"/>
                  </a:schemeClr>
                </a:solidFill>
                <a:latin typeface="Arial Narrow" pitchFamily="34" charset="0"/>
              </a:rPr>
              <a:t>While the Christian may </a:t>
            </a:r>
            <a:r>
              <a:rPr lang="en-US" b="1" u="sng" dirty="0" smtClean="0">
                <a:solidFill>
                  <a:schemeClr val="accent2">
                    <a:lumMod val="50000"/>
                  </a:schemeClr>
                </a:solidFill>
                <a:latin typeface="Arial Narrow" pitchFamily="34" charset="0"/>
              </a:rPr>
              <a:t>feel insecure</a:t>
            </a:r>
            <a:r>
              <a:rPr lang="en-US" b="1" dirty="0" smtClean="0">
                <a:solidFill>
                  <a:schemeClr val="accent2">
                    <a:lumMod val="50000"/>
                  </a:schemeClr>
                </a:solidFill>
                <a:latin typeface="Arial Narrow" pitchFamily="34" charset="0"/>
              </a:rPr>
              <a:t>, the reality is that he is very secure.</a:t>
            </a:r>
          </a:p>
          <a:p>
            <a:pPr lvl="2">
              <a:spcBef>
                <a:spcPts val="1200"/>
              </a:spcBef>
            </a:pPr>
            <a:r>
              <a:rPr lang="en-US" b="1" i="1" dirty="0" smtClean="0">
                <a:solidFill>
                  <a:schemeClr val="accent2">
                    <a:lumMod val="75000"/>
                  </a:schemeClr>
                </a:solidFill>
                <a:latin typeface="Arial Narrow" pitchFamily="34" charset="0"/>
              </a:rPr>
              <a:t>“My son, let them not depart from your eyes-Keep sound wisdom and discretion; So they will be life to your soul and grace to your neck. Then you will walk safely in your way, and your foot will not stumble. When you lie down, you will not be afraid; yes, you will lie down and your sleep will be sweet.” </a:t>
            </a:r>
            <a:br>
              <a:rPr lang="en-US" b="1" i="1" dirty="0" smtClean="0">
                <a:solidFill>
                  <a:schemeClr val="accent2">
                    <a:lumMod val="75000"/>
                  </a:schemeClr>
                </a:solidFill>
                <a:latin typeface="Arial Narrow" pitchFamily="34" charset="0"/>
              </a:rPr>
            </a:br>
            <a:r>
              <a:rPr lang="en-US" b="1" i="1" dirty="0" smtClean="0">
                <a:solidFill>
                  <a:schemeClr val="accent2">
                    <a:lumMod val="75000"/>
                  </a:schemeClr>
                </a:solidFill>
                <a:latin typeface="Arial Narrow" pitchFamily="34" charset="0"/>
              </a:rPr>
              <a:t>{Proverbs 3:21-24}</a:t>
            </a:r>
          </a:p>
        </p:txBody>
      </p:sp>
      <p:pic>
        <p:nvPicPr>
          <p:cNvPr id="4" name="Picture 8"/>
          <p:cNvPicPr>
            <a:picLocks noChangeAspect="1" noChangeArrowheads="1"/>
          </p:cNvPicPr>
          <p:nvPr/>
        </p:nvPicPr>
        <p:blipFill>
          <a:blip r:embed="rId3" cstate="print"/>
          <a:srcRect/>
          <a:stretch>
            <a:fillRect/>
          </a:stretch>
        </p:blipFill>
        <p:spPr bwMode="auto">
          <a:xfrm>
            <a:off x="304800" y="457200"/>
            <a:ext cx="1635597" cy="18288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905000" y="4572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2133600" y="1905000"/>
            <a:ext cx="6705600" cy="47244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pitchFamily="34" charset="0"/>
                <a:cs typeface="Arial" pitchFamily="34" charset="0"/>
              </a:rPr>
              <a:t>Trust in God</a:t>
            </a:r>
          </a:p>
          <a:p>
            <a:pPr lvl="1">
              <a:spcBef>
                <a:spcPts val="1200"/>
              </a:spcBef>
            </a:pPr>
            <a:r>
              <a:rPr lang="en-US" b="1" dirty="0" smtClean="0">
                <a:solidFill>
                  <a:schemeClr val="accent2">
                    <a:lumMod val="50000"/>
                  </a:schemeClr>
                </a:solidFill>
                <a:latin typeface="Arial" pitchFamily="34" charset="0"/>
                <a:cs typeface="Arial" pitchFamily="34" charset="0"/>
              </a:rPr>
              <a:t>While the Christian may</a:t>
            </a:r>
            <a:r>
              <a:rPr lang="en-US" b="1" dirty="0" smtClean="0">
                <a:solidFill>
                  <a:schemeClr val="bg1"/>
                </a:solidFill>
                <a:latin typeface="Arial" pitchFamily="34" charset="0"/>
                <a:cs typeface="Arial" pitchFamily="34" charset="0"/>
              </a:rPr>
              <a:t> </a:t>
            </a:r>
            <a:r>
              <a:rPr lang="en-US" b="1" u="sng" dirty="0" smtClean="0">
                <a:solidFill>
                  <a:schemeClr val="accent2">
                    <a:lumMod val="75000"/>
                  </a:schemeClr>
                </a:solidFill>
                <a:latin typeface="Arial" pitchFamily="34" charset="0"/>
                <a:cs typeface="Arial" pitchFamily="34" charset="0"/>
              </a:rPr>
              <a:t>feel insecure</a:t>
            </a:r>
            <a:r>
              <a:rPr lang="en-US" b="1" dirty="0" smtClean="0">
                <a:solidFill>
                  <a:schemeClr val="accent2">
                    <a:lumMod val="75000"/>
                  </a:schemeClr>
                </a:solidFill>
                <a:latin typeface="Arial" pitchFamily="34" charset="0"/>
                <a:cs typeface="Arial" pitchFamily="34" charset="0"/>
              </a:rPr>
              <a:t>,</a:t>
            </a:r>
            <a:r>
              <a:rPr lang="en-US" b="1" dirty="0" smtClean="0">
                <a:solidFill>
                  <a:schemeClr val="bg1"/>
                </a:solidFill>
                <a:latin typeface="Arial" pitchFamily="34" charset="0"/>
                <a:cs typeface="Arial" pitchFamily="34" charset="0"/>
              </a:rPr>
              <a:t> </a:t>
            </a:r>
            <a:r>
              <a:rPr lang="en-US" b="1" dirty="0" smtClean="0">
                <a:solidFill>
                  <a:schemeClr val="accent2">
                    <a:lumMod val="50000"/>
                  </a:schemeClr>
                </a:solidFill>
                <a:latin typeface="Arial" pitchFamily="34" charset="0"/>
                <a:cs typeface="Arial" pitchFamily="34" charset="0"/>
              </a:rPr>
              <a:t>the reality is that he is very secure</a:t>
            </a:r>
            <a:r>
              <a:rPr lang="en-US" sz="2400" b="1" dirty="0" smtClean="0">
                <a:solidFill>
                  <a:schemeClr val="accent2">
                    <a:lumMod val="50000"/>
                  </a:schemeClr>
                </a:solidFill>
                <a:latin typeface="Arial" pitchFamily="34" charset="0"/>
                <a:cs typeface="Arial" pitchFamily="34" charset="0"/>
              </a:rPr>
              <a:t>.</a:t>
            </a:r>
          </a:p>
          <a:p>
            <a:pPr lvl="2">
              <a:spcBef>
                <a:spcPts val="1200"/>
              </a:spcBef>
            </a:pPr>
            <a:r>
              <a:rPr lang="en-US" sz="2800" b="1" i="1" dirty="0" smtClean="0">
                <a:solidFill>
                  <a:schemeClr val="accent2">
                    <a:lumMod val="75000"/>
                  </a:schemeClr>
                </a:solidFill>
                <a:latin typeface="Arial" pitchFamily="34" charset="0"/>
                <a:cs typeface="Arial" pitchFamily="34" charset="0"/>
              </a:rPr>
              <a:t>“Let us therefore come boldly to the throne of grace, that we may obtain mercy and find grace to help in time of need.” {Hebrews 4:16}</a:t>
            </a:r>
          </a:p>
        </p:txBody>
      </p:sp>
      <p:pic>
        <p:nvPicPr>
          <p:cNvPr id="4" name="Picture 8"/>
          <p:cNvPicPr>
            <a:picLocks noChangeAspect="1" noChangeArrowheads="1"/>
          </p:cNvPicPr>
          <p:nvPr/>
        </p:nvPicPr>
        <p:blipFill>
          <a:blip r:embed="rId3" cstate="print"/>
          <a:srcRect/>
          <a:stretch>
            <a:fillRect/>
          </a:stretch>
        </p:blipFill>
        <p:spPr bwMode="auto">
          <a:xfrm>
            <a:off x="304800" y="457200"/>
            <a:ext cx="1635597" cy="18288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828800" y="1752600"/>
            <a:ext cx="7010400" cy="47244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Narrow" pitchFamily="34" charset="0"/>
              </a:rPr>
              <a:t>Trust in God</a:t>
            </a:r>
          </a:p>
          <a:p>
            <a:pPr lvl="1">
              <a:spcBef>
                <a:spcPts val="1200"/>
              </a:spcBef>
            </a:pPr>
            <a:r>
              <a:rPr lang="en-US" b="1" dirty="0" smtClean="0">
                <a:solidFill>
                  <a:schemeClr val="accent2">
                    <a:lumMod val="50000"/>
                  </a:schemeClr>
                </a:solidFill>
                <a:latin typeface="Arial Narrow" pitchFamily="34" charset="0"/>
              </a:rPr>
              <a:t>While the Christian may</a:t>
            </a:r>
            <a:r>
              <a:rPr lang="en-US" b="1" dirty="0" smtClean="0">
                <a:solidFill>
                  <a:schemeClr val="bg1"/>
                </a:solidFill>
                <a:latin typeface="Arial Narrow" pitchFamily="34" charset="0"/>
              </a:rPr>
              <a:t> </a:t>
            </a:r>
            <a:r>
              <a:rPr lang="en-US" b="1" u="sng" dirty="0" smtClean="0">
                <a:solidFill>
                  <a:schemeClr val="accent2">
                    <a:lumMod val="75000"/>
                  </a:schemeClr>
                </a:solidFill>
                <a:latin typeface="Arial Narrow" pitchFamily="34" charset="0"/>
              </a:rPr>
              <a:t>feel helpless</a:t>
            </a:r>
            <a:r>
              <a:rPr lang="en-US" b="1" dirty="0" smtClean="0">
                <a:solidFill>
                  <a:schemeClr val="accent2">
                    <a:lumMod val="75000"/>
                  </a:schemeClr>
                </a:solidFill>
                <a:latin typeface="Arial Narrow" pitchFamily="34" charset="0"/>
              </a:rPr>
              <a:t>,</a:t>
            </a:r>
            <a:r>
              <a:rPr lang="en-US" b="1" dirty="0" smtClean="0">
                <a:solidFill>
                  <a:schemeClr val="bg1"/>
                </a:solidFill>
                <a:latin typeface="Arial Narrow" pitchFamily="34" charset="0"/>
              </a:rPr>
              <a:t> </a:t>
            </a:r>
            <a:r>
              <a:rPr lang="en-US" b="1" dirty="0" smtClean="0">
                <a:solidFill>
                  <a:schemeClr val="accent2">
                    <a:lumMod val="50000"/>
                  </a:schemeClr>
                </a:solidFill>
                <a:latin typeface="Arial Narrow" pitchFamily="34" charset="0"/>
              </a:rPr>
              <a:t>the reality is that he has great help.</a:t>
            </a:r>
            <a:endParaRPr lang="en-US" sz="2400" b="1" dirty="0" smtClean="0">
              <a:solidFill>
                <a:schemeClr val="accent2">
                  <a:lumMod val="50000"/>
                </a:schemeClr>
              </a:solidFill>
              <a:latin typeface="Arial Narrow" pitchFamily="34" charset="0"/>
            </a:endParaRPr>
          </a:p>
          <a:p>
            <a:pPr lvl="2">
              <a:spcBef>
                <a:spcPts val="1200"/>
              </a:spcBef>
            </a:pPr>
            <a:r>
              <a:rPr lang="en-US" b="1" i="1" dirty="0" smtClean="0">
                <a:solidFill>
                  <a:schemeClr val="accent2">
                    <a:lumMod val="75000"/>
                  </a:schemeClr>
                </a:solidFill>
                <a:latin typeface="Arial Narrow" pitchFamily="34" charset="0"/>
              </a:rPr>
              <a:t>“What then shall we say to these things? If God is for us, who can be against us?” {Romans 8:31}</a:t>
            </a:r>
          </a:p>
          <a:p>
            <a:pPr lvl="2">
              <a:spcBef>
                <a:spcPts val="1200"/>
              </a:spcBef>
            </a:pPr>
            <a:r>
              <a:rPr lang="en-US" b="1" i="1" dirty="0" smtClean="0">
                <a:solidFill>
                  <a:schemeClr val="accent2">
                    <a:lumMod val="75000"/>
                  </a:schemeClr>
                </a:solidFill>
                <a:latin typeface="Arial Narrow" pitchFamily="34" charset="0"/>
              </a:rPr>
              <a:t>“For in the time of trouble He shall hide me in His pavilion; In the secret place of His tabernacle He shall hide me; He shall set me high upon a rock.” {Psalm 27:5}</a:t>
            </a:r>
          </a:p>
        </p:txBody>
      </p:sp>
      <p:pic>
        <p:nvPicPr>
          <p:cNvPr id="4" name="Picture 8"/>
          <p:cNvPicPr>
            <a:picLocks noChangeAspect="1" noChangeArrowheads="1"/>
          </p:cNvPicPr>
          <p:nvPr/>
        </p:nvPicPr>
        <p:blipFill>
          <a:blip r:embed="rId3" cstate="print"/>
          <a:srcRect/>
          <a:stretch>
            <a:fillRect/>
          </a:stretch>
        </p:blipFill>
        <p:spPr bwMode="auto">
          <a:xfrm>
            <a:off x="304800" y="457200"/>
            <a:ext cx="1635597" cy="18288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
        <p:nvSpPr>
          <p:cNvPr id="7" name="Rectangle 2"/>
          <p:cNvSpPr>
            <a:spLocks noGrp="1" noChangeArrowheads="1"/>
          </p:cNvSpPr>
          <p:nvPr>
            <p:ph type="title"/>
          </p:nvPr>
        </p:nvSpPr>
        <p:spPr>
          <a:xfrm>
            <a:off x="1143000" y="457200"/>
            <a:ext cx="8229600" cy="11430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12291">
                                            <p:txEl>
                                              <p:pRg st="3" end="3"/>
                                            </p:txEl>
                                          </p:spTgt>
                                        </p:tgtEl>
                                        <p:attrNameLst>
                                          <p:attrName>style.visibility</p:attrName>
                                        </p:attrNameLst>
                                      </p:cBhvr>
                                      <p:to>
                                        <p:strVal val="visible"/>
                                      </p:to>
                                    </p:set>
                                    <p:animEffect transition="in" filter="diamond(in)">
                                      <p:cBhvr>
                                        <p:cTn id="20" dur="20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828800" y="1676400"/>
            <a:ext cx="7010400" cy="4953000"/>
          </a:xfrm>
          <a:solidFill>
            <a:srgbClr val="DDD9C3">
              <a:alpha val="60000"/>
            </a:srgbClr>
          </a:solidFill>
          <a:ln w="38100">
            <a:solidFill>
              <a:schemeClr val="tx1"/>
            </a:solidFill>
          </a:ln>
        </p:spPr>
        <p:txBody>
          <a:bodyPr>
            <a:normAutofit lnSpcReduction="10000"/>
          </a:bodyPr>
          <a:lstStyle/>
          <a:p>
            <a:pPr eaLnBrk="1" hangingPunct="1">
              <a:spcBef>
                <a:spcPts val="1200"/>
              </a:spcBef>
            </a:pPr>
            <a:r>
              <a:rPr lang="en-US" b="1" dirty="0" smtClean="0">
                <a:latin typeface="Arial Narrow" pitchFamily="34" charset="0"/>
              </a:rPr>
              <a:t>Trust in God</a:t>
            </a:r>
          </a:p>
          <a:p>
            <a:pPr lvl="1">
              <a:spcBef>
                <a:spcPts val="1200"/>
              </a:spcBef>
            </a:pPr>
            <a:r>
              <a:rPr lang="en-US" b="1" dirty="0" smtClean="0">
                <a:solidFill>
                  <a:schemeClr val="accent2">
                    <a:lumMod val="50000"/>
                  </a:schemeClr>
                </a:solidFill>
                <a:latin typeface="Arial Narrow" pitchFamily="34" charset="0"/>
              </a:rPr>
              <a:t>While the Christian may</a:t>
            </a:r>
            <a:r>
              <a:rPr lang="en-US" b="1" dirty="0" smtClean="0">
                <a:solidFill>
                  <a:schemeClr val="bg1"/>
                </a:solidFill>
                <a:latin typeface="Arial Narrow" pitchFamily="34" charset="0"/>
              </a:rPr>
              <a:t> </a:t>
            </a:r>
            <a:r>
              <a:rPr lang="en-US" b="1" u="sng" dirty="0" smtClean="0">
                <a:solidFill>
                  <a:schemeClr val="accent2">
                    <a:lumMod val="75000"/>
                  </a:schemeClr>
                </a:solidFill>
                <a:latin typeface="Arial Narrow" pitchFamily="34" charset="0"/>
              </a:rPr>
              <a:t>feel isolated</a:t>
            </a:r>
            <a:r>
              <a:rPr lang="en-US" b="1" dirty="0" smtClean="0">
                <a:solidFill>
                  <a:schemeClr val="accent2">
                    <a:lumMod val="75000"/>
                  </a:schemeClr>
                </a:solidFill>
                <a:latin typeface="Arial Narrow" pitchFamily="34" charset="0"/>
              </a:rPr>
              <a:t>,</a:t>
            </a:r>
            <a:r>
              <a:rPr lang="en-US" b="1" dirty="0" smtClean="0">
                <a:solidFill>
                  <a:schemeClr val="bg1"/>
                </a:solidFill>
                <a:latin typeface="Arial Narrow" pitchFamily="34" charset="0"/>
              </a:rPr>
              <a:t> </a:t>
            </a:r>
            <a:r>
              <a:rPr lang="en-US" b="1" dirty="0" smtClean="0">
                <a:solidFill>
                  <a:schemeClr val="accent2">
                    <a:lumMod val="50000"/>
                  </a:schemeClr>
                </a:solidFill>
                <a:latin typeface="Arial Narrow" pitchFamily="34" charset="0"/>
              </a:rPr>
              <a:t>the reality is that God is always at his side.</a:t>
            </a:r>
            <a:endParaRPr lang="en-US" sz="2400" b="1" dirty="0" smtClean="0">
              <a:solidFill>
                <a:schemeClr val="accent2">
                  <a:lumMod val="50000"/>
                </a:schemeClr>
              </a:solidFill>
              <a:latin typeface="Arial Narrow" pitchFamily="34" charset="0"/>
            </a:endParaRPr>
          </a:p>
          <a:p>
            <a:pPr lvl="2">
              <a:spcBef>
                <a:spcPts val="1200"/>
              </a:spcBef>
            </a:pPr>
            <a:r>
              <a:rPr lang="en-US" sz="2600" b="1" i="1" dirty="0" smtClean="0">
                <a:solidFill>
                  <a:schemeClr val="accent2">
                    <a:lumMod val="75000"/>
                  </a:schemeClr>
                </a:solidFill>
                <a:latin typeface="Arial Narrow" pitchFamily="34" charset="0"/>
              </a:rPr>
              <a:t>“Yea, though I walk through the valley of the shadow of death, I will fear no evil; for You are with me; Your rod and Your staff, they comfort me.” {Psalm 23:4}</a:t>
            </a:r>
          </a:p>
          <a:p>
            <a:pPr lvl="2">
              <a:spcBef>
                <a:spcPts val="1200"/>
              </a:spcBef>
            </a:pPr>
            <a:r>
              <a:rPr lang="en-US" sz="2600" b="1" i="1" dirty="0" smtClean="0">
                <a:solidFill>
                  <a:schemeClr val="accent2">
                    <a:lumMod val="75000"/>
                  </a:schemeClr>
                </a:solidFill>
                <a:latin typeface="Arial Narrow" pitchFamily="34" charset="0"/>
              </a:rPr>
              <a:t>“Teaching them to observe all things that I have commanded you; and lo, I am with you always, even to the end of the age.” {Matthew 28:20}</a:t>
            </a:r>
          </a:p>
        </p:txBody>
      </p:sp>
      <p:pic>
        <p:nvPicPr>
          <p:cNvPr id="4" name="Picture 8"/>
          <p:cNvPicPr>
            <a:picLocks noChangeAspect="1" noChangeArrowheads="1"/>
          </p:cNvPicPr>
          <p:nvPr/>
        </p:nvPicPr>
        <p:blipFill>
          <a:blip r:embed="rId3" cstate="print"/>
          <a:srcRect/>
          <a:stretch>
            <a:fillRect/>
          </a:stretch>
        </p:blipFill>
        <p:spPr bwMode="auto">
          <a:xfrm>
            <a:off x="304800" y="457200"/>
            <a:ext cx="1635597" cy="18288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
        <p:nvSpPr>
          <p:cNvPr id="7" name="Rectangle 2"/>
          <p:cNvSpPr>
            <a:spLocks noGrp="1" noChangeArrowheads="1"/>
          </p:cNvSpPr>
          <p:nvPr>
            <p:ph type="title"/>
          </p:nvPr>
        </p:nvSpPr>
        <p:spPr>
          <a:xfrm>
            <a:off x="1219200" y="457200"/>
            <a:ext cx="8229600" cy="11430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12291">
                                            <p:txEl>
                                              <p:pRg st="3" end="3"/>
                                            </p:txEl>
                                          </p:spTgt>
                                        </p:tgtEl>
                                        <p:attrNameLst>
                                          <p:attrName>style.visibility</p:attrName>
                                        </p:attrNameLst>
                                      </p:cBhvr>
                                      <p:to>
                                        <p:strVal val="visible"/>
                                      </p:to>
                                    </p:set>
                                    <p:animEffect transition="in" filter="diamond(in)">
                                      <p:cBhvr>
                                        <p:cTn id="20" dur="20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828800" y="1524000"/>
            <a:ext cx="7010400" cy="49530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Narrow" pitchFamily="34" charset="0"/>
              </a:rPr>
              <a:t>Trust in God</a:t>
            </a:r>
          </a:p>
          <a:p>
            <a:pPr lvl="1">
              <a:spcBef>
                <a:spcPts val="1200"/>
              </a:spcBef>
            </a:pPr>
            <a:r>
              <a:rPr lang="en-US" b="1" dirty="0" smtClean="0">
                <a:solidFill>
                  <a:schemeClr val="accent2">
                    <a:lumMod val="50000"/>
                  </a:schemeClr>
                </a:solidFill>
                <a:latin typeface="Arial Narrow" pitchFamily="34" charset="0"/>
              </a:rPr>
              <a:t>While the Christian may</a:t>
            </a:r>
            <a:r>
              <a:rPr lang="en-US" b="1" dirty="0" smtClean="0">
                <a:solidFill>
                  <a:schemeClr val="bg1"/>
                </a:solidFill>
                <a:latin typeface="Arial Narrow" pitchFamily="34" charset="0"/>
              </a:rPr>
              <a:t> </a:t>
            </a:r>
            <a:r>
              <a:rPr lang="en-US" b="1" u="sng" dirty="0" smtClean="0">
                <a:solidFill>
                  <a:schemeClr val="accent2">
                    <a:lumMod val="75000"/>
                  </a:schemeClr>
                </a:solidFill>
                <a:latin typeface="Arial Narrow" pitchFamily="34" charset="0"/>
              </a:rPr>
              <a:t>feel isolated</a:t>
            </a:r>
            <a:r>
              <a:rPr lang="en-US" b="1" dirty="0" smtClean="0">
                <a:solidFill>
                  <a:schemeClr val="accent2">
                    <a:lumMod val="75000"/>
                  </a:schemeClr>
                </a:solidFill>
                <a:latin typeface="Arial Narrow" pitchFamily="34" charset="0"/>
              </a:rPr>
              <a:t>, </a:t>
            </a:r>
            <a:r>
              <a:rPr lang="en-US" b="1" dirty="0" smtClean="0">
                <a:solidFill>
                  <a:schemeClr val="accent2">
                    <a:lumMod val="50000"/>
                  </a:schemeClr>
                </a:solidFill>
                <a:latin typeface="Arial Narrow" pitchFamily="34" charset="0"/>
              </a:rPr>
              <a:t>the reality is that God is always at his side.</a:t>
            </a:r>
            <a:endParaRPr lang="en-US" sz="2400" b="1" dirty="0" smtClean="0">
              <a:solidFill>
                <a:schemeClr val="accent2">
                  <a:lumMod val="50000"/>
                </a:schemeClr>
              </a:solidFill>
              <a:latin typeface="Arial Narrow" pitchFamily="34" charset="0"/>
            </a:endParaRPr>
          </a:p>
          <a:p>
            <a:pPr lvl="2">
              <a:spcBef>
                <a:spcPts val="1200"/>
              </a:spcBef>
            </a:pPr>
            <a:r>
              <a:rPr lang="en-US" sz="2600" b="1" i="1" dirty="0" smtClean="0">
                <a:solidFill>
                  <a:schemeClr val="accent2">
                    <a:lumMod val="75000"/>
                  </a:schemeClr>
                </a:solidFill>
                <a:latin typeface="Arial Narrow" pitchFamily="34" charset="0"/>
              </a:rPr>
              <a:t>“Let your conduct be without covetousness; be content with such things as you have. For He Himself has said, ‘I will never leave you nor forsake you.’ So we may boldly say: ‘The LORD is my helper; I will not fear. What can man do to me?’” {Hebrews 13:5,6}</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
        <p:nvSpPr>
          <p:cNvPr id="7" name="Rectangle 2"/>
          <p:cNvSpPr>
            <a:spLocks noGrp="1" noChangeArrowheads="1"/>
          </p:cNvSpPr>
          <p:nvPr>
            <p:ph type="title"/>
          </p:nvPr>
        </p:nvSpPr>
        <p:spPr>
          <a:xfrm>
            <a:off x="1219200" y="381000"/>
            <a:ext cx="8229600" cy="11430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828800" y="1676400"/>
            <a:ext cx="7010400" cy="49530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pitchFamily="34" charset="0"/>
                <a:cs typeface="Arial" pitchFamily="34" charset="0"/>
              </a:rPr>
              <a:t>Trust in God</a:t>
            </a:r>
          </a:p>
          <a:p>
            <a:pPr lvl="1">
              <a:spcBef>
                <a:spcPts val="1200"/>
              </a:spcBef>
            </a:pPr>
            <a:r>
              <a:rPr lang="en-US" b="1" dirty="0" smtClean="0">
                <a:solidFill>
                  <a:schemeClr val="accent2">
                    <a:lumMod val="50000"/>
                  </a:schemeClr>
                </a:solidFill>
                <a:latin typeface="Arial" pitchFamily="34" charset="0"/>
                <a:cs typeface="Arial" pitchFamily="34" charset="0"/>
              </a:rPr>
              <a:t>The remedy for anxiety is</a:t>
            </a:r>
            <a:r>
              <a:rPr lang="en-US" b="1" dirty="0" smtClean="0">
                <a:solidFill>
                  <a:schemeClr val="bg1"/>
                </a:solidFill>
                <a:latin typeface="Arial" pitchFamily="34" charset="0"/>
                <a:cs typeface="Arial" pitchFamily="34" charset="0"/>
              </a:rPr>
              <a:t> </a:t>
            </a:r>
            <a:r>
              <a:rPr lang="en-US" b="1" u="sng" dirty="0" smtClean="0">
                <a:solidFill>
                  <a:schemeClr val="accent2">
                    <a:lumMod val="75000"/>
                  </a:schemeClr>
                </a:solidFill>
                <a:latin typeface="Arial" pitchFamily="34" charset="0"/>
                <a:cs typeface="Arial" pitchFamily="34" charset="0"/>
              </a:rPr>
              <a:t>complete trust</a:t>
            </a:r>
            <a:r>
              <a:rPr lang="en-US" b="1" dirty="0" smtClean="0">
                <a:solidFill>
                  <a:schemeClr val="accent2">
                    <a:lumMod val="75000"/>
                  </a:schemeClr>
                </a:solidFill>
                <a:latin typeface="Arial" pitchFamily="34" charset="0"/>
                <a:cs typeface="Arial" pitchFamily="34" charset="0"/>
              </a:rPr>
              <a:t> </a:t>
            </a:r>
            <a:r>
              <a:rPr lang="en-US" b="1" dirty="0" smtClean="0">
                <a:solidFill>
                  <a:schemeClr val="accent2">
                    <a:lumMod val="50000"/>
                  </a:schemeClr>
                </a:solidFill>
                <a:latin typeface="Arial" pitchFamily="34" charset="0"/>
                <a:cs typeface="Arial" pitchFamily="34" charset="0"/>
              </a:rPr>
              <a:t>in God’s ability to deal with anything that threatens us.</a:t>
            </a:r>
            <a:endParaRPr lang="en-US" sz="2400" b="1" dirty="0" smtClean="0">
              <a:solidFill>
                <a:schemeClr val="accent2">
                  <a:lumMod val="50000"/>
                </a:schemeClr>
              </a:solidFill>
              <a:latin typeface="Arial" pitchFamily="34" charset="0"/>
              <a:cs typeface="Arial" pitchFamily="34" charset="0"/>
            </a:endParaRPr>
          </a:p>
          <a:p>
            <a:pPr lvl="2">
              <a:spcBef>
                <a:spcPts val="1200"/>
              </a:spcBef>
            </a:pPr>
            <a:r>
              <a:rPr lang="en-US" sz="2600" b="1" dirty="0" smtClean="0">
                <a:solidFill>
                  <a:schemeClr val="accent2">
                    <a:lumMod val="75000"/>
                  </a:schemeClr>
                </a:solidFill>
                <a:latin typeface="Arial" pitchFamily="34" charset="0"/>
                <a:cs typeface="Arial" pitchFamily="34" charset="0"/>
              </a:rPr>
              <a:t>“Let not your heart be troubled; you believe in God, believe also in Me.” {John 14:1}</a:t>
            </a:r>
          </a:p>
          <a:p>
            <a:pPr lvl="2">
              <a:spcBef>
                <a:spcPts val="1200"/>
              </a:spcBef>
            </a:pPr>
            <a:r>
              <a:rPr lang="en-US" sz="2600" b="1" dirty="0" smtClean="0">
                <a:solidFill>
                  <a:schemeClr val="accent2">
                    <a:lumMod val="75000"/>
                  </a:schemeClr>
                </a:solidFill>
                <a:latin typeface="Arial" pitchFamily="34" charset="0"/>
                <a:cs typeface="Arial" pitchFamily="34" charset="0"/>
              </a:rPr>
              <a:t>“I can do all things through Christ who strengthens me.” </a:t>
            </a:r>
            <a:br>
              <a:rPr lang="en-US" sz="2600" b="1" dirty="0" smtClean="0">
                <a:solidFill>
                  <a:schemeClr val="accent2">
                    <a:lumMod val="75000"/>
                  </a:schemeClr>
                </a:solidFill>
                <a:latin typeface="Arial" pitchFamily="34" charset="0"/>
                <a:cs typeface="Arial" pitchFamily="34" charset="0"/>
              </a:rPr>
            </a:br>
            <a:r>
              <a:rPr lang="en-US" sz="2600" b="1" dirty="0" smtClean="0">
                <a:solidFill>
                  <a:schemeClr val="accent2">
                    <a:lumMod val="75000"/>
                  </a:schemeClr>
                </a:solidFill>
                <a:latin typeface="Arial" pitchFamily="34" charset="0"/>
                <a:cs typeface="Arial" pitchFamily="34" charset="0"/>
              </a:rPr>
              <a:t>{Philippians 4:13}</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
        <p:nvSpPr>
          <p:cNvPr id="7" name="Rectangle 2"/>
          <p:cNvSpPr>
            <a:spLocks noGrp="1" noChangeArrowheads="1"/>
          </p:cNvSpPr>
          <p:nvPr>
            <p:ph type="title"/>
          </p:nvPr>
        </p:nvSpPr>
        <p:spPr>
          <a:xfrm>
            <a:off x="1143000" y="381000"/>
            <a:ext cx="8229600" cy="11430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12291">
                                            <p:txEl>
                                              <p:pRg st="3" end="3"/>
                                            </p:txEl>
                                          </p:spTgt>
                                        </p:tgtEl>
                                        <p:attrNameLst>
                                          <p:attrName>style.visibility</p:attrName>
                                        </p:attrNameLst>
                                      </p:cBhvr>
                                      <p:to>
                                        <p:strVal val="visible"/>
                                      </p:to>
                                    </p:set>
                                    <p:animEffect transition="in" filter="diamond(in)">
                                      <p:cBhvr>
                                        <p:cTn id="20" dur="20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76400" y="4572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Narrow" pitchFamily="34" charset="0"/>
              </a:rPr>
              <a:t>Pray in faith</a:t>
            </a:r>
          </a:p>
          <a:p>
            <a:pPr lvl="1">
              <a:spcBef>
                <a:spcPts val="1200"/>
              </a:spcBef>
            </a:pPr>
            <a:r>
              <a:rPr lang="en-US" b="1" dirty="0" smtClean="0">
                <a:solidFill>
                  <a:schemeClr val="accent2">
                    <a:lumMod val="50000"/>
                  </a:schemeClr>
                </a:solidFill>
                <a:latin typeface="Arial Narrow" pitchFamily="34" charset="0"/>
              </a:rPr>
              <a:t>God has promised</a:t>
            </a:r>
            <a:r>
              <a:rPr lang="en-US" b="1" dirty="0" smtClean="0">
                <a:solidFill>
                  <a:schemeClr val="bg1"/>
                </a:solidFill>
                <a:latin typeface="Arial Narrow" pitchFamily="34" charset="0"/>
              </a:rPr>
              <a:t> </a:t>
            </a:r>
            <a:r>
              <a:rPr lang="en-US" b="1" u="sng" dirty="0" smtClean="0">
                <a:solidFill>
                  <a:schemeClr val="accent2">
                    <a:lumMod val="75000"/>
                  </a:schemeClr>
                </a:solidFill>
                <a:latin typeface="Arial Narrow" pitchFamily="34" charset="0"/>
              </a:rPr>
              <a:t>peace of mind </a:t>
            </a:r>
            <a:r>
              <a:rPr lang="en-US" b="1" dirty="0" smtClean="0">
                <a:solidFill>
                  <a:schemeClr val="accent2">
                    <a:lumMod val="50000"/>
                  </a:schemeClr>
                </a:solidFill>
                <a:latin typeface="Arial Narrow" pitchFamily="34" charset="0"/>
              </a:rPr>
              <a:t>to those who are willing to commit their anxieties to Him.</a:t>
            </a:r>
            <a:endParaRPr lang="en-US" sz="2400" b="1" dirty="0" smtClean="0">
              <a:solidFill>
                <a:schemeClr val="accent2">
                  <a:lumMod val="50000"/>
                </a:schemeClr>
              </a:solidFill>
              <a:latin typeface="Arial Narrow" pitchFamily="34" charset="0"/>
            </a:endParaRPr>
          </a:p>
          <a:p>
            <a:pPr lvl="2">
              <a:spcBef>
                <a:spcPts val="1200"/>
              </a:spcBef>
            </a:pPr>
            <a:r>
              <a:rPr lang="en-US" sz="2600" b="1" i="1" dirty="0" smtClean="0">
                <a:solidFill>
                  <a:schemeClr val="accent2">
                    <a:lumMod val="75000"/>
                  </a:schemeClr>
                </a:solidFill>
                <a:latin typeface="Arial Narrow" pitchFamily="34" charset="0"/>
              </a:rPr>
              <a:t>“Be anxious for nothing, but in everything by prayer and supplication, with thanksgiving, let your requests be made known to God; and the peace of God, which surpasses all understanding, will guard your hearts and minds through Christ Jesus.” {Philippians 4:6,7}</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76400" y="4572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1828800" y="1676400"/>
            <a:ext cx="7010400" cy="4800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pitchFamily="34" charset="0"/>
                <a:cs typeface="Arial" pitchFamily="34" charset="0"/>
              </a:rPr>
              <a:t>Pray in faith</a:t>
            </a:r>
          </a:p>
          <a:p>
            <a:pPr lvl="1">
              <a:spcBef>
                <a:spcPts val="1200"/>
              </a:spcBef>
            </a:pPr>
            <a:r>
              <a:rPr lang="en-US" b="1" dirty="0" smtClean="0">
                <a:solidFill>
                  <a:schemeClr val="accent2">
                    <a:lumMod val="50000"/>
                  </a:schemeClr>
                </a:solidFill>
                <a:latin typeface="Arial" pitchFamily="34" charset="0"/>
                <a:cs typeface="Arial" pitchFamily="34" charset="0"/>
              </a:rPr>
              <a:t>God has promised</a:t>
            </a:r>
            <a:r>
              <a:rPr lang="en-US" b="1" dirty="0" smtClean="0">
                <a:solidFill>
                  <a:schemeClr val="bg1"/>
                </a:solidFill>
                <a:latin typeface="Arial" pitchFamily="34" charset="0"/>
                <a:cs typeface="Arial" pitchFamily="34" charset="0"/>
              </a:rPr>
              <a:t> </a:t>
            </a:r>
            <a:r>
              <a:rPr lang="en-US" b="1" u="sng" dirty="0" smtClean="0">
                <a:solidFill>
                  <a:schemeClr val="accent2">
                    <a:lumMod val="75000"/>
                  </a:schemeClr>
                </a:solidFill>
                <a:latin typeface="Arial" pitchFamily="34" charset="0"/>
                <a:cs typeface="Arial" pitchFamily="34" charset="0"/>
              </a:rPr>
              <a:t>peace of mind</a:t>
            </a:r>
            <a:r>
              <a:rPr lang="en-US" b="1" dirty="0" smtClean="0">
                <a:solidFill>
                  <a:srgbClr val="00B0F0"/>
                </a:solidFill>
                <a:latin typeface="Arial" pitchFamily="34" charset="0"/>
                <a:cs typeface="Arial" pitchFamily="34" charset="0"/>
              </a:rPr>
              <a:t> </a:t>
            </a:r>
            <a:r>
              <a:rPr lang="en-US" b="1" dirty="0" smtClean="0">
                <a:solidFill>
                  <a:schemeClr val="accent2">
                    <a:lumMod val="50000"/>
                  </a:schemeClr>
                </a:solidFill>
                <a:latin typeface="Arial" pitchFamily="34" charset="0"/>
                <a:cs typeface="Arial" pitchFamily="34" charset="0"/>
              </a:rPr>
              <a:t>to those who are willing to commit their anxieties to Him.</a:t>
            </a:r>
            <a:endParaRPr lang="en-US" sz="2400" b="1" dirty="0" smtClean="0">
              <a:solidFill>
                <a:schemeClr val="accent2">
                  <a:lumMod val="50000"/>
                </a:schemeClr>
              </a:solidFill>
              <a:latin typeface="Arial" pitchFamily="34" charset="0"/>
              <a:cs typeface="Arial" pitchFamily="34" charset="0"/>
            </a:endParaRPr>
          </a:p>
          <a:p>
            <a:pPr lvl="2">
              <a:spcBef>
                <a:spcPts val="1200"/>
              </a:spcBef>
            </a:pPr>
            <a:r>
              <a:rPr lang="en-US" sz="2600" b="1" i="1" dirty="0" smtClean="0">
                <a:solidFill>
                  <a:schemeClr val="accent2">
                    <a:lumMod val="75000"/>
                  </a:schemeClr>
                </a:solidFill>
                <a:latin typeface="Arial" pitchFamily="34" charset="0"/>
                <a:cs typeface="Arial" pitchFamily="34" charset="0"/>
              </a:rPr>
              <a:t>“Therefore let those who suffer according to the will of God commit their souls to Him in doing good, as to a faithful Creator.” {1 Peter 4:19}</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76400" y="3048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Narrow" pitchFamily="34" charset="0"/>
              </a:rPr>
              <a:t>Read and meditate on God’s word.</a:t>
            </a:r>
          </a:p>
          <a:p>
            <a:pPr lvl="1">
              <a:spcBef>
                <a:spcPts val="1200"/>
              </a:spcBef>
            </a:pPr>
            <a:r>
              <a:rPr lang="en-US" b="1" dirty="0" smtClean="0">
                <a:solidFill>
                  <a:schemeClr val="accent2">
                    <a:lumMod val="50000"/>
                  </a:schemeClr>
                </a:solidFill>
                <a:latin typeface="Arial Narrow" pitchFamily="34" charset="0"/>
              </a:rPr>
              <a:t>The most important thing you can do to overcome anxiety is study the Scriptures and</a:t>
            </a:r>
            <a:r>
              <a:rPr lang="en-US" b="1" dirty="0" smtClean="0">
                <a:solidFill>
                  <a:schemeClr val="bg1"/>
                </a:solidFill>
                <a:latin typeface="Arial Narrow" pitchFamily="34" charset="0"/>
              </a:rPr>
              <a:t> </a:t>
            </a:r>
            <a:r>
              <a:rPr lang="en-US" b="1" u="sng" dirty="0" smtClean="0">
                <a:solidFill>
                  <a:schemeClr val="accent2">
                    <a:lumMod val="75000"/>
                  </a:schemeClr>
                </a:solidFill>
                <a:latin typeface="Arial Narrow" pitchFamily="34" charset="0"/>
              </a:rPr>
              <a:t>pray and meditate</a:t>
            </a:r>
            <a:r>
              <a:rPr lang="en-US" b="1" dirty="0" smtClean="0">
                <a:solidFill>
                  <a:schemeClr val="accent2">
                    <a:lumMod val="75000"/>
                  </a:schemeClr>
                </a:solidFill>
                <a:latin typeface="Arial Narrow" pitchFamily="34" charset="0"/>
              </a:rPr>
              <a:t> </a:t>
            </a:r>
            <a:r>
              <a:rPr lang="en-US" b="1" dirty="0" smtClean="0">
                <a:solidFill>
                  <a:schemeClr val="accent2">
                    <a:lumMod val="50000"/>
                  </a:schemeClr>
                </a:solidFill>
                <a:latin typeface="Arial Narrow" pitchFamily="34" charset="0"/>
              </a:rPr>
              <a:t>on God’s promises to His faithful people.</a:t>
            </a:r>
            <a:endParaRPr lang="en-US" sz="2400" b="1" dirty="0" smtClean="0">
              <a:solidFill>
                <a:schemeClr val="accent2">
                  <a:lumMod val="50000"/>
                </a:schemeClr>
              </a:solidFill>
              <a:latin typeface="Arial Narrow" pitchFamily="34" charset="0"/>
            </a:endParaRPr>
          </a:p>
          <a:p>
            <a:pPr lvl="2">
              <a:spcBef>
                <a:spcPts val="1200"/>
              </a:spcBef>
            </a:pPr>
            <a:r>
              <a:rPr lang="en-US" sz="2600" b="1" i="1" dirty="0" smtClean="0">
                <a:solidFill>
                  <a:schemeClr val="accent2">
                    <a:lumMod val="75000"/>
                  </a:schemeClr>
                </a:solidFill>
                <a:latin typeface="Arial Narrow" pitchFamily="34" charset="0"/>
              </a:rPr>
              <a:t>“For whatever things were written before were written for our learning, that we through the patience and comfort of the Scriptures might have hope.” </a:t>
            </a:r>
            <a:br>
              <a:rPr lang="en-US" sz="2600" b="1" i="1" dirty="0" smtClean="0">
                <a:solidFill>
                  <a:schemeClr val="accent2">
                    <a:lumMod val="75000"/>
                  </a:schemeClr>
                </a:solidFill>
                <a:latin typeface="Arial Narrow" pitchFamily="34" charset="0"/>
              </a:rPr>
            </a:br>
            <a:r>
              <a:rPr lang="en-US" sz="2600" b="1" i="1" dirty="0" smtClean="0">
                <a:solidFill>
                  <a:schemeClr val="accent2">
                    <a:lumMod val="75000"/>
                  </a:schemeClr>
                </a:solidFill>
                <a:latin typeface="Arial Narrow" pitchFamily="34" charset="0"/>
              </a:rPr>
              <a:t>{Romans 15:4}</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diamond(in)">
                                      <p:cBhvr>
                                        <p:cTn id="15" dur="20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Arial" pitchFamily="34" charset="0"/>
                <a:cs typeface="Arial" pitchFamily="34" charset="0"/>
              </a:rPr>
              <a:t>What Is Anxiety</a:t>
            </a:r>
            <a:r>
              <a:rPr lang="en-US" b="1" dirty="0" smtClean="0">
                <a:latin typeface="Arial" pitchFamily="34" charset="0"/>
                <a:cs typeface="Arial" pitchFamily="34" charset="0"/>
              </a:rPr>
              <a:t>?</a:t>
            </a:r>
            <a:endParaRPr lang="en-US" b="1" dirty="0">
              <a:latin typeface="Arial" pitchFamily="34" charset="0"/>
              <a:cs typeface="Arial" pitchFamily="34" charset="0"/>
            </a:endParaRPr>
          </a:p>
        </p:txBody>
      </p:sp>
      <p:sp>
        <p:nvSpPr>
          <p:cNvPr id="3" name="Content Placeholder 2"/>
          <p:cNvSpPr>
            <a:spLocks noGrp="1"/>
          </p:cNvSpPr>
          <p:nvPr>
            <p:ph idx="1"/>
          </p:nvPr>
        </p:nvSpPr>
        <p:spPr>
          <a:solidFill>
            <a:schemeClr val="bg2">
              <a:lumMod val="90000"/>
              <a:alpha val="60000"/>
            </a:schemeClr>
          </a:solidFill>
          <a:ln w="28575">
            <a:solidFill>
              <a:schemeClr val="tx1"/>
            </a:solidFill>
          </a:ln>
        </p:spPr>
        <p:txBody>
          <a:bodyPr/>
          <a:lstStyle/>
          <a:p>
            <a:pPr>
              <a:spcBef>
                <a:spcPts val="1200"/>
              </a:spcBef>
            </a:pPr>
            <a:r>
              <a:rPr lang="en-US" b="1" dirty="0" smtClean="0">
                <a:latin typeface="Arial" pitchFamily="34" charset="0"/>
                <a:cs typeface="Arial" pitchFamily="34" charset="0"/>
              </a:rPr>
              <a:t>Distress about future, either near or distant, uncertainties…</a:t>
            </a:r>
          </a:p>
          <a:p>
            <a:pPr lvl="1">
              <a:spcBef>
                <a:spcPts val="1200"/>
              </a:spcBef>
            </a:pPr>
            <a:r>
              <a:rPr lang="en-US" b="1" dirty="0" smtClean="0">
                <a:solidFill>
                  <a:schemeClr val="accent2">
                    <a:lumMod val="50000"/>
                  </a:schemeClr>
                </a:solidFill>
                <a:latin typeface="Arial" pitchFamily="34" charset="0"/>
                <a:cs typeface="Arial" pitchFamily="34" charset="0"/>
              </a:rPr>
              <a:t>Mental agitation</a:t>
            </a:r>
          </a:p>
          <a:p>
            <a:pPr lvl="1">
              <a:spcBef>
                <a:spcPts val="1200"/>
              </a:spcBef>
            </a:pPr>
            <a:r>
              <a:rPr lang="en-US" b="1" dirty="0" smtClean="0">
                <a:solidFill>
                  <a:schemeClr val="accent2">
                    <a:lumMod val="50000"/>
                  </a:schemeClr>
                </a:solidFill>
                <a:latin typeface="Arial" pitchFamily="34" charset="0"/>
                <a:cs typeface="Arial" pitchFamily="34" charset="0"/>
              </a:rPr>
              <a:t>May be mild or severe</a:t>
            </a:r>
          </a:p>
          <a:p>
            <a:pPr lvl="1">
              <a:spcBef>
                <a:spcPts val="1200"/>
              </a:spcBef>
            </a:pPr>
            <a:r>
              <a:rPr lang="en-US" b="1" dirty="0" smtClean="0">
                <a:solidFill>
                  <a:schemeClr val="accent2">
                    <a:lumMod val="50000"/>
                  </a:schemeClr>
                </a:solidFill>
                <a:latin typeface="Arial" pitchFamily="34" charset="0"/>
                <a:cs typeface="Arial" pitchFamily="34" charset="0"/>
              </a:rPr>
              <a:t>May keep us up at night, consume our thoughts, cause stress</a:t>
            </a:r>
          </a:p>
          <a:p>
            <a:pPr lvl="1">
              <a:spcBef>
                <a:spcPts val="1200"/>
              </a:spcBef>
            </a:pPr>
            <a:r>
              <a:rPr lang="en-US" b="1" dirty="0" smtClean="0">
                <a:solidFill>
                  <a:schemeClr val="accent2">
                    <a:lumMod val="50000"/>
                  </a:schemeClr>
                </a:solidFill>
                <a:latin typeface="Arial" pitchFamily="34" charset="0"/>
                <a:cs typeface="Arial" pitchFamily="34" charset="0"/>
              </a:rPr>
              <a:t>A state of uneasiness and apprehension</a:t>
            </a:r>
            <a:endParaRPr lang="en-US" b="1" dirty="0">
              <a:solidFill>
                <a:schemeClr val="accent2">
                  <a:lumMod val="50000"/>
                </a:schemeClr>
              </a:solidFill>
              <a:latin typeface="Arial" pitchFamily="34" charset="0"/>
              <a:cs typeface="Arial" pitchFamily="34" charset="0"/>
            </a:endParaRPr>
          </a:p>
        </p:txBody>
      </p:sp>
      <p:pic>
        <p:nvPicPr>
          <p:cNvPr id="4" name="Picture 9"/>
          <p:cNvPicPr>
            <a:picLocks noChangeAspect="1" noChangeArrowheads="1"/>
          </p:cNvPicPr>
          <p:nvPr/>
        </p:nvPicPr>
        <p:blipFill>
          <a:blip r:embed="rId3" cstate="print"/>
          <a:srcRect/>
          <a:stretch>
            <a:fillRect/>
          </a:stretch>
        </p:blipFill>
        <p:spPr bwMode="auto">
          <a:xfrm>
            <a:off x="7201763" y="152400"/>
            <a:ext cx="1942237" cy="175418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amond(in)">
                                      <p:cBhvr>
                                        <p:cTn id="10" dur="2000"/>
                                        <p:tgtEl>
                                          <p:spTgt spid="3">
                                            <p:txEl>
                                              <p:pRg st="2" end="2"/>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amond(in)">
                                      <p:cBhvr>
                                        <p:cTn id="13" dur="2000"/>
                                        <p:tgtEl>
                                          <p:spTgt spid="3">
                                            <p:txEl>
                                              <p:pRg st="3" end="3"/>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diamond(in)">
                                      <p:cBhvr>
                                        <p:cTn id="16"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752600" y="4572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pitchFamily="34" charset="0"/>
                <a:cs typeface="Arial" pitchFamily="34" charset="0"/>
              </a:rPr>
              <a:t>Be realistic</a:t>
            </a:r>
          </a:p>
          <a:p>
            <a:pPr lvl="1">
              <a:spcBef>
                <a:spcPts val="1200"/>
              </a:spcBef>
            </a:pPr>
            <a:r>
              <a:rPr lang="en-US" b="1" dirty="0" smtClean="0">
                <a:solidFill>
                  <a:schemeClr val="accent2">
                    <a:lumMod val="50000"/>
                  </a:schemeClr>
                </a:solidFill>
                <a:latin typeface="Arial" pitchFamily="34" charset="0"/>
                <a:cs typeface="Arial" pitchFamily="34" charset="0"/>
              </a:rPr>
              <a:t>Peace of mind does not depend on solving all problems, righting all wrongs, removing all imperfections.</a:t>
            </a:r>
          </a:p>
          <a:p>
            <a:pPr lvl="1">
              <a:spcBef>
                <a:spcPts val="1200"/>
              </a:spcBef>
            </a:pPr>
            <a:r>
              <a:rPr lang="en-US" b="1" dirty="0" smtClean="0">
                <a:solidFill>
                  <a:schemeClr val="accent2">
                    <a:lumMod val="50000"/>
                  </a:schemeClr>
                </a:solidFill>
                <a:latin typeface="Arial" pitchFamily="34" charset="0"/>
                <a:cs typeface="Arial" pitchFamily="34" charset="0"/>
              </a:rPr>
              <a:t>We must learn to let go of some problems and allow the Lord to be in charge of them.</a:t>
            </a:r>
          </a:p>
          <a:p>
            <a:pPr lvl="1">
              <a:spcBef>
                <a:spcPts val="1200"/>
              </a:spcBef>
            </a:pPr>
            <a:r>
              <a:rPr lang="en-US" b="1" i="1" dirty="0" smtClean="0">
                <a:solidFill>
                  <a:schemeClr val="accent2">
                    <a:lumMod val="50000"/>
                  </a:schemeClr>
                </a:solidFill>
                <a:latin typeface="Arial" pitchFamily="34" charset="0"/>
                <a:cs typeface="Arial" pitchFamily="34" charset="0"/>
              </a:rPr>
              <a:t>“Casting all your care upon Him, for He cares for you.” {1 Peter 5:7}</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Effect transition="in" filter="checkerboard(across)">
                                      <p:cBhvr>
                                        <p:cTn id="13" dur="500"/>
                                        <p:tgtEl>
                                          <p:spTgt spid="12291">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2291">
                                            <p:txEl>
                                              <p:pRg st="3" end="3"/>
                                            </p:txEl>
                                          </p:spTgt>
                                        </p:tgtEl>
                                        <p:attrNameLst>
                                          <p:attrName>style.visibility</p:attrName>
                                        </p:attrNameLst>
                                      </p:cBhvr>
                                      <p:to>
                                        <p:strVal val="visible"/>
                                      </p:to>
                                    </p:set>
                                    <p:animEffect transition="in" filter="checkerboard(across)">
                                      <p:cBhvr>
                                        <p:cTn id="16" dur="5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fontScale="92500" lnSpcReduction="20000"/>
          </a:bodyPr>
          <a:lstStyle/>
          <a:p>
            <a:pPr eaLnBrk="1" hangingPunct="1">
              <a:lnSpc>
                <a:spcPct val="120000"/>
              </a:lnSpc>
              <a:spcBef>
                <a:spcPts val="600"/>
              </a:spcBef>
            </a:pPr>
            <a:r>
              <a:rPr lang="en-US" b="1" dirty="0" smtClean="0">
                <a:latin typeface="Arial Narrow" pitchFamily="34" charset="0"/>
              </a:rPr>
              <a:t>Be realistic</a:t>
            </a:r>
          </a:p>
          <a:p>
            <a:pPr lvl="1">
              <a:lnSpc>
                <a:spcPct val="120000"/>
              </a:lnSpc>
              <a:spcBef>
                <a:spcPts val="600"/>
              </a:spcBef>
            </a:pPr>
            <a:r>
              <a:rPr lang="en-US" b="1" dirty="0" smtClean="0">
                <a:solidFill>
                  <a:schemeClr val="accent2">
                    <a:lumMod val="50000"/>
                  </a:schemeClr>
                </a:solidFill>
                <a:latin typeface="Arial Narrow" pitchFamily="34" charset="0"/>
              </a:rPr>
              <a:t>Some things will not change. Some problems have no solutions. We must just live through some situations.</a:t>
            </a:r>
          </a:p>
          <a:p>
            <a:pPr lvl="2">
              <a:lnSpc>
                <a:spcPct val="120000"/>
              </a:lnSpc>
              <a:spcBef>
                <a:spcPts val="600"/>
              </a:spcBef>
            </a:pPr>
            <a:r>
              <a:rPr lang="en-US" sz="2600" b="1" i="1" dirty="0" smtClean="0">
                <a:solidFill>
                  <a:schemeClr val="accent2">
                    <a:lumMod val="75000"/>
                  </a:schemeClr>
                </a:solidFill>
                <a:latin typeface="Arial Narrow" pitchFamily="34" charset="0"/>
              </a:rPr>
              <a:t>“When I applied my heart to know wisdom and to see the business that is done on earth, even though one sees no sleep day or night, then I saw all the work of God, that a man cannot find out the work that is done under the sun. For though a man labors to discover it, yet he will not find it; moreover, though a wise man attempts to know it, he will not be able to find it.” {Ecclesiastes 8:16,17}</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
        <p:nvSpPr>
          <p:cNvPr id="7" name="Rectangle 2"/>
          <p:cNvSpPr>
            <a:spLocks noGrp="1" noChangeArrowheads="1"/>
          </p:cNvSpPr>
          <p:nvPr>
            <p:ph type="title"/>
          </p:nvPr>
        </p:nvSpPr>
        <p:spPr>
          <a:xfrm>
            <a:off x="1219200" y="381000"/>
            <a:ext cx="8229600" cy="11430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Effect transition="in" filter="checkerboard(across)">
                                      <p:cBhvr>
                                        <p:cTn id="13" dur="5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752600" y="3810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Narrow" pitchFamily="34" charset="0"/>
              </a:rPr>
              <a:t>Set our minds to overcome worry.</a:t>
            </a:r>
          </a:p>
          <a:p>
            <a:pPr lvl="1">
              <a:spcBef>
                <a:spcPts val="1200"/>
              </a:spcBef>
            </a:pPr>
            <a:r>
              <a:rPr lang="en-US" b="1" dirty="0" smtClean="0">
                <a:solidFill>
                  <a:schemeClr val="accent2">
                    <a:lumMod val="50000"/>
                  </a:schemeClr>
                </a:solidFill>
                <a:latin typeface="Arial Narrow" pitchFamily="34" charset="0"/>
              </a:rPr>
              <a:t>Abe Lincoln: </a:t>
            </a:r>
            <a:r>
              <a:rPr lang="en-US" b="1" i="1" dirty="0" smtClean="0">
                <a:solidFill>
                  <a:schemeClr val="accent2">
                    <a:lumMod val="50000"/>
                  </a:schemeClr>
                </a:solidFill>
                <a:latin typeface="Arial Narrow" pitchFamily="34" charset="0"/>
              </a:rPr>
              <a:t>“I have been as happy as I have made up my mind to be.”</a:t>
            </a:r>
          </a:p>
          <a:p>
            <a:pPr lvl="2">
              <a:spcBef>
                <a:spcPts val="1200"/>
              </a:spcBef>
            </a:pPr>
            <a:r>
              <a:rPr lang="en-US" sz="2600" b="1" dirty="0" smtClean="0">
                <a:solidFill>
                  <a:schemeClr val="accent2">
                    <a:lumMod val="75000"/>
                  </a:schemeClr>
                </a:solidFill>
                <a:latin typeface="Arial Narrow" pitchFamily="34" charset="0"/>
              </a:rPr>
              <a:t>“Finally, brethren, whatever things are true, whatever things are noble, whatever things are just, whatever things are pure, whatever things are lovely, whatever things are of good report, if there is any virtue and if there is anything praiseworthy--meditate on these things.” {Philippians 4:8}</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Effect transition="in" filter="checkerboard(across)">
                                      <p:cBhvr>
                                        <p:cTn id="13" dur="5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pitchFamily="34" charset="0"/>
                <a:cs typeface="Arial" pitchFamily="34" charset="0"/>
              </a:rPr>
              <a:t>Set our minds to overcome worry.</a:t>
            </a:r>
          </a:p>
          <a:p>
            <a:pPr lvl="1">
              <a:spcBef>
                <a:spcPts val="1200"/>
              </a:spcBef>
            </a:pPr>
            <a:r>
              <a:rPr lang="en-US" b="1" baseline="0" dirty="0" smtClean="0">
                <a:solidFill>
                  <a:schemeClr val="accent2">
                    <a:lumMod val="50000"/>
                  </a:schemeClr>
                </a:solidFill>
                <a:latin typeface="Arial" pitchFamily="34" charset="0"/>
                <a:cs typeface="Arial" pitchFamily="34" charset="0"/>
              </a:rPr>
              <a:t>Little girl: </a:t>
            </a:r>
            <a:r>
              <a:rPr lang="en-US" b="1" i="1" baseline="0" dirty="0" smtClean="0">
                <a:solidFill>
                  <a:schemeClr val="accent2">
                    <a:lumMod val="50000"/>
                  </a:schemeClr>
                </a:solidFill>
                <a:latin typeface="Arial" pitchFamily="34" charset="0"/>
                <a:cs typeface="Arial" pitchFamily="34" charset="0"/>
              </a:rPr>
              <a:t>“Today I pushed my thoughts around; the other day I let my thoughts push me around.”</a:t>
            </a:r>
          </a:p>
          <a:p>
            <a:pPr lvl="2">
              <a:spcBef>
                <a:spcPts val="1200"/>
              </a:spcBef>
            </a:pPr>
            <a:r>
              <a:rPr lang="en-US" sz="2600" b="1" i="1" dirty="0" smtClean="0">
                <a:solidFill>
                  <a:schemeClr val="accent2">
                    <a:lumMod val="75000"/>
                  </a:schemeClr>
                </a:solidFill>
                <a:latin typeface="Arial" pitchFamily="34" charset="0"/>
                <a:cs typeface="Arial" pitchFamily="34" charset="0"/>
              </a:rPr>
              <a:t>“Casting down arguments and every high thing that exalts itself against the knowledge of God, bringing every thought into captivity to the obedience of Christ.” {2 Corinthians 10:5}</a:t>
            </a: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
        <p:nvSpPr>
          <p:cNvPr id="7" name="Rectangle 2"/>
          <p:cNvSpPr>
            <a:spLocks noGrp="1" noChangeArrowheads="1"/>
          </p:cNvSpPr>
          <p:nvPr>
            <p:ph type="title"/>
          </p:nvPr>
        </p:nvSpPr>
        <p:spPr>
          <a:xfrm>
            <a:off x="1219200" y="533400"/>
            <a:ext cx="8229600" cy="11430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Effect transition="in" filter="checkerboard(across)">
                                      <p:cBhvr>
                                        <p:cTn id="13" dur="5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752600" y="5334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Narrow" pitchFamily="34" charset="0"/>
              </a:rPr>
              <a:t>Learn to live one day at a time.</a:t>
            </a:r>
            <a:endParaRPr lang="en-US" sz="2800" b="1" dirty="0" smtClean="0">
              <a:latin typeface="Arial Narrow" pitchFamily="34" charset="0"/>
            </a:endParaRPr>
          </a:p>
          <a:p>
            <a:pPr lvl="1">
              <a:spcBef>
                <a:spcPts val="1200"/>
              </a:spcBef>
            </a:pPr>
            <a:r>
              <a:rPr lang="en-US" b="1" baseline="0" dirty="0" smtClean="0">
                <a:solidFill>
                  <a:schemeClr val="accent2">
                    <a:lumMod val="50000"/>
                  </a:schemeClr>
                </a:solidFill>
                <a:latin typeface="Arial Narrow" pitchFamily="34" charset="0"/>
              </a:rPr>
              <a:t>Anxiety does not empty tomorrow of its worries and sorrow; it only empties today of its strengths.</a:t>
            </a:r>
          </a:p>
          <a:p>
            <a:pPr lvl="1">
              <a:spcBef>
                <a:spcPts val="1200"/>
              </a:spcBef>
            </a:pPr>
            <a:r>
              <a:rPr lang="en-US" b="1" dirty="0" smtClean="0">
                <a:solidFill>
                  <a:schemeClr val="accent2">
                    <a:lumMod val="50000"/>
                  </a:schemeClr>
                </a:solidFill>
                <a:latin typeface="Arial Narrow" pitchFamily="34" charset="0"/>
              </a:rPr>
              <a:t>Many, if not most, of our fears turn out to be unfounded.</a:t>
            </a:r>
          </a:p>
          <a:p>
            <a:pPr lvl="2">
              <a:spcBef>
                <a:spcPts val="1200"/>
              </a:spcBef>
            </a:pPr>
            <a:r>
              <a:rPr lang="en-US" sz="2600" b="1" i="1" dirty="0" smtClean="0">
                <a:solidFill>
                  <a:schemeClr val="accent2">
                    <a:lumMod val="75000"/>
                  </a:schemeClr>
                </a:solidFill>
                <a:latin typeface="Arial Narrow" pitchFamily="34" charset="0"/>
              </a:rPr>
              <a:t>“Therefore do not worry about tomorrow, for tomorrow will worry about its own things. Sufficient for the day is its own trouble.” {Matthew 6:34}</a:t>
            </a:r>
            <a:endParaRPr lang="en-US" sz="2600" b="1" i="1" baseline="0" dirty="0" smtClean="0">
              <a:solidFill>
                <a:schemeClr val="accent2">
                  <a:lumMod val="75000"/>
                </a:schemeClr>
              </a:solidFill>
              <a:latin typeface="Arial Narrow" pitchFamily="34" charset="0"/>
            </a:endParaRP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Effect transition="in" filter="checkerboard(across)">
                                      <p:cBhvr>
                                        <p:cTn id="13" dur="500"/>
                                        <p:tgtEl>
                                          <p:spTgt spid="12291">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2291">
                                            <p:txEl>
                                              <p:pRg st="3" end="3"/>
                                            </p:txEl>
                                          </p:spTgt>
                                        </p:tgtEl>
                                        <p:attrNameLst>
                                          <p:attrName>style.visibility</p:attrName>
                                        </p:attrNameLst>
                                      </p:cBhvr>
                                      <p:to>
                                        <p:strVal val="visible"/>
                                      </p:to>
                                    </p:set>
                                    <p:animEffect transition="in" filter="checkerboard(across)">
                                      <p:cBhvr>
                                        <p:cTn id="16" dur="5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905000" y="1447800"/>
            <a:ext cx="7010400" cy="5181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Narrow" pitchFamily="34" charset="0"/>
              </a:rPr>
              <a:t>Stay busy</a:t>
            </a:r>
          </a:p>
          <a:p>
            <a:pPr lvl="1">
              <a:spcBef>
                <a:spcPts val="1200"/>
              </a:spcBef>
            </a:pPr>
            <a:r>
              <a:rPr lang="en-US" b="1" baseline="0" dirty="0" smtClean="0">
                <a:solidFill>
                  <a:schemeClr val="accent2">
                    <a:lumMod val="50000"/>
                  </a:schemeClr>
                </a:solidFill>
                <a:latin typeface="Arial Narrow" pitchFamily="34" charset="0"/>
              </a:rPr>
              <a:t>Even under adverse circumstances, we accomplish more good if we </a:t>
            </a:r>
            <a:r>
              <a:rPr lang="en-US" b="1" dirty="0" smtClean="0">
                <a:solidFill>
                  <a:schemeClr val="accent2">
                    <a:lumMod val="50000"/>
                  </a:schemeClr>
                </a:solidFill>
                <a:latin typeface="Arial Narrow" pitchFamily="34" charset="0"/>
              </a:rPr>
              <a:t>do what we </a:t>
            </a:r>
            <a:r>
              <a:rPr lang="en-US" b="1" u="sng" dirty="0" smtClean="0">
                <a:solidFill>
                  <a:schemeClr val="accent2">
                    <a:lumMod val="75000"/>
                  </a:schemeClr>
                </a:solidFill>
                <a:latin typeface="Arial Narrow" pitchFamily="34" charset="0"/>
              </a:rPr>
              <a:t>can</a:t>
            </a:r>
            <a:r>
              <a:rPr lang="en-US" b="1" dirty="0" smtClean="0">
                <a:solidFill>
                  <a:schemeClr val="bg1"/>
                </a:solidFill>
                <a:latin typeface="Arial Narrow" pitchFamily="34" charset="0"/>
              </a:rPr>
              <a:t> </a:t>
            </a:r>
            <a:r>
              <a:rPr lang="en-US" b="1" dirty="0" smtClean="0">
                <a:solidFill>
                  <a:schemeClr val="accent2">
                    <a:lumMod val="50000"/>
                  </a:schemeClr>
                </a:solidFill>
                <a:latin typeface="Arial Narrow" pitchFamily="34" charset="0"/>
              </a:rPr>
              <a:t>instead of thinking about what</a:t>
            </a:r>
            <a:r>
              <a:rPr lang="en-US" b="1" dirty="0" smtClean="0">
                <a:solidFill>
                  <a:schemeClr val="bg1"/>
                </a:solidFill>
                <a:latin typeface="Arial Narrow" pitchFamily="34" charset="0"/>
              </a:rPr>
              <a:t> </a:t>
            </a:r>
            <a:r>
              <a:rPr lang="en-US" b="1" dirty="0" smtClean="0">
                <a:solidFill>
                  <a:schemeClr val="accent2">
                    <a:lumMod val="50000"/>
                  </a:schemeClr>
                </a:solidFill>
                <a:latin typeface="Arial Narrow" pitchFamily="34" charset="0"/>
              </a:rPr>
              <a:t>we</a:t>
            </a:r>
            <a:r>
              <a:rPr lang="en-US" b="1" dirty="0" smtClean="0">
                <a:solidFill>
                  <a:schemeClr val="bg1"/>
                </a:solidFill>
                <a:latin typeface="Arial Narrow" pitchFamily="34" charset="0"/>
              </a:rPr>
              <a:t> </a:t>
            </a:r>
            <a:r>
              <a:rPr lang="en-US" b="1" u="sng" dirty="0" smtClean="0">
                <a:solidFill>
                  <a:schemeClr val="accent2">
                    <a:lumMod val="75000"/>
                  </a:schemeClr>
                </a:solidFill>
                <a:latin typeface="Arial Narrow" pitchFamily="34" charset="0"/>
              </a:rPr>
              <a:t>cannot</a:t>
            </a:r>
            <a:r>
              <a:rPr lang="en-US" b="1" dirty="0" smtClean="0">
                <a:solidFill>
                  <a:schemeClr val="bg1"/>
                </a:solidFill>
                <a:latin typeface="Arial Narrow" pitchFamily="34" charset="0"/>
              </a:rPr>
              <a:t> </a:t>
            </a:r>
            <a:r>
              <a:rPr lang="en-US" b="1" dirty="0" smtClean="0">
                <a:solidFill>
                  <a:schemeClr val="accent2">
                    <a:lumMod val="50000"/>
                  </a:schemeClr>
                </a:solidFill>
                <a:latin typeface="Arial Narrow" pitchFamily="34" charset="0"/>
              </a:rPr>
              <a:t>do.</a:t>
            </a:r>
            <a:endParaRPr lang="en-US" b="1" baseline="0" dirty="0" smtClean="0">
              <a:solidFill>
                <a:schemeClr val="accent2">
                  <a:lumMod val="50000"/>
                </a:schemeClr>
              </a:solidFill>
              <a:latin typeface="Arial Narrow" pitchFamily="34" charset="0"/>
            </a:endParaRPr>
          </a:p>
          <a:p>
            <a:pPr lvl="1">
              <a:spcBef>
                <a:spcPts val="1200"/>
              </a:spcBef>
            </a:pPr>
            <a:r>
              <a:rPr lang="en-US" b="1" dirty="0" smtClean="0">
                <a:solidFill>
                  <a:schemeClr val="accent2">
                    <a:lumMod val="50000"/>
                  </a:schemeClr>
                </a:solidFill>
                <a:latin typeface="Arial Narrow" pitchFamily="34" charset="0"/>
              </a:rPr>
              <a:t>Anxiety and </a:t>
            </a:r>
            <a:r>
              <a:rPr lang="en-US" b="1" u="sng" dirty="0" smtClean="0">
                <a:solidFill>
                  <a:schemeClr val="accent2">
                    <a:lumMod val="75000"/>
                  </a:schemeClr>
                </a:solidFill>
                <a:latin typeface="Arial Narrow" pitchFamily="34" charset="0"/>
              </a:rPr>
              <a:t>idleness</a:t>
            </a:r>
            <a:r>
              <a:rPr lang="en-US" b="1" dirty="0" smtClean="0">
                <a:solidFill>
                  <a:schemeClr val="bg1"/>
                </a:solidFill>
                <a:latin typeface="Arial Narrow" pitchFamily="34" charset="0"/>
              </a:rPr>
              <a:t> </a:t>
            </a:r>
            <a:r>
              <a:rPr lang="en-US" b="1" dirty="0" smtClean="0">
                <a:solidFill>
                  <a:schemeClr val="accent2">
                    <a:lumMod val="50000"/>
                  </a:schemeClr>
                </a:solidFill>
                <a:latin typeface="Arial Narrow" pitchFamily="34" charset="0"/>
              </a:rPr>
              <a:t>often go hand in hand. </a:t>
            </a:r>
            <a:r>
              <a:rPr lang="en-US" b="1" u="sng" dirty="0" smtClean="0">
                <a:solidFill>
                  <a:schemeClr val="accent2">
                    <a:lumMod val="75000"/>
                  </a:schemeClr>
                </a:solidFill>
                <a:latin typeface="Arial Narrow" pitchFamily="34" charset="0"/>
              </a:rPr>
              <a:t>Despair</a:t>
            </a:r>
            <a:r>
              <a:rPr lang="en-US" b="1" dirty="0" smtClean="0">
                <a:solidFill>
                  <a:schemeClr val="bg1"/>
                </a:solidFill>
                <a:latin typeface="Arial Narrow" pitchFamily="34" charset="0"/>
              </a:rPr>
              <a:t> </a:t>
            </a:r>
            <a:r>
              <a:rPr lang="en-US" b="1" dirty="0" smtClean="0">
                <a:solidFill>
                  <a:schemeClr val="accent2">
                    <a:lumMod val="50000"/>
                  </a:schemeClr>
                </a:solidFill>
                <a:latin typeface="Arial Narrow" pitchFamily="34" charset="0"/>
              </a:rPr>
              <a:t>is a form of laziness.</a:t>
            </a:r>
          </a:p>
          <a:p>
            <a:pPr lvl="1">
              <a:spcBef>
                <a:spcPts val="1200"/>
              </a:spcBef>
            </a:pPr>
            <a:r>
              <a:rPr lang="en-US" b="1" u="sng" dirty="0" smtClean="0">
                <a:solidFill>
                  <a:schemeClr val="accent2">
                    <a:lumMod val="75000"/>
                  </a:schemeClr>
                </a:solidFill>
                <a:latin typeface="Arial Narrow" pitchFamily="34" charset="0"/>
              </a:rPr>
              <a:t>Blessed</a:t>
            </a:r>
            <a:r>
              <a:rPr lang="en-US" b="1" dirty="0" smtClean="0">
                <a:solidFill>
                  <a:schemeClr val="bg1"/>
                </a:solidFill>
                <a:latin typeface="Arial Narrow" pitchFamily="34" charset="0"/>
              </a:rPr>
              <a:t> </a:t>
            </a:r>
            <a:r>
              <a:rPr lang="en-US" b="1" dirty="0" smtClean="0">
                <a:solidFill>
                  <a:schemeClr val="accent2">
                    <a:lumMod val="50000"/>
                  </a:schemeClr>
                </a:solidFill>
                <a:latin typeface="Arial Narrow" pitchFamily="34" charset="0"/>
              </a:rPr>
              <a:t>is the person who is too busy to worry in the daytime, and too tired to worry at night. </a:t>
            </a:r>
          </a:p>
          <a:p>
            <a:pPr lvl="1">
              <a:spcBef>
                <a:spcPts val="1200"/>
              </a:spcBef>
              <a:buNone/>
            </a:pPr>
            <a:endParaRPr lang="en-US" b="1" baseline="0" dirty="0" smtClean="0">
              <a:solidFill>
                <a:srgbClr val="FFC000"/>
              </a:solidFill>
              <a:latin typeface="Arial Narrow" pitchFamily="34" charset="0"/>
            </a:endParaRP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
        <p:nvSpPr>
          <p:cNvPr id="7" name="Rectangle 2"/>
          <p:cNvSpPr>
            <a:spLocks noGrp="1" noChangeArrowheads="1"/>
          </p:cNvSpPr>
          <p:nvPr>
            <p:ph type="title"/>
          </p:nvPr>
        </p:nvSpPr>
        <p:spPr>
          <a:xfrm>
            <a:off x="1371600" y="533400"/>
            <a:ext cx="8229600" cy="11430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Effect transition="in" filter="checkerboard(across)">
                                      <p:cBhvr>
                                        <p:cTn id="13" dur="500"/>
                                        <p:tgtEl>
                                          <p:spTgt spid="12291">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2291">
                                            <p:txEl>
                                              <p:pRg st="3" end="3"/>
                                            </p:txEl>
                                          </p:spTgt>
                                        </p:tgtEl>
                                        <p:attrNameLst>
                                          <p:attrName>style.visibility</p:attrName>
                                        </p:attrNameLst>
                                      </p:cBhvr>
                                      <p:to>
                                        <p:strVal val="visible"/>
                                      </p:to>
                                    </p:set>
                                    <p:animEffect transition="in" filter="checkerboard(across)">
                                      <p:cBhvr>
                                        <p:cTn id="16" dur="5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76400" y="457200"/>
            <a:ext cx="7162800" cy="914400"/>
          </a:xfrm>
        </p:spPr>
        <p:txBody>
          <a:bodyPr>
            <a:normAutofit fontScale="90000"/>
          </a:bodyPr>
          <a:lstStyle/>
          <a:p>
            <a:pPr eaLnBrk="1" hangingPunct="1"/>
            <a:r>
              <a:rPr lang="en-US" b="1" u="sng" dirty="0" smtClean="0">
                <a:latin typeface="Arial" pitchFamily="34" charset="0"/>
                <a:cs typeface="Arial" pitchFamily="34" charset="0"/>
              </a:rPr>
              <a:t>Overcoming Anxiety</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fontScale="92500" lnSpcReduction="10000"/>
          </a:bodyPr>
          <a:lstStyle/>
          <a:p>
            <a:pPr eaLnBrk="1" hangingPunct="1">
              <a:lnSpc>
                <a:spcPct val="110000"/>
              </a:lnSpc>
              <a:spcBef>
                <a:spcPts val="600"/>
              </a:spcBef>
            </a:pPr>
            <a:r>
              <a:rPr lang="en-US" b="1" dirty="0" smtClean="0">
                <a:latin typeface="Arial Narrow" pitchFamily="34" charset="0"/>
              </a:rPr>
              <a:t>Learn contentment</a:t>
            </a:r>
            <a:endParaRPr lang="en-US" sz="2800" b="1" dirty="0" smtClean="0">
              <a:latin typeface="Arial Narrow" pitchFamily="34" charset="0"/>
            </a:endParaRPr>
          </a:p>
          <a:p>
            <a:pPr lvl="1">
              <a:lnSpc>
                <a:spcPct val="110000"/>
              </a:lnSpc>
              <a:spcBef>
                <a:spcPts val="600"/>
              </a:spcBef>
            </a:pPr>
            <a:r>
              <a:rPr lang="en-US" b="1" baseline="0" dirty="0" smtClean="0">
                <a:solidFill>
                  <a:schemeClr val="accent2">
                    <a:lumMod val="50000"/>
                  </a:schemeClr>
                </a:solidFill>
                <a:latin typeface="Arial Narrow" pitchFamily="34" charset="0"/>
              </a:rPr>
              <a:t>We can rejoice in the Lord always if we will continually count our blessings</a:t>
            </a:r>
            <a:r>
              <a:rPr lang="en-US" b="1" dirty="0" smtClean="0">
                <a:solidFill>
                  <a:schemeClr val="accent2">
                    <a:lumMod val="50000"/>
                  </a:schemeClr>
                </a:solidFill>
                <a:latin typeface="Arial Narrow" pitchFamily="34" charset="0"/>
              </a:rPr>
              <a:t>.</a:t>
            </a:r>
            <a:endParaRPr lang="en-US" b="1" baseline="0" dirty="0" smtClean="0">
              <a:solidFill>
                <a:schemeClr val="accent2">
                  <a:lumMod val="50000"/>
                </a:schemeClr>
              </a:solidFill>
              <a:latin typeface="Arial Narrow" pitchFamily="34" charset="0"/>
            </a:endParaRPr>
          </a:p>
          <a:p>
            <a:pPr lvl="1">
              <a:lnSpc>
                <a:spcPct val="110000"/>
              </a:lnSpc>
              <a:spcBef>
                <a:spcPts val="600"/>
              </a:spcBef>
            </a:pPr>
            <a:r>
              <a:rPr lang="en-US" b="1" dirty="0" smtClean="0">
                <a:solidFill>
                  <a:schemeClr val="accent2">
                    <a:lumMod val="50000"/>
                  </a:schemeClr>
                </a:solidFill>
                <a:latin typeface="Arial Narrow" pitchFamily="34" charset="0"/>
              </a:rPr>
              <a:t>Anxiety often comes from having too much, rather than too little.</a:t>
            </a:r>
          </a:p>
          <a:p>
            <a:pPr lvl="1">
              <a:lnSpc>
                <a:spcPct val="110000"/>
              </a:lnSpc>
              <a:spcBef>
                <a:spcPts val="600"/>
              </a:spcBef>
            </a:pPr>
            <a:r>
              <a:rPr lang="en-US" b="1" dirty="0" smtClean="0">
                <a:solidFill>
                  <a:schemeClr val="accent2">
                    <a:lumMod val="50000"/>
                  </a:schemeClr>
                </a:solidFill>
                <a:latin typeface="Arial Narrow" pitchFamily="34" charset="0"/>
              </a:rPr>
              <a:t>Our wealth depends not so much on what we have, as on what we have learned to do without.</a:t>
            </a:r>
          </a:p>
          <a:p>
            <a:pPr lvl="2">
              <a:lnSpc>
                <a:spcPct val="110000"/>
              </a:lnSpc>
              <a:spcBef>
                <a:spcPts val="600"/>
              </a:spcBef>
            </a:pPr>
            <a:r>
              <a:rPr lang="en-US" sz="2600" b="1" i="1" dirty="0" smtClean="0">
                <a:solidFill>
                  <a:schemeClr val="accent2">
                    <a:lumMod val="75000"/>
                  </a:schemeClr>
                </a:solidFill>
                <a:latin typeface="Arial Narrow" pitchFamily="34" charset="0"/>
              </a:rPr>
              <a:t>“The sleep of a laboring man is sweet, Whether he eats little or much; but the abundance of the rich will not permit him to sleep.” </a:t>
            </a:r>
            <a:br>
              <a:rPr lang="en-US" sz="2600" b="1" i="1" dirty="0" smtClean="0">
                <a:solidFill>
                  <a:schemeClr val="accent2">
                    <a:lumMod val="75000"/>
                  </a:schemeClr>
                </a:solidFill>
                <a:latin typeface="Arial Narrow" pitchFamily="34" charset="0"/>
              </a:rPr>
            </a:br>
            <a:r>
              <a:rPr lang="en-US" sz="2600" b="1" i="1" dirty="0" smtClean="0">
                <a:solidFill>
                  <a:schemeClr val="accent2">
                    <a:lumMod val="75000"/>
                  </a:schemeClr>
                </a:solidFill>
                <a:latin typeface="Arial Narrow" pitchFamily="34" charset="0"/>
              </a:rPr>
              <a:t>{Ecclesiastes 5:12}</a:t>
            </a:r>
          </a:p>
          <a:p>
            <a:pPr lvl="1">
              <a:lnSpc>
                <a:spcPct val="110000"/>
              </a:lnSpc>
              <a:spcBef>
                <a:spcPts val="600"/>
              </a:spcBef>
              <a:buNone/>
            </a:pPr>
            <a:endParaRPr lang="en-US" b="1" baseline="0" dirty="0" smtClean="0">
              <a:solidFill>
                <a:srgbClr val="FFC000"/>
              </a:solidFill>
              <a:latin typeface="Arial Narrow" pitchFamily="34" charset="0"/>
            </a:endParaRP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0" dur="500"/>
                                        <p:tgtEl>
                                          <p:spTgt spid="12291">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Effect transition="in" filter="checkerboard(across)">
                                      <p:cBhvr>
                                        <p:cTn id="13" dur="500"/>
                                        <p:tgtEl>
                                          <p:spTgt spid="12291">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2291">
                                            <p:txEl>
                                              <p:pRg st="3" end="3"/>
                                            </p:txEl>
                                          </p:spTgt>
                                        </p:tgtEl>
                                        <p:attrNameLst>
                                          <p:attrName>style.visibility</p:attrName>
                                        </p:attrNameLst>
                                      </p:cBhvr>
                                      <p:to>
                                        <p:strVal val="visible"/>
                                      </p:to>
                                    </p:set>
                                    <p:animEffect transition="in" filter="checkerboard(across)">
                                      <p:cBhvr>
                                        <p:cTn id="16" dur="500"/>
                                        <p:tgtEl>
                                          <p:spTgt spid="12291">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12291">
                                            <p:txEl>
                                              <p:pRg st="4" end="4"/>
                                            </p:txEl>
                                          </p:spTgt>
                                        </p:tgtEl>
                                        <p:attrNameLst>
                                          <p:attrName>style.visibility</p:attrName>
                                        </p:attrNameLst>
                                      </p:cBhvr>
                                      <p:to>
                                        <p:strVal val="visible"/>
                                      </p:to>
                                    </p:set>
                                    <p:animEffect transition="in" filter="checkerboard(across)">
                                      <p:cBhvr>
                                        <p:cTn id="19" dur="500"/>
                                        <p:tgtEl>
                                          <p:spTgt spid="122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752600" y="304800"/>
            <a:ext cx="7162800" cy="914400"/>
          </a:xfrm>
        </p:spPr>
        <p:txBody>
          <a:bodyPr>
            <a:normAutofit/>
          </a:bodyPr>
          <a:lstStyle/>
          <a:p>
            <a:pPr eaLnBrk="1" hangingPunct="1"/>
            <a:r>
              <a:rPr lang="en-US" b="1" u="sng" dirty="0" smtClean="0">
                <a:latin typeface="Arial" pitchFamily="34" charset="0"/>
                <a:cs typeface="Arial" pitchFamily="34" charset="0"/>
              </a:rPr>
              <a:t>Concluding Thoughts</a:t>
            </a:r>
            <a:endParaRPr lang="en-US" sz="3600" b="1" dirty="0" smtClean="0">
              <a:solidFill>
                <a:srgbClr val="FFC000"/>
              </a:solidFill>
              <a:latin typeface="Arial" pitchFamily="34" charset="0"/>
              <a:cs typeface="Arial" pitchFamily="34" charset="0"/>
            </a:endParaRPr>
          </a:p>
        </p:txBody>
      </p:sp>
      <p:sp>
        <p:nvSpPr>
          <p:cNvPr id="12291" name="Rectangle 3"/>
          <p:cNvSpPr>
            <a:spLocks noGrp="1" noChangeArrowheads="1"/>
          </p:cNvSpPr>
          <p:nvPr>
            <p:ph type="body" idx="1"/>
          </p:nvPr>
        </p:nvSpPr>
        <p:spPr>
          <a:xfrm>
            <a:off x="1828800" y="1447800"/>
            <a:ext cx="7010400" cy="5181600"/>
          </a:xfrm>
          <a:solidFill>
            <a:srgbClr val="DDD9C3">
              <a:alpha val="60000"/>
            </a:srgbClr>
          </a:solidFill>
          <a:ln w="38100">
            <a:solidFill>
              <a:schemeClr val="tx1"/>
            </a:solidFill>
          </a:ln>
        </p:spPr>
        <p:txBody>
          <a:bodyPr>
            <a:normAutofit/>
          </a:bodyPr>
          <a:lstStyle/>
          <a:p>
            <a:pPr eaLnBrk="1" hangingPunct="1">
              <a:spcBef>
                <a:spcPts val="1200"/>
              </a:spcBef>
            </a:pPr>
            <a:r>
              <a:rPr lang="en-US" b="1" dirty="0" smtClean="0">
                <a:latin typeface="Arial" pitchFamily="34" charset="0"/>
                <a:cs typeface="Arial" pitchFamily="34" charset="0"/>
              </a:rPr>
              <a:t>Christians receive the means to deal with anxiety.</a:t>
            </a:r>
          </a:p>
          <a:p>
            <a:pPr eaLnBrk="1" hangingPunct="1">
              <a:spcBef>
                <a:spcPts val="1800"/>
              </a:spcBef>
            </a:pPr>
            <a:r>
              <a:rPr lang="en-US" b="1" dirty="0" smtClean="0">
                <a:latin typeface="Arial" pitchFamily="34" charset="0"/>
                <a:cs typeface="Arial" pitchFamily="34" charset="0"/>
              </a:rPr>
              <a:t>Peace that comes through prayer</a:t>
            </a:r>
          </a:p>
          <a:p>
            <a:pPr lvl="1">
              <a:spcBef>
                <a:spcPts val="0"/>
              </a:spcBef>
            </a:pPr>
            <a:r>
              <a:rPr lang="en-US" b="1" dirty="0" smtClean="0">
                <a:solidFill>
                  <a:schemeClr val="accent2">
                    <a:lumMod val="50000"/>
                  </a:schemeClr>
                </a:solidFill>
                <a:latin typeface="Arial" pitchFamily="34" charset="0"/>
                <a:cs typeface="Arial" pitchFamily="34" charset="0"/>
              </a:rPr>
              <a:t>Philippians 4:6,7</a:t>
            </a:r>
          </a:p>
          <a:p>
            <a:pPr eaLnBrk="1" hangingPunct="1">
              <a:spcBef>
                <a:spcPts val="1800"/>
              </a:spcBef>
            </a:pPr>
            <a:r>
              <a:rPr lang="en-US" b="1" dirty="0" smtClean="0">
                <a:latin typeface="Arial" pitchFamily="34" charset="0"/>
                <a:cs typeface="Arial" pitchFamily="34" charset="0"/>
              </a:rPr>
              <a:t>Reassuring confidence from trusting in God</a:t>
            </a:r>
          </a:p>
          <a:p>
            <a:pPr lvl="1">
              <a:spcBef>
                <a:spcPts val="0"/>
              </a:spcBef>
            </a:pPr>
            <a:r>
              <a:rPr lang="en-US" b="1" dirty="0" smtClean="0">
                <a:solidFill>
                  <a:schemeClr val="accent2">
                    <a:lumMod val="50000"/>
                  </a:schemeClr>
                </a:solidFill>
                <a:latin typeface="Arial" pitchFamily="34" charset="0"/>
                <a:cs typeface="Arial" pitchFamily="34" charset="0"/>
              </a:rPr>
              <a:t>Psalm 23:1-6</a:t>
            </a:r>
          </a:p>
          <a:p>
            <a:pPr lvl="1">
              <a:spcBef>
                <a:spcPts val="1200"/>
              </a:spcBef>
              <a:buNone/>
            </a:pPr>
            <a:endParaRPr lang="en-US" sz="2400" b="1" dirty="0" smtClean="0">
              <a:solidFill>
                <a:srgbClr val="FFC000"/>
              </a:solidFill>
              <a:latin typeface="Arial" pitchFamily="34" charset="0"/>
              <a:cs typeface="Arial" pitchFamily="34" charset="0"/>
            </a:endParaRPr>
          </a:p>
          <a:p>
            <a:pPr lvl="1">
              <a:spcBef>
                <a:spcPts val="1200"/>
              </a:spcBef>
              <a:buNone/>
            </a:pPr>
            <a:endParaRPr lang="en-US" b="1" dirty="0" smtClean="0">
              <a:solidFill>
                <a:srgbClr val="FFC000"/>
              </a:solidFill>
              <a:latin typeface="Arial" pitchFamily="34" charset="0"/>
              <a:cs typeface="Arial" pitchFamily="34" charset="0"/>
            </a:endParaRPr>
          </a:p>
        </p:txBody>
      </p:sp>
      <p:pic>
        <p:nvPicPr>
          <p:cNvPr id="4"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5"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2" dur="500"/>
                                        <p:tgtEl>
                                          <p:spTgt spid="12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checkerboard(across)">
                                      <p:cBhvr>
                                        <p:cTn id="17" dur="500"/>
                                        <p:tgtEl>
                                          <p:spTgt spid="122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checkerboard(across)">
                                      <p:cBhvr>
                                        <p:cTn id="22" dur="500"/>
                                        <p:tgtEl>
                                          <p:spTgt spid="122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Effect transition="in" filter="checkerboard(across)">
                                      <p:cBhvr>
                                        <p:cTn id="27" dur="500"/>
                                        <p:tgtEl>
                                          <p:spTgt spid="122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xfrm>
            <a:off x="1752600" y="228600"/>
            <a:ext cx="7086600" cy="1295400"/>
          </a:xfrm>
        </p:spPr>
        <p:txBody>
          <a:bodyPr>
            <a:normAutofit/>
          </a:bodyPr>
          <a:lstStyle/>
          <a:p>
            <a:pPr eaLnBrk="1" hangingPunct="1">
              <a:defRPr/>
            </a:pPr>
            <a:r>
              <a:rPr lang="en-US" b="1" u="sng" dirty="0" smtClean="0">
                <a:latin typeface="Arial" pitchFamily="34" charset="0"/>
                <a:cs typeface="Arial" pitchFamily="34" charset="0"/>
              </a:rPr>
              <a:t>Overcoming Anxiety</a:t>
            </a:r>
            <a:endParaRPr lang="en-US" b="1" u="sng" dirty="0" smtClean="0">
              <a:effectLst>
                <a:outerShdw blurRad="38100" dist="38100" dir="2700000" algn="tl">
                  <a:srgbClr val="000000"/>
                </a:outerShdw>
              </a:effectLst>
              <a:latin typeface="Arial" pitchFamily="34" charset="0"/>
              <a:cs typeface="Arial" pitchFamily="34" charset="0"/>
            </a:endParaRPr>
          </a:p>
        </p:txBody>
      </p:sp>
      <p:sp>
        <p:nvSpPr>
          <p:cNvPr id="25604" name="Rectangle 4"/>
          <p:cNvSpPr>
            <a:spLocks noGrp="1" noChangeArrowheads="1"/>
          </p:cNvSpPr>
          <p:nvPr>
            <p:ph type="body" idx="1"/>
          </p:nvPr>
        </p:nvSpPr>
        <p:spPr>
          <a:xfrm>
            <a:off x="1828800" y="1676400"/>
            <a:ext cx="7086600" cy="496888"/>
          </a:xfrm>
          <a:solidFill>
            <a:srgbClr val="DDD9C3">
              <a:alpha val="60000"/>
            </a:srgbClr>
          </a:solidFill>
          <a:ln w="28575">
            <a:solidFill>
              <a:schemeClr val="tx1"/>
            </a:solidFill>
          </a:ln>
        </p:spPr>
        <p:txBody>
          <a:bodyPr>
            <a:normAutofit lnSpcReduction="10000"/>
          </a:bodyPr>
          <a:lstStyle/>
          <a:p>
            <a:pPr algn="ctr" eaLnBrk="1" hangingPunct="1">
              <a:lnSpc>
                <a:spcPct val="90000"/>
              </a:lnSpc>
              <a:buNone/>
            </a:pPr>
            <a:r>
              <a:rPr lang="en-US" b="1" dirty="0" smtClean="0">
                <a:latin typeface="Arial" pitchFamily="34" charset="0"/>
                <a:cs typeface="Arial" pitchFamily="34" charset="0"/>
              </a:rPr>
              <a:t>When you feel anxious... </a:t>
            </a:r>
          </a:p>
        </p:txBody>
      </p:sp>
      <p:sp>
        <p:nvSpPr>
          <p:cNvPr id="408581" name="Text Box 5"/>
          <p:cNvSpPr txBox="1">
            <a:spLocks noChangeArrowheads="1"/>
          </p:cNvSpPr>
          <p:nvPr/>
        </p:nvSpPr>
        <p:spPr bwMode="auto">
          <a:xfrm>
            <a:off x="2286000" y="2416175"/>
            <a:ext cx="2971800" cy="4032515"/>
          </a:xfrm>
          <a:prstGeom prst="rect">
            <a:avLst/>
          </a:prstGeom>
          <a:noFill/>
          <a:ln w="9525">
            <a:noFill/>
            <a:miter lim="800000"/>
            <a:headEnd/>
            <a:tailEnd/>
          </a:ln>
        </p:spPr>
        <p:txBody>
          <a:bodyPr lIns="92075" tIns="46038" rIns="92075" bIns="46038">
            <a:spAutoFit/>
          </a:bodyPr>
          <a:lstStyle/>
          <a:p>
            <a:pPr>
              <a:spcBef>
                <a:spcPts val="1800"/>
              </a:spcBef>
            </a:pPr>
            <a:r>
              <a:rPr kumimoji="1" lang="en-US" sz="2800" b="1" dirty="0">
                <a:solidFill>
                  <a:schemeClr val="bg2">
                    <a:lumMod val="90000"/>
                  </a:schemeClr>
                </a:solidFill>
                <a:latin typeface="Arial" pitchFamily="34" charset="0"/>
                <a:cs typeface="Arial" pitchFamily="34" charset="0"/>
              </a:rPr>
              <a:t>Trust in God</a:t>
            </a:r>
          </a:p>
          <a:p>
            <a:pPr>
              <a:spcBef>
                <a:spcPts val="1800"/>
              </a:spcBef>
            </a:pPr>
            <a:r>
              <a:rPr kumimoji="1" lang="en-US" sz="2800" b="1" dirty="0">
                <a:solidFill>
                  <a:schemeClr val="bg2">
                    <a:lumMod val="90000"/>
                  </a:schemeClr>
                </a:solidFill>
                <a:latin typeface="Arial" pitchFamily="34" charset="0"/>
                <a:cs typeface="Arial" pitchFamily="34" charset="0"/>
              </a:rPr>
              <a:t>Pray </a:t>
            </a:r>
            <a:r>
              <a:rPr kumimoji="1" lang="en-US" sz="2800" b="1" dirty="0" smtClean="0">
                <a:solidFill>
                  <a:schemeClr val="bg2">
                    <a:lumMod val="90000"/>
                  </a:schemeClr>
                </a:solidFill>
                <a:latin typeface="Arial" pitchFamily="34" charset="0"/>
                <a:cs typeface="Arial" pitchFamily="34" charset="0"/>
              </a:rPr>
              <a:t>in faith</a:t>
            </a:r>
            <a:endParaRPr kumimoji="1" lang="en-US" sz="2800" b="1" dirty="0">
              <a:solidFill>
                <a:schemeClr val="bg2">
                  <a:lumMod val="90000"/>
                </a:schemeClr>
              </a:solidFill>
              <a:latin typeface="Arial" pitchFamily="34" charset="0"/>
              <a:cs typeface="Arial" pitchFamily="34" charset="0"/>
            </a:endParaRPr>
          </a:p>
          <a:p>
            <a:pPr>
              <a:spcBef>
                <a:spcPts val="1800"/>
              </a:spcBef>
            </a:pPr>
            <a:r>
              <a:rPr kumimoji="1" lang="en-US" sz="2800" b="1" dirty="0">
                <a:solidFill>
                  <a:schemeClr val="bg2">
                    <a:lumMod val="90000"/>
                  </a:schemeClr>
                </a:solidFill>
                <a:latin typeface="Arial" pitchFamily="34" charset="0"/>
                <a:cs typeface="Arial" pitchFamily="34" charset="0"/>
              </a:rPr>
              <a:t>Read </a:t>
            </a:r>
            <a:r>
              <a:rPr kumimoji="1" lang="en-US" sz="2800" b="1" dirty="0" smtClean="0">
                <a:solidFill>
                  <a:schemeClr val="bg2">
                    <a:lumMod val="90000"/>
                  </a:schemeClr>
                </a:solidFill>
                <a:latin typeface="Arial" pitchFamily="34" charset="0"/>
                <a:cs typeface="Arial" pitchFamily="34" charset="0"/>
              </a:rPr>
              <a:t>the Bible</a:t>
            </a:r>
            <a:endParaRPr kumimoji="1" lang="en-US" sz="2800" b="1" dirty="0">
              <a:solidFill>
                <a:schemeClr val="bg2">
                  <a:lumMod val="90000"/>
                </a:schemeClr>
              </a:solidFill>
              <a:latin typeface="Arial" pitchFamily="34" charset="0"/>
              <a:cs typeface="Arial" pitchFamily="34" charset="0"/>
            </a:endParaRPr>
          </a:p>
          <a:p>
            <a:pPr>
              <a:spcBef>
                <a:spcPts val="1800"/>
              </a:spcBef>
            </a:pPr>
            <a:r>
              <a:rPr kumimoji="1" lang="en-US" sz="2800" b="1" dirty="0">
                <a:solidFill>
                  <a:schemeClr val="bg2">
                    <a:lumMod val="90000"/>
                  </a:schemeClr>
                </a:solidFill>
                <a:latin typeface="Arial" pitchFamily="34" charset="0"/>
                <a:cs typeface="Arial" pitchFamily="34" charset="0"/>
              </a:rPr>
              <a:t>Be </a:t>
            </a:r>
            <a:r>
              <a:rPr kumimoji="1" lang="en-US" sz="2800" b="1" dirty="0" smtClean="0">
                <a:solidFill>
                  <a:schemeClr val="bg2">
                    <a:lumMod val="90000"/>
                  </a:schemeClr>
                </a:solidFill>
                <a:latin typeface="Arial" pitchFamily="34" charset="0"/>
                <a:cs typeface="Arial" pitchFamily="34" charset="0"/>
              </a:rPr>
              <a:t>realistic</a:t>
            </a:r>
            <a:endParaRPr kumimoji="1" lang="en-US" sz="2800" b="1" dirty="0">
              <a:solidFill>
                <a:schemeClr val="bg2">
                  <a:lumMod val="90000"/>
                </a:schemeClr>
              </a:solidFill>
              <a:latin typeface="Arial" pitchFamily="34" charset="0"/>
              <a:cs typeface="Arial" pitchFamily="34" charset="0"/>
            </a:endParaRPr>
          </a:p>
          <a:p>
            <a:pPr>
              <a:spcBef>
                <a:spcPts val="1800"/>
              </a:spcBef>
            </a:pPr>
            <a:r>
              <a:rPr kumimoji="1" lang="en-US" sz="2800" b="1" dirty="0">
                <a:solidFill>
                  <a:schemeClr val="bg2">
                    <a:lumMod val="90000"/>
                  </a:schemeClr>
                </a:solidFill>
                <a:latin typeface="Arial" pitchFamily="34" charset="0"/>
                <a:cs typeface="Arial" pitchFamily="34" charset="0"/>
              </a:rPr>
              <a:t>Set </a:t>
            </a:r>
            <a:r>
              <a:rPr kumimoji="1" lang="en-US" sz="2800" b="1" dirty="0" smtClean="0">
                <a:solidFill>
                  <a:schemeClr val="bg2">
                    <a:lumMod val="90000"/>
                  </a:schemeClr>
                </a:solidFill>
                <a:latin typeface="Arial" pitchFamily="34" charset="0"/>
                <a:cs typeface="Arial" pitchFamily="34" charset="0"/>
              </a:rPr>
              <a:t>your mind on overcoming worry</a:t>
            </a:r>
            <a:endParaRPr kumimoji="1" lang="en-US" sz="2800" b="1" dirty="0">
              <a:solidFill>
                <a:schemeClr val="bg2">
                  <a:lumMod val="90000"/>
                </a:schemeClr>
              </a:solidFill>
              <a:latin typeface="Arial" pitchFamily="34" charset="0"/>
              <a:cs typeface="Arial" pitchFamily="34" charset="0"/>
            </a:endParaRPr>
          </a:p>
        </p:txBody>
      </p:sp>
      <p:sp>
        <p:nvSpPr>
          <p:cNvPr id="408582" name="Text Box 6"/>
          <p:cNvSpPr txBox="1">
            <a:spLocks noChangeArrowheads="1"/>
          </p:cNvSpPr>
          <p:nvPr/>
        </p:nvSpPr>
        <p:spPr bwMode="auto">
          <a:xfrm>
            <a:off x="5715000" y="2401888"/>
            <a:ext cx="3200400" cy="2709076"/>
          </a:xfrm>
          <a:prstGeom prst="rect">
            <a:avLst/>
          </a:prstGeom>
          <a:noFill/>
          <a:ln w="9525">
            <a:noFill/>
            <a:miter lim="800000"/>
            <a:headEnd/>
            <a:tailEnd/>
          </a:ln>
        </p:spPr>
        <p:txBody>
          <a:bodyPr lIns="92075" tIns="46038" rIns="92075" bIns="46038">
            <a:spAutoFit/>
          </a:bodyPr>
          <a:lstStyle/>
          <a:p>
            <a:pPr>
              <a:spcBef>
                <a:spcPts val="1800"/>
              </a:spcBef>
            </a:pPr>
            <a:r>
              <a:rPr kumimoji="1" lang="en-US" sz="2800" b="1" dirty="0">
                <a:solidFill>
                  <a:schemeClr val="bg2">
                    <a:lumMod val="90000"/>
                  </a:schemeClr>
                </a:solidFill>
                <a:latin typeface="Arial" pitchFamily="34" charset="0"/>
                <a:cs typeface="Arial" pitchFamily="34" charset="0"/>
              </a:rPr>
              <a:t>Learn </a:t>
            </a:r>
            <a:r>
              <a:rPr kumimoji="1" lang="en-US" sz="2800" b="1" dirty="0" smtClean="0">
                <a:solidFill>
                  <a:schemeClr val="bg2">
                    <a:lumMod val="90000"/>
                  </a:schemeClr>
                </a:solidFill>
                <a:latin typeface="Arial" pitchFamily="34" charset="0"/>
                <a:cs typeface="Arial" pitchFamily="34" charset="0"/>
              </a:rPr>
              <a:t>to live one day at a time</a:t>
            </a:r>
            <a:endParaRPr kumimoji="1" lang="en-US" sz="2800" b="1" dirty="0">
              <a:solidFill>
                <a:schemeClr val="bg2">
                  <a:lumMod val="90000"/>
                </a:schemeClr>
              </a:solidFill>
              <a:latin typeface="Arial" pitchFamily="34" charset="0"/>
              <a:cs typeface="Arial" pitchFamily="34" charset="0"/>
            </a:endParaRPr>
          </a:p>
          <a:p>
            <a:pPr>
              <a:spcBef>
                <a:spcPts val="1800"/>
              </a:spcBef>
            </a:pPr>
            <a:r>
              <a:rPr kumimoji="1" lang="en-US" sz="2800" b="1" dirty="0">
                <a:solidFill>
                  <a:schemeClr val="bg2">
                    <a:lumMod val="90000"/>
                  </a:schemeClr>
                </a:solidFill>
                <a:latin typeface="Arial" pitchFamily="34" charset="0"/>
                <a:cs typeface="Arial" pitchFamily="34" charset="0"/>
              </a:rPr>
              <a:t>Stay </a:t>
            </a:r>
            <a:r>
              <a:rPr kumimoji="1" lang="en-US" sz="2800" b="1" dirty="0" smtClean="0">
                <a:solidFill>
                  <a:schemeClr val="bg2">
                    <a:lumMod val="90000"/>
                  </a:schemeClr>
                </a:solidFill>
                <a:latin typeface="Arial" pitchFamily="34" charset="0"/>
                <a:cs typeface="Arial" pitchFamily="34" charset="0"/>
              </a:rPr>
              <a:t>busy</a:t>
            </a:r>
            <a:endParaRPr kumimoji="1" lang="en-US" sz="2800" b="1" dirty="0">
              <a:solidFill>
                <a:schemeClr val="bg2">
                  <a:lumMod val="90000"/>
                </a:schemeClr>
              </a:solidFill>
              <a:latin typeface="Arial" pitchFamily="34" charset="0"/>
              <a:cs typeface="Arial" pitchFamily="34" charset="0"/>
            </a:endParaRPr>
          </a:p>
          <a:p>
            <a:pPr>
              <a:spcBef>
                <a:spcPts val="1800"/>
              </a:spcBef>
            </a:pPr>
            <a:r>
              <a:rPr kumimoji="1" lang="en-US" sz="2800" b="1" dirty="0">
                <a:solidFill>
                  <a:schemeClr val="bg2">
                    <a:lumMod val="90000"/>
                  </a:schemeClr>
                </a:solidFill>
                <a:latin typeface="Arial" pitchFamily="34" charset="0"/>
                <a:cs typeface="Arial" pitchFamily="34" charset="0"/>
              </a:rPr>
              <a:t>Learn </a:t>
            </a:r>
            <a:r>
              <a:rPr kumimoji="1" lang="en-US" sz="2800" b="1" dirty="0" smtClean="0">
                <a:solidFill>
                  <a:schemeClr val="bg2">
                    <a:lumMod val="90000"/>
                  </a:schemeClr>
                </a:solidFill>
                <a:latin typeface="Arial" pitchFamily="34" charset="0"/>
                <a:cs typeface="Arial" pitchFamily="34" charset="0"/>
              </a:rPr>
              <a:t>to be content</a:t>
            </a:r>
            <a:endParaRPr kumimoji="1" lang="en-US" sz="2800" b="1" dirty="0">
              <a:solidFill>
                <a:schemeClr val="bg2">
                  <a:lumMod val="90000"/>
                </a:schemeClr>
              </a:solidFill>
              <a:latin typeface="Arial" pitchFamily="34" charset="0"/>
              <a:cs typeface="Arial" pitchFamily="34" charset="0"/>
            </a:endParaRPr>
          </a:p>
        </p:txBody>
      </p:sp>
      <p:pic>
        <p:nvPicPr>
          <p:cNvPr id="7" name="Picture 8"/>
          <p:cNvPicPr>
            <a:picLocks noChangeAspect="1" noChangeArrowheads="1"/>
          </p:cNvPicPr>
          <p:nvPr/>
        </p:nvPicPr>
        <p:blipFill>
          <a:blip r:embed="rId3" cstate="print"/>
          <a:srcRect/>
          <a:stretch>
            <a:fillRect/>
          </a:stretch>
        </p:blipFill>
        <p:spPr bwMode="auto">
          <a:xfrm>
            <a:off x="304800" y="457200"/>
            <a:ext cx="1499297" cy="1676400"/>
          </a:xfrm>
          <a:prstGeom prst="rect">
            <a:avLst/>
          </a:prstGeom>
          <a:noFill/>
          <a:ln w="9525">
            <a:noFill/>
            <a:miter lim="800000"/>
            <a:headEnd/>
            <a:tailEnd/>
          </a:ln>
          <a:effectLst/>
        </p:spPr>
      </p:pic>
      <p:pic>
        <p:nvPicPr>
          <p:cNvPr id="8" name="Picture 9"/>
          <p:cNvPicPr>
            <a:picLocks noChangeAspect="1" noChangeArrowheads="1"/>
          </p:cNvPicPr>
          <p:nvPr/>
        </p:nvPicPr>
        <p:blipFill>
          <a:blip r:embed="rId4" cstate="print"/>
          <a:srcRect/>
          <a:stretch>
            <a:fillRect/>
          </a:stretch>
        </p:blipFill>
        <p:spPr bwMode="auto">
          <a:xfrm>
            <a:off x="-35640" y="4038600"/>
            <a:ext cx="2016840" cy="23818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408581"/>
                                        </p:tgtEl>
                                        <p:attrNameLst>
                                          <p:attrName>style.visibility</p:attrName>
                                        </p:attrNameLst>
                                      </p:cBhvr>
                                      <p:to>
                                        <p:strVal val="visible"/>
                                      </p:to>
                                    </p:set>
                                    <p:animEffect transition="in" filter="fade">
                                      <p:cBhvr>
                                        <p:cTn id="7" dur="800" decel="100000"/>
                                        <p:tgtEl>
                                          <p:spTgt spid="408581"/>
                                        </p:tgtEl>
                                      </p:cBhvr>
                                    </p:animEffect>
                                    <p:anim calcmode="lin" valueType="num">
                                      <p:cBhvr>
                                        <p:cTn id="8" dur="800" decel="100000" fill="hold"/>
                                        <p:tgtEl>
                                          <p:spTgt spid="408581"/>
                                        </p:tgtEl>
                                        <p:attrNameLst>
                                          <p:attrName>style.rotation</p:attrName>
                                        </p:attrNameLst>
                                      </p:cBhvr>
                                      <p:tavLst>
                                        <p:tav tm="0">
                                          <p:val>
                                            <p:fltVal val="-90"/>
                                          </p:val>
                                        </p:tav>
                                        <p:tav tm="100000">
                                          <p:val>
                                            <p:fltVal val="0"/>
                                          </p:val>
                                        </p:tav>
                                      </p:tavLst>
                                    </p:anim>
                                    <p:anim calcmode="lin" valueType="num">
                                      <p:cBhvr>
                                        <p:cTn id="9" dur="800" decel="100000" fill="hold"/>
                                        <p:tgtEl>
                                          <p:spTgt spid="408581"/>
                                        </p:tgtEl>
                                        <p:attrNameLst>
                                          <p:attrName>ppt_x</p:attrName>
                                        </p:attrNameLst>
                                      </p:cBhvr>
                                      <p:tavLst>
                                        <p:tav tm="0">
                                          <p:val>
                                            <p:strVal val="#ppt_x+0.4"/>
                                          </p:val>
                                        </p:tav>
                                        <p:tav tm="100000">
                                          <p:val>
                                            <p:strVal val="#ppt_x-0.05"/>
                                          </p:val>
                                        </p:tav>
                                      </p:tavLst>
                                    </p:anim>
                                    <p:anim calcmode="lin" valueType="num">
                                      <p:cBhvr>
                                        <p:cTn id="10" dur="800" decel="100000" fill="hold"/>
                                        <p:tgtEl>
                                          <p:spTgt spid="408581"/>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8581"/>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8581"/>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408582"/>
                                        </p:tgtEl>
                                        <p:attrNameLst>
                                          <p:attrName>style.visibility</p:attrName>
                                        </p:attrNameLst>
                                      </p:cBhvr>
                                      <p:to>
                                        <p:strVal val="visible"/>
                                      </p:to>
                                    </p:set>
                                    <p:animEffect transition="in" filter="fade">
                                      <p:cBhvr>
                                        <p:cTn id="15" dur="800" decel="100000"/>
                                        <p:tgtEl>
                                          <p:spTgt spid="408582"/>
                                        </p:tgtEl>
                                      </p:cBhvr>
                                    </p:animEffect>
                                    <p:anim calcmode="lin" valueType="num">
                                      <p:cBhvr>
                                        <p:cTn id="16" dur="800" decel="100000" fill="hold"/>
                                        <p:tgtEl>
                                          <p:spTgt spid="408582"/>
                                        </p:tgtEl>
                                        <p:attrNameLst>
                                          <p:attrName>style.rotation</p:attrName>
                                        </p:attrNameLst>
                                      </p:cBhvr>
                                      <p:tavLst>
                                        <p:tav tm="0">
                                          <p:val>
                                            <p:fltVal val="-90"/>
                                          </p:val>
                                        </p:tav>
                                        <p:tav tm="100000">
                                          <p:val>
                                            <p:fltVal val="0"/>
                                          </p:val>
                                        </p:tav>
                                      </p:tavLst>
                                    </p:anim>
                                    <p:anim calcmode="lin" valueType="num">
                                      <p:cBhvr>
                                        <p:cTn id="17" dur="800" decel="100000" fill="hold"/>
                                        <p:tgtEl>
                                          <p:spTgt spid="408582"/>
                                        </p:tgtEl>
                                        <p:attrNameLst>
                                          <p:attrName>ppt_x</p:attrName>
                                        </p:attrNameLst>
                                      </p:cBhvr>
                                      <p:tavLst>
                                        <p:tav tm="0">
                                          <p:val>
                                            <p:strVal val="#ppt_x+0.4"/>
                                          </p:val>
                                        </p:tav>
                                        <p:tav tm="100000">
                                          <p:val>
                                            <p:strVal val="#ppt_x-0.05"/>
                                          </p:val>
                                        </p:tav>
                                      </p:tavLst>
                                    </p:anim>
                                    <p:anim calcmode="lin" valueType="num">
                                      <p:cBhvr>
                                        <p:cTn id="18" dur="800" decel="100000" fill="hold"/>
                                        <p:tgtEl>
                                          <p:spTgt spid="408582"/>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408582"/>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40858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8581" grpId="0"/>
      <p:bldP spid="408582"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838200" y="381000"/>
            <a:ext cx="7620000" cy="838200"/>
          </a:xfrm>
          <a:noFill/>
          <a:ln w="28575">
            <a:noFill/>
          </a:ln>
        </p:spPr>
        <p:txBody>
          <a:bodyPr>
            <a:normAutofit/>
          </a:bodyPr>
          <a:lstStyle/>
          <a:p>
            <a:pPr eaLnBrk="1" hangingPunct="1">
              <a:lnSpc>
                <a:spcPct val="80000"/>
              </a:lnSpc>
            </a:pPr>
            <a:r>
              <a:rPr lang="en-US" sz="3800" b="1" u="sng" dirty="0" smtClean="0">
                <a:latin typeface="Arial" pitchFamily="34" charset="0"/>
                <a:cs typeface="Arial" pitchFamily="34" charset="0"/>
              </a:rPr>
              <a:t>Have You Obeyed the Gospel</a:t>
            </a:r>
            <a:r>
              <a:rPr lang="en-US" sz="3800" b="1" dirty="0" smtClean="0">
                <a:latin typeface="Arial" pitchFamily="34" charset="0"/>
                <a:cs typeface="Arial" pitchFamily="34" charset="0"/>
              </a:rPr>
              <a:t>?</a:t>
            </a:r>
          </a:p>
        </p:txBody>
      </p:sp>
      <p:sp>
        <p:nvSpPr>
          <p:cNvPr id="26627" name="Rectangle 3"/>
          <p:cNvSpPr>
            <a:spLocks noChangeArrowheads="1"/>
          </p:cNvSpPr>
          <p:nvPr/>
        </p:nvSpPr>
        <p:spPr bwMode="auto">
          <a:xfrm>
            <a:off x="685800" y="1371600"/>
            <a:ext cx="7772400" cy="5170646"/>
          </a:xfrm>
          <a:prstGeom prst="rect">
            <a:avLst/>
          </a:prstGeom>
          <a:solidFill>
            <a:srgbClr val="DDD9C3">
              <a:alpha val="60000"/>
            </a:srgbClr>
          </a:solidFill>
          <a:ln w="38100">
            <a:solidFill>
              <a:schemeClr val="tx1"/>
            </a:solidFill>
            <a:miter lim="800000"/>
            <a:headEnd/>
            <a:tailEnd/>
          </a:ln>
        </p:spPr>
        <p:txBody>
          <a:bodyPr wrap="square" lIns="182880" tIns="182880" rIns="182880" bIns="182880">
            <a:spAutoFit/>
          </a:bodyPr>
          <a:lstStyle/>
          <a:p>
            <a:pPr>
              <a:lnSpc>
                <a:spcPct val="80000"/>
              </a:lnSpc>
            </a:pPr>
            <a:r>
              <a:rPr lang="en-US" sz="3200" b="1" u="sng" dirty="0">
                <a:latin typeface="Arial Narrow" pitchFamily="34" charset="0"/>
                <a:cs typeface="Arial" pitchFamily="34" charset="0"/>
              </a:rPr>
              <a:t>Hear</a:t>
            </a:r>
            <a:r>
              <a:rPr lang="en-US" sz="3200" b="1" dirty="0">
                <a:solidFill>
                  <a:schemeClr val="bg1"/>
                </a:solidFill>
                <a:latin typeface="Arial Narrow" pitchFamily="34" charset="0"/>
                <a:cs typeface="Arial" pitchFamily="34" charset="0"/>
              </a:rPr>
              <a:t> </a:t>
            </a:r>
            <a:r>
              <a:rPr lang="en-US" sz="3200" b="1" dirty="0" smtClean="0">
                <a:solidFill>
                  <a:schemeClr val="accent2">
                    <a:lumMod val="50000"/>
                  </a:schemeClr>
                </a:solidFill>
                <a:latin typeface="Arial Narrow" pitchFamily="34" charset="0"/>
                <a:cs typeface="Arial" pitchFamily="34" charset="0"/>
              </a:rPr>
              <a:t>the Gospel </a:t>
            </a:r>
            <a:r>
              <a:rPr lang="en-US" sz="3000" b="1" dirty="0">
                <a:solidFill>
                  <a:schemeClr val="accent2">
                    <a:lumMod val="75000"/>
                  </a:schemeClr>
                </a:solidFill>
                <a:latin typeface="Arial Narrow" pitchFamily="34" charset="0"/>
                <a:cs typeface="Arial" pitchFamily="34" charset="0"/>
              </a:rPr>
              <a:t>(</a:t>
            </a:r>
            <a:r>
              <a:rPr lang="en-US" sz="3000" b="1" dirty="0" smtClean="0">
                <a:solidFill>
                  <a:schemeClr val="accent2">
                    <a:lumMod val="75000"/>
                  </a:schemeClr>
                </a:solidFill>
                <a:latin typeface="Arial Narrow" pitchFamily="34" charset="0"/>
                <a:cs typeface="Arial" pitchFamily="34" charset="0"/>
              </a:rPr>
              <a:t>Romans </a:t>
            </a:r>
            <a:r>
              <a:rPr lang="en-US" sz="3000" b="1" dirty="0">
                <a:solidFill>
                  <a:schemeClr val="accent2">
                    <a:lumMod val="75000"/>
                  </a:schemeClr>
                </a:solidFill>
                <a:latin typeface="Arial Narrow" pitchFamily="34" charset="0"/>
                <a:cs typeface="Arial" pitchFamily="34" charset="0"/>
              </a:rPr>
              <a:t>10:17)</a:t>
            </a:r>
          </a:p>
          <a:p>
            <a:pPr>
              <a:lnSpc>
                <a:spcPct val="80000"/>
              </a:lnSpc>
            </a:pPr>
            <a:endParaRPr lang="en-US" sz="3200" dirty="0">
              <a:solidFill>
                <a:schemeClr val="bg1"/>
              </a:solidFill>
              <a:latin typeface="Arial Narrow" pitchFamily="34" charset="0"/>
              <a:cs typeface="Arial" pitchFamily="34" charset="0"/>
            </a:endParaRPr>
          </a:p>
          <a:p>
            <a:pPr>
              <a:lnSpc>
                <a:spcPct val="80000"/>
              </a:lnSpc>
            </a:pPr>
            <a:r>
              <a:rPr lang="en-US" sz="3200" b="1" u="sng" dirty="0">
                <a:latin typeface="Arial Narrow" pitchFamily="34" charset="0"/>
                <a:cs typeface="Arial" pitchFamily="34" charset="0"/>
              </a:rPr>
              <a:t>Believe</a:t>
            </a:r>
            <a:r>
              <a:rPr lang="en-US" sz="3200" b="1" dirty="0">
                <a:solidFill>
                  <a:schemeClr val="bg1"/>
                </a:solidFill>
                <a:latin typeface="Arial Narrow" pitchFamily="34" charset="0"/>
                <a:cs typeface="Arial" pitchFamily="34" charset="0"/>
              </a:rPr>
              <a:t> </a:t>
            </a:r>
            <a:r>
              <a:rPr lang="en-US" sz="3200" b="1" dirty="0" smtClean="0">
                <a:solidFill>
                  <a:schemeClr val="accent2">
                    <a:lumMod val="50000"/>
                  </a:schemeClr>
                </a:solidFill>
                <a:latin typeface="Arial Narrow" pitchFamily="34" charset="0"/>
                <a:cs typeface="Arial" pitchFamily="34" charset="0"/>
              </a:rPr>
              <a:t>that Jesus is God’s Son </a:t>
            </a:r>
            <a:r>
              <a:rPr lang="en-US" sz="3000" b="1" dirty="0" smtClean="0">
                <a:solidFill>
                  <a:schemeClr val="accent2">
                    <a:lumMod val="75000"/>
                  </a:schemeClr>
                </a:solidFill>
                <a:latin typeface="Arial Narrow" pitchFamily="34" charset="0"/>
                <a:cs typeface="Arial" pitchFamily="34" charset="0"/>
              </a:rPr>
              <a:t>(</a:t>
            </a:r>
            <a:r>
              <a:rPr lang="en-US" sz="3000" b="1" dirty="0">
                <a:solidFill>
                  <a:schemeClr val="accent2">
                    <a:lumMod val="75000"/>
                  </a:schemeClr>
                </a:solidFill>
                <a:latin typeface="Arial Narrow" pitchFamily="34" charset="0"/>
                <a:cs typeface="Arial" pitchFamily="34" charset="0"/>
              </a:rPr>
              <a:t>John 8:24)</a:t>
            </a:r>
          </a:p>
          <a:p>
            <a:pPr>
              <a:lnSpc>
                <a:spcPct val="80000"/>
              </a:lnSpc>
            </a:pPr>
            <a:endParaRPr lang="en-US" sz="3200" dirty="0">
              <a:solidFill>
                <a:schemeClr val="bg1"/>
              </a:solidFill>
              <a:latin typeface="Arial Narrow" pitchFamily="34" charset="0"/>
              <a:cs typeface="Arial" pitchFamily="34" charset="0"/>
            </a:endParaRPr>
          </a:p>
          <a:p>
            <a:pPr>
              <a:lnSpc>
                <a:spcPct val="80000"/>
              </a:lnSpc>
            </a:pPr>
            <a:r>
              <a:rPr lang="en-US" sz="3200" b="1" u="sng" dirty="0">
                <a:latin typeface="Arial Narrow" pitchFamily="34" charset="0"/>
                <a:cs typeface="Arial" pitchFamily="34" charset="0"/>
              </a:rPr>
              <a:t>Repent</a:t>
            </a:r>
            <a:r>
              <a:rPr lang="en-US" sz="3200" b="1" dirty="0">
                <a:solidFill>
                  <a:schemeClr val="bg1"/>
                </a:solidFill>
                <a:latin typeface="Arial Narrow" pitchFamily="34" charset="0"/>
                <a:cs typeface="Arial" pitchFamily="34" charset="0"/>
              </a:rPr>
              <a:t> </a:t>
            </a:r>
            <a:r>
              <a:rPr lang="en-US" sz="3200" b="1" dirty="0">
                <a:solidFill>
                  <a:schemeClr val="accent2">
                    <a:lumMod val="50000"/>
                  </a:schemeClr>
                </a:solidFill>
                <a:latin typeface="Arial Narrow" pitchFamily="34" charset="0"/>
                <a:cs typeface="Arial" pitchFamily="34" charset="0"/>
              </a:rPr>
              <a:t>of </a:t>
            </a:r>
            <a:r>
              <a:rPr lang="en-US" sz="3200" b="1" dirty="0" smtClean="0">
                <a:solidFill>
                  <a:schemeClr val="accent2">
                    <a:lumMod val="50000"/>
                  </a:schemeClr>
                </a:solidFill>
                <a:latin typeface="Arial Narrow" pitchFamily="34" charset="0"/>
                <a:cs typeface="Arial" pitchFamily="34" charset="0"/>
              </a:rPr>
              <a:t>your sins </a:t>
            </a:r>
            <a:r>
              <a:rPr lang="en-US" sz="3000" b="1" dirty="0" smtClean="0">
                <a:solidFill>
                  <a:schemeClr val="accent2">
                    <a:lumMod val="75000"/>
                  </a:schemeClr>
                </a:solidFill>
                <a:latin typeface="Arial Narrow" pitchFamily="34" charset="0"/>
                <a:cs typeface="Arial" pitchFamily="34" charset="0"/>
              </a:rPr>
              <a:t>(</a:t>
            </a:r>
            <a:r>
              <a:rPr lang="en-US" sz="3000" b="1" dirty="0">
                <a:solidFill>
                  <a:schemeClr val="accent2">
                    <a:lumMod val="75000"/>
                  </a:schemeClr>
                </a:solidFill>
                <a:latin typeface="Arial Narrow" pitchFamily="34" charset="0"/>
                <a:cs typeface="Arial" pitchFamily="34" charset="0"/>
              </a:rPr>
              <a:t>Acts 17:30)</a:t>
            </a:r>
          </a:p>
          <a:p>
            <a:pPr>
              <a:lnSpc>
                <a:spcPct val="80000"/>
              </a:lnSpc>
            </a:pPr>
            <a:endParaRPr lang="en-US" sz="3200" b="1" dirty="0">
              <a:solidFill>
                <a:schemeClr val="bg1"/>
              </a:solidFill>
              <a:latin typeface="Arial Narrow" pitchFamily="34" charset="0"/>
              <a:cs typeface="Arial" pitchFamily="34" charset="0"/>
            </a:endParaRPr>
          </a:p>
          <a:p>
            <a:pPr>
              <a:lnSpc>
                <a:spcPct val="80000"/>
              </a:lnSpc>
            </a:pPr>
            <a:r>
              <a:rPr lang="en-US" sz="3200" b="1" u="sng" dirty="0">
                <a:latin typeface="Arial Narrow" pitchFamily="34" charset="0"/>
                <a:cs typeface="Arial" pitchFamily="34" charset="0"/>
              </a:rPr>
              <a:t>Confess</a:t>
            </a:r>
            <a:r>
              <a:rPr lang="en-US" sz="3200" b="1" dirty="0">
                <a:solidFill>
                  <a:schemeClr val="bg1"/>
                </a:solidFill>
                <a:latin typeface="Arial Narrow" pitchFamily="34" charset="0"/>
                <a:cs typeface="Arial" pitchFamily="34" charset="0"/>
              </a:rPr>
              <a:t> </a:t>
            </a:r>
            <a:r>
              <a:rPr lang="en-US" sz="3200" b="1" dirty="0" smtClean="0">
                <a:solidFill>
                  <a:schemeClr val="accent2">
                    <a:lumMod val="50000"/>
                  </a:schemeClr>
                </a:solidFill>
                <a:latin typeface="Arial Narrow" pitchFamily="34" charset="0"/>
                <a:cs typeface="Arial" pitchFamily="34" charset="0"/>
              </a:rPr>
              <a:t>your belief that Jesus is God’s Son </a:t>
            </a:r>
            <a:r>
              <a:rPr lang="en-US" sz="3000" b="1" dirty="0" smtClean="0">
                <a:solidFill>
                  <a:schemeClr val="accent2">
                    <a:lumMod val="75000"/>
                  </a:schemeClr>
                </a:solidFill>
                <a:latin typeface="Arial Narrow" pitchFamily="34" charset="0"/>
                <a:cs typeface="Arial" pitchFamily="34" charset="0"/>
              </a:rPr>
              <a:t>(Romans </a:t>
            </a:r>
            <a:r>
              <a:rPr lang="en-US" sz="3000" b="1" dirty="0">
                <a:solidFill>
                  <a:schemeClr val="accent2">
                    <a:lumMod val="75000"/>
                  </a:schemeClr>
                </a:solidFill>
                <a:latin typeface="Arial Narrow" pitchFamily="34" charset="0"/>
                <a:cs typeface="Arial" pitchFamily="34" charset="0"/>
              </a:rPr>
              <a:t>10:9-10)</a:t>
            </a:r>
          </a:p>
          <a:p>
            <a:pPr>
              <a:lnSpc>
                <a:spcPct val="80000"/>
              </a:lnSpc>
            </a:pPr>
            <a:endParaRPr lang="en-US" sz="3200" dirty="0" smtClean="0">
              <a:solidFill>
                <a:schemeClr val="bg1"/>
              </a:solidFill>
              <a:latin typeface="Arial Narrow" pitchFamily="34" charset="0"/>
              <a:cs typeface="Arial" pitchFamily="34" charset="0"/>
            </a:endParaRPr>
          </a:p>
          <a:p>
            <a:pPr>
              <a:lnSpc>
                <a:spcPct val="80000"/>
              </a:lnSpc>
            </a:pPr>
            <a:r>
              <a:rPr lang="en-US" sz="3200" b="1" u="sng" dirty="0" smtClean="0">
                <a:latin typeface="Arial Narrow" pitchFamily="34" charset="0"/>
                <a:cs typeface="Arial" pitchFamily="34" charset="0"/>
              </a:rPr>
              <a:t>Be baptized</a:t>
            </a:r>
            <a:r>
              <a:rPr lang="en-US" sz="3200" b="1" dirty="0" smtClean="0">
                <a:latin typeface="Arial Narrow" pitchFamily="34" charset="0"/>
                <a:cs typeface="Arial" pitchFamily="34" charset="0"/>
              </a:rPr>
              <a:t> </a:t>
            </a:r>
            <a:r>
              <a:rPr lang="en-US" sz="3200" b="1" dirty="0" smtClean="0">
                <a:solidFill>
                  <a:schemeClr val="accent2">
                    <a:lumMod val="50000"/>
                  </a:schemeClr>
                </a:solidFill>
                <a:latin typeface="Arial Narrow" pitchFamily="34" charset="0"/>
                <a:cs typeface="Arial" pitchFamily="34" charset="0"/>
              </a:rPr>
              <a:t>for forgiveness of sins</a:t>
            </a:r>
            <a:r>
              <a:rPr lang="en-US" sz="3200" dirty="0" smtClean="0">
                <a:solidFill>
                  <a:schemeClr val="accent2">
                    <a:lumMod val="50000"/>
                  </a:schemeClr>
                </a:solidFill>
                <a:latin typeface="Arial Narrow" pitchFamily="34" charset="0"/>
                <a:cs typeface="Arial" pitchFamily="34" charset="0"/>
              </a:rPr>
              <a:t> </a:t>
            </a:r>
            <a:r>
              <a:rPr lang="en-US" sz="3000" b="1" dirty="0" smtClean="0">
                <a:solidFill>
                  <a:schemeClr val="accent2">
                    <a:lumMod val="75000"/>
                  </a:schemeClr>
                </a:solidFill>
                <a:latin typeface="Arial Narrow" pitchFamily="34" charset="0"/>
                <a:cs typeface="Arial" pitchFamily="34" charset="0"/>
              </a:rPr>
              <a:t>(</a:t>
            </a:r>
            <a:r>
              <a:rPr lang="en-US" sz="3000" b="1" dirty="0">
                <a:solidFill>
                  <a:schemeClr val="accent2">
                    <a:lumMod val="75000"/>
                  </a:schemeClr>
                </a:solidFill>
                <a:latin typeface="Arial Narrow" pitchFamily="34" charset="0"/>
                <a:cs typeface="Arial" pitchFamily="34" charset="0"/>
              </a:rPr>
              <a:t>Acts 2:38)</a:t>
            </a:r>
          </a:p>
          <a:p>
            <a:pPr>
              <a:lnSpc>
                <a:spcPct val="80000"/>
              </a:lnSpc>
            </a:pPr>
            <a:endParaRPr lang="en-US" sz="3200" dirty="0">
              <a:solidFill>
                <a:schemeClr val="bg1"/>
              </a:solidFill>
              <a:latin typeface="Arial Narrow" pitchFamily="34" charset="0"/>
              <a:cs typeface="Arial" pitchFamily="34" charset="0"/>
            </a:endParaRPr>
          </a:p>
          <a:p>
            <a:r>
              <a:rPr lang="en-US" sz="3200" b="1" u="sng" dirty="0">
                <a:latin typeface="Arial Narrow" pitchFamily="34" charset="0"/>
                <a:cs typeface="Arial" pitchFamily="34" charset="0"/>
              </a:rPr>
              <a:t>Live </a:t>
            </a:r>
            <a:r>
              <a:rPr lang="en-US" sz="3200" b="1" u="sng" dirty="0" smtClean="0">
                <a:latin typeface="Arial Narrow" pitchFamily="34" charset="0"/>
                <a:cs typeface="Arial" pitchFamily="34" charset="0"/>
              </a:rPr>
              <a:t>faithfully</a:t>
            </a:r>
            <a:r>
              <a:rPr lang="en-US" sz="3200" b="1" dirty="0" smtClean="0">
                <a:latin typeface="Arial Narrow" pitchFamily="34" charset="0"/>
                <a:cs typeface="Arial" pitchFamily="34" charset="0"/>
              </a:rPr>
              <a:t> </a:t>
            </a:r>
            <a:r>
              <a:rPr lang="en-US" sz="3200" b="1" dirty="0" smtClean="0">
                <a:solidFill>
                  <a:schemeClr val="accent2">
                    <a:lumMod val="50000"/>
                  </a:schemeClr>
                </a:solidFill>
                <a:latin typeface="Arial Narrow" pitchFamily="34" charset="0"/>
                <a:cs typeface="Arial" pitchFamily="34" charset="0"/>
              </a:rPr>
              <a:t>until you die </a:t>
            </a:r>
            <a:r>
              <a:rPr lang="en-US" sz="3000" b="1" dirty="0" smtClean="0">
                <a:solidFill>
                  <a:schemeClr val="accent2">
                    <a:lumMod val="75000"/>
                  </a:schemeClr>
                </a:solidFill>
                <a:latin typeface="Arial Narrow" pitchFamily="34" charset="0"/>
                <a:cs typeface="Arial" pitchFamily="34" charset="0"/>
              </a:rPr>
              <a:t>(Revelation </a:t>
            </a:r>
            <a:r>
              <a:rPr lang="en-US" sz="3000" b="1" dirty="0">
                <a:solidFill>
                  <a:schemeClr val="accent2">
                    <a:lumMod val="75000"/>
                  </a:schemeClr>
                </a:solidFill>
                <a:latin typeface="Arial Narrow" pitchFamily="34" charset="0"/>
                <a:cs typeface="Arial" pitchFamily="34" charset="0"/>
              </a:rPr>
              <a:t>2:10)</a:t>
            </a: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Arial" pitchFamily="34" charset="0"/>
                <a:cs typeface="Arial" pitchFamily="34" charset="0"/>
              </a:rPr>
              <a:t>What Causes Anxiety</a:t>
            </a:r>
            <a:r>
              <a:rPr lang="en-US" b="1" dirty="0" smtClean="0">
                <a:latin typeface="Arial" pitchFamily="34" charset="0"/>
                <a:cs typeface="Arial" pitchFamily="34" charset="0"/>
              </a:rPr>
              <a:t>?</a:t>
            </a:r>
            <a:endParaRPr lang="en-US" b="1" dirty="0">
              <a:latin typeface="Arial" pitchFamily="34" charset="0"/>
              <a:cs typeface="Arial" pitchFamily="34" charset="0"/>
            </a:endParaRPr>
          </a:p>
        </p:txBody>
      </p:sp>
      <p:sp>
        <p:nvSpPr>
          <p:cNvPr id="3" name="Content Placeholder 2"/>
          <p:cNvSpPr>
            <a:spLocks noGrp="1"/>
          </p:cNvSpPr>
          <p:nvPr>
            <p:ph idx="1"/>
          </p:nvPr>
        </p:nvSpPr>
        <p:spPr>
          <a:solidFill>
            <a:schemeClr val="bg2">
              <a:lumMod val="90000"/>
              <a:alpha val="60000"/>
            </a:schemeClr>
          </a:solidFill>
          <a:ln w="38100">
            <a:solidFill>
              <a:schemeClr val="tx1"/>
            </a:solidFill>
          </a:ln>
        </p:spPr>
        <p:txBody>
          <a:bodyPr/>
          <a:lstStyle/>
          <a:p>
            <a:pPr>
              <a:spcBef>
                <a:spcPts val="1200"/>
              </a:spcBef>
            </a:pPr>
            <a:r>
              <a:rPr lang="en-US" b="1" dirty="0" smtClean="0">
                <a:latin typeface="Arial" pitchFamily="34" charset="0"/>
                <a:cs typeface="Arial" pitchFamily="34" charset="0"/>
              </a:rPr>
              <a:t>Real or imagined threats to our well being.</a:t>
            </a:r>
          </a:p>
          <a:p>
            <a:pPr lvl="1">
              <a:spcBef>
                <a:spcPts val="1200"/>
              </a:spcBef>
            </a:pPr>
            <a:r>
              <a:rPr lang="en-US" b="1" dirty="0" smtClean="0">
                <a:solidFill>
                  <a:schemeClr val="accent2">
                    <a:lumMod val="50000"/>
                  </a:schemeClr>
                </a:solidFill>
                <a:latin typeface="Arial" pitchFamily="34" charset="0"/>
                <a:cs typeface="Arial" pitchFamily="34" charset="0"/>
              </a:rPr>
              <a:t>We feel vulnerable and inadequately protected against these threats</a:t>
            </a:r>
          </a:p>
          <a:p>
            <a:pPr lvl="1">
              <a:spcBef>
                <a:spcPts val="1200"/>
              </a:spcBef>
            </a:pPr>
            <a:r>
              <a:rPr lang="en-US" b="1" dirty="0" smtClean="0">
                <a:solidFill>
                  <a:schemeClr val="accent2">
                    <a:lumMod val="50000"/>
                  </a:schemeClr>
                </a:solidFill>
                <a:latin typeface="Arial" pitchFamily="34" charset="0"/>
                <a:cs typeface="Arial" pitchFamily="34" charset="0"/>
              </a:rPr>
              <a:t>May be caused by social rejection, physical injury or disease, financial trouble, death of a loved one, and a wide range of other threats.</a:t>
            </a:r>
            <a:endParaRPr lang="en-US" b="1" dirty="0">
              <a:solidFill>
                <a:schemeClr val="accent2">
                  <a:lumMod val="50000"/>
                </a:schemeClr>
              </a:solidFill>
              <a:latin typeface="Arial" pitchFamily="34" charset="0"/>
              <a:cs typeface="Arial" pitchFamily="34" charset="0"/>
            </a:endParaRPr>
          </a:p>
        </p:txBody>
      </p:sp>
      <p:pic>
        <p:nvPicPr>
          <p:cNvPr id="4" name="Picture 9"/>
          <p:cNvPicPr>
            <a:picLocks noChangeAspect="1" noChangeArrowheads="1"/>
          </p:cNvPicPr>
          <p:nvPr/>
        </p:nvPicPr>
        <p:blipFill>
          <a:blip r:embed="rId3" cstate="print"/>
          <a:srcRect/>
          <a:stretch>
            <a:fillRect/>
          </a:stretch>
        </p:blipFill>
        <p:spPr bwMode="auto">
          <a:xfrm>
            <a:off x="7201763" y="4953000"/>
            <a:ext cx="1942237" cy="175418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amond(in)">
                                      <p:cBhvr>
                                        <p:cTn id="1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DD9C3">
              <a:alpha val="60000"/>
            </a:srgbClr>
          </a:solidFill>
          <a:ln w="38100">
            <a:solidFill>
              <a:schemeClr val="tx1"/>
            </a:solidFill>
          </a:ln>
        </p:spPr>
        <p:txBody>
          <a:bodyPr/>
          <a:lstStyle/>
          <a:p>
            <a:pPr>
              <a:spcBef>
                <a:spcPts val="1200"/>
              </a:spcBef>
            </a:pPr>
            <a:r>
              <a:rPr lang="en-US" b="1" dirty="0" smtClean="0">
                <a:latin typeface="Arial" pitchFamily="34" charset="0"/>
                <a:cs typeface="Arial" pitchFamily="34" charset="0"/>
              </a:rPr>
              <a:t>Anxiety has three main elements, which may be either real or imagined:</a:t>
            </a:r>
          </a:p>
          <a:p>
            <a:pPr lvl="1">
              <a:spcBef>
                <a:spcPts val="1200"/>
              </a:spcBef>
            </a:pPr>
            <a:r>
              <a:rPr lang="en-US" sz="3200" b="1" u="sng" dirty="0" smtClean="0">
                <a:solidFill>
                  <a:schemeClr val="accent2">
                    <a:lumMod val="50000"/>
                  </a:schemeClr>
                </a:solidFill>
                <a:latin typeface="Arial" pitchFamily="34" charset="0"/>
                <a:cs typeface="Arial" pitchFamily="34" charset="0"/>
              </a:rPr>
              <a:t>Insecurity</a:t>
            </a:r>
            <a:r>
              <a:rPr lang="en-US" b="1" dirty="0" smtClean="0">
                <a:solidFill>
                  <a:schemeClr val="accent2">
                    <a:lumMod val="50000"/>
                  </a:schemeClr>
                </a:solidFill>
                <a:latin typeface="Arial" pitchFamily="34" charset="0"/>
                <a:cs typeface="Arial" pitchFamily="34" charset="0"/>
              </a:rPr>
              <a:t>: “Something bad is going to happen to me.”</a:t>
            </a:r>
          </a:p>
          <a:p>
            <a:pPr lvl="1">
              <a:spcBef>
                <a:spcPts val="1200"/>
              </a:spcBef>
            </a:pPr>
            <a:r>
              <a:rPr lang="en-US" sz="3200" b="1" u="sng" dirty="0" smtClean="0">
                <a:solidFill>
                  <a:schemeClr val="accent2">
                    <a:lumMod val="50000"/>
                  </a:schemeClr>
                </a:solidFill>
                <a:latin typeface="Arial" pitchFamily="34" charset="0"/>
                <a:cs typeface="Arial" pitchFamily="34" charset="0"/>
              </a:rPr>
              <a:t>Helplessness</a:t>
            </a:r>
            <a:r>
              <a:rPr lang="en-US" b="1" dirty="0" smtClean="0">
                <a:solidFill>
                  <a:schemeClr val="accent2">
                    <a:lumMod val="50000"/>
                  </a:schemeClr>
                </a:solidFill>
                <a:latin typeface="Arial" pitchFamily="34" charset="0"/>
                <a:cs typeface="Arial" pitchFamily="34" charset="0"/>
              </a:rPr>
              <a:t>: “There is nothing I can do to help myself.”</a:t>
            </a:r>
          </a:p>
          <a:p>
            <a:pPr lvl="1">
              <a:spcBef>
                <a:spcPts val="1200"/>
              </a:spcBef>
            </a:pPr>
            <a:r>
              <a:rPr lang="en-US" sz="3200" b="1" u="sng" dirty="0" smtClean="0">
                <a:solidFill>
                  <a:schemeClr val="accent2">
                    <a:lumMod val="50000"/>
                  </a:schemeClr>
                </a:solidFill>
                <a:latin typeface="Arial" pitchFamily="34" charset="0"/>
                <a:cs typeface="Arial" pitchFamily="34" charset="0"/>
              </a:rPr>
              <a:t>Isolation</a:t>
            </a:r>
            <a:r>
              <a:rPr lang="en-US" b="1" dirty="0" smtClean="0">
                <a:solidFill>
                  <a:schemeClr val="accent2">
                    <a:lumMod val="50000"/>
                  </a:schemeClr>
                </a:solidFill>
                <a:latin typeface="Arial" pitchFamily="34" charset="0"/>
                <a:cs typeface="Arial" pitchFamily="34" charset="0"/>
              </a:rPr>
              <a:t>: “There is no one to help me.”</a:t>
            </a:r>
            <a:endParaRPr lang="en-US" b="1" dirty="0">
              <a:solidFill>
                <a:schemeClr val="accent2">
                  <a:lumMod val="50000"/>
                </a:schemeClr>
              </a:solidFill>
              <a:latin typeface="Arial" pitchFamily="34" charset="0"/>
              <a:cs typeface="Arial" pitchFamily="34" charset="0"/>
            </a:endParaRPr>
          </a:p>
        </p:txBody>
      </p:sp>
      <p:pic>
        <p:nvPicPr>
          <p:cNvPr id="4" name="Picture 9"/>
          <p:cNvPicPr>
            <a:picLocks noChangeAspect="1" noChangeArrowheads="1"/>
          </p:cNvPicPr>
          <p:nvPr/>
        </p:nvPicPr>
        <p:blipFill>
          <a:blip r:embed="rId3" cstate="print"/>
          <a:srcRect/>
          <a:stretch>
            <a:fillRect/>
          </a:stretch>
        </p:blipFill>
        <p:spPr bwMode="auto">
          <a:xfrm>
            <a:off x="7201763" y="5027613"/>
            <a:ext cx="1942237" cy="1754187"/>
          </a:xfrm>
          <a:prstGeom prst="rect">
            <a:avLst/>
          </a:prstGeom>
          <a:noFill/>
          <a:ln w="9525">
            <a:noFill/>
            <a:miter lim="800000"/>
            <a:headEnd/>
            <a:tailEnd/>
          </a:ln>
          <a:effectLst/>
        </p:spPr>
      </p:pic>
      <p:sp>
        <p:nvSpPr>
          <p:cNvPr id="6" name="Title 1"/>
          <p:cNvSpPr>
            <a:spLocks noGrp="1"/>
          </p:cNvSpPr>
          <p:nvPr>
            <p:ph type="title"/>
          </p:nvPr>
        </p:nvSpPr>
        <p:spPr/>
        <p:txBody>
          <a:bodyPr/>
          <a:lstStyle/>
          <a:p>
            <a:r>
              <a:rPr lang="en-US" b="1" u="sng" dirty="0" smtClean="0">
                <a:latin typeface="Arial" pitchFamily="34" charset="0"/>
                <a:cs typeface="Arial" pitchFamily="34" charset="0"/>
              </a:rPr>
              <a:t>What Causes Anxiety</a:t>
            </a:r>
            <a:r>
              <a:rPr lang="en-US" b="1" dirty="0" smtClean="0">
                <a:latin typeface="Arial" pitchFamily="34" charset="0"/>
                <a:cs typeface="Arial" pitchFamily="34" charset="0"/>
              </a:rPr>
              <a:t>?</a:t>
            </a:r>
            <a:endParaRPr lang="en-US"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amond(in)">
                                      <p:cBhvr>
                                        <p:cTn id="10" dur="2000"/>
                                        <p:tgtEl>
                                          <p:spTgt spid="3">
                                            <p:txEl>
                                              <p:pRg st="2" end="2"/>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amond(in)">
                                      <p:cBhvr>
                                        <p:cTn id="1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DD9C3">
              <a:alpha val="60000"/>
            </a:srgbClr>
          </a:solidFill>
          <a:ln w="38100">
            <a:solidFill>
              <a:schemeClr val="tx1"/>
            </a:solidFill>
          </a:ln>
        </p:spPr>
        <p:txBody>
          <a:bodyPr>
            <a:normAutofit lnSpcReduction="10000"/>
          </a:bodyPr>
          <a:lstStyle/>
          <a:p>
            <a:pPr>
              <a:lnSpc>
                <a:spcPct val="110000"/>
              </a:lnSpc>
              <a:spcBef>
                <a:spcPts val="1200"/>
              </a:spcBef>
            </a:pPr>
            <a:r>
              <a:rPr lang="en-US" sz="3500" b="1" dirty="0" smtClean="0">
                <a:latin typeface="Arial Narrow" pitchFamily="34" charset="0"/>
              </a:rPr>
              <a:t>May be a direct attack from Satan.</a:t>
            </a:r>
          </a:p>
          <a:p>
            <a:pPr lvl="1">
              <a:lnSpc>
                <a:spcPct val="110000"/>
              </a:lnSpc>
              <a:spcBef>
                <a:spcPts val="1200"/>
              </a:spcBef>
            </a:pPr>
            <a:r>
              <a:rPr lang="en-US" sz="3000" b="1" u="sng" dirty="0" smtClean="0">
                <a:solidFill>
                  <a:schemeClr val="accent2">
                    <a:lumMod val="50000"/>
                  </a:schemeClr>
                </a:solidFill>
                <a:latin typeface="Arial Narrow" pitchFamily="34" charset="0"/>
              </a:rPr>
              <a:t>Paralyzes Christians—keeps them from being effective</a:t>
            </a:r>
            <a:r>
              <a:rPr lang="en-US" sz="3000" b="1" dirty="0" smtClean="0">
                <a:solidFill>
                  <a:schemeClr val="accent2">
                    <a:lumMod val="50000"/>
                  </a:schemeClr>
                </a:solidFill>
                <a:latin typeface="Arial Narrow" pitchFamily="34" charset="0"/>
              </a:rPr>
              <a:t>.</a:t>
            </a:r>
          </a:p>
          <a:p>
            <a:pPr lvl="2">
              <a:lnSpc>
                <a:spcPct val="110000"/>
              </a:lnSpc>
              <a:spcBef>
                <a:spcPts val="1200"/>
              </a:spcBef>
            </a:pPr>
            <a:r>
              <a:rPr lang="en-US" sz="2600" b="1" i="1" dirty="0" smtClean="0">
                <a:solidFill>
                  <a:schemeClr val="accent2">
                    <a:lumMod val="75000"/>
                  </a:schemeClr>
                </a:solidFill>
                <a:latin typeface="Arial Narrow" pitchFamily="34" charset="0"/>
              </a:rPr>
              <a:t>“Therefore humble yourselves under the mighty hand of God, that He may exalt you in due time, casting all your care upon Him, for He cares for you. Be sober, be vigilant; because your adversary the devil walks about like a roaring lion, seeking whom he may devour.” {1 Peter 5:6-8}</a:t>
            </a:r>
            <a:endParaRPr lang="en-US" sz="2600" b="1" i="1" dirty="0">
              <a:solidFill>
                <a:schemeClr val="accent2">
                  <a:lumMod val="75000"/>
                </a:schemeClr>
              </a:solidFill>
              <a:latin typeface="Arial Narrow" pitchFamily="34" charset="0"/>
            </a:endParaRPr>
          </a:p>
        </p:txBody>
      </p:sp>
      <p:pic>
        <p:nvPicPr>
          <p:cNvPr id="4" name="Picture 9"/>
          <p:cNvPicPr>
            <a:picLocks noChangeAspect="1" noChangeArrowheads="1"/>
          </p:cNvPicPr>
          <p:nvPr/>
        </p:nvPicPr>
        <p:blipFill>
          <a:blip r:embed="rId3" cstate="print"/>
          <a:srcRect/>
          <a:stretch>
            <a:fillRect/>
          </a:stretch>
        </p:blipFill>
        <p:spPr bwMode="auto">
          <a:xfrm>
            <a:off x="7772400" y="5162000"/>
            <a:ext cx="1371600" cy="1619800"/>
          </a:xfrm>
          <a:prstGeom prst="rect">
            <a:avLst/>
          </a:prstGeom>
          <a:noFill/>
          <a:ln w="9525">
            <a:noFill/>
            <a:miter lim="800000"/>
            <a:headEnd/>
            <a:tailEnd/>
          </a:ln>
          <a:effectLst/>
        </p:spPr>
      </p:pic>
      <p:sp>
        <p:nvSpPr>
          <p:cNvPr id="6" name="Title 1"/>
          <p:cNvSpPr>
            <a:spLocks noGrp="1"/>
          </p:cNvSpPr>
          <p:nvPr>
            <p:ph type="title"/>
          </p:nvPr>
        </p:nvSpPr>
        <p:spPr/>
        <p:txBody>
          <a:bodyPr/>
          <a:lstStyle/>
          <a:p>
            <a:r>
              <a:rPr lang="en-US" b="1" u="sng" dirty="0" smtClean="0">
                <a:latin typeface="Arial" pitchFamily="34" charset="0"/>
                <a:cs typeface="Arial" pitchFamily="34" charset="0"/>
              </a:rPr>
              <a:t>What Causes Anxiety</a:t>
            </a:r>
            <a:r>
              <a:rPr lang="en-US" b="1" dirty="0" smtClean="0">
                <a:latin typeface="Arial" pitchFamily="34" charset="0"/>
                <a:cs typeface="Arial" pitchFamily="34" charset="0"/>
              </a:rPr>
              <a:t>?</a:t>
            </a:r>
            <a:endParaRPr lang="en-US"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amond(in)">
                                      <p:cBhvr>
                                        <p:cTn id="1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u="sng" dirty="0" smtClean="0">
                <a:latin typeface="Arial" pitchFamily="34" charset="0"/>
                <a:cs typeface="Arial" pitchFamily="34" charset="0"/>
              </a:rPr>
              <a:t>Dangers of Anxiety</a:t>
            </a:r>
            <a:endParaRPr lang="en-US" b="1" u="sng" dirty="0">
              <a:latin typeface="Arial" pitchFamily="34" charset="0"/>
              <a:cs typeface="Arial" pitchFamily="34" charset="0"/>
            </a:endParaRPr>
          </a:p>
        </p:txBody>
      </p:sp>
      <p:sp>
        <p:nvSpPr>
          <p:cNvPr id="3" name="Content Placeholder 2"/>
          <p:cNvSpPr>
            <a:spLocks noGrp="1"/>
          </p:cNvSpPr>
          <p:nvPr>
            <p:ph idx="1"/>
          </p:nvPr>
        </p:nvSpPr>
        <p:spPr>
          <a:xfrm>
            <a:off x="457200" y="1600200"/>
            <a:ext cx="8229600" cy="4800600"/>
          </a:xfrm>
          <a:solidFill>
            <a:srgbClr val="DDD9C3">
              <a:alpha val="60000"/>
            </a:srgbClr>
          </a:solidFill>
          <a:ln w="38100">
            <a:solidFill>
              <a:schemeClr val="tx1"/>
            </a:solidFill>
          </a:ln>
        </p:spPr>
        <p:txBody>
          <a:bodyPr>
            <a:normAutofit lnSpcReduction="10000"/>
          </a:bodyPr>
          <a:lstStyle/>
          <a:p>
            <a:r>
              <a:rPr lang="en-US" b="1" dirty="0" smtClean="0">
                <a:latin typeface="Arial Narrow" pitchFamily="34" charset="0"/>
              </a:rPr>
              <a:t>Opposes God’s commands</a:t>
            </a:r>
          </a:p>
          <a:p>
            <a:pPr lvl="1"/>
            <a:r>
              <a:rPr lang="en-US" b="1" i="1" dirty="0" smtClean="0">
                <a:solidFill>
                  <a:schemeClr val="accent2">
                    <a:lumMod val="50000"/>
                  </a:schemeClr>
                </a:solidFill>
                <a:latin typeface="Arial Narrow" pitchFamily="34" charset="0"/>
              </a:rPr>
              <a:t>“Therefore I say to you, do not worry about your life, what you will eat or what you will drink; nor about your body, what you will put on. Is not life more than food and the body more than clothing?” </a:t>
            </a:r>
            <a:br>
              <a:rPr lang="en-US" b="1" i="1" dirty="0" smtClean="0">
                <a:solidFill>
                  <a:schemeClr val="accent2">
                    <a:lumMod val="50000"/>
                  </a:schemeClr>
                </a:solidFill>
                <a:latin typeface="Arial Narrow" pitchFamily="34" charset="0"/>
              </a:rPr>
            </a:br>
            <a:r>
              <a:rPr lang="en-US" b="1" i="1" dirty="0" smtClean="0">
                <a:solidFill>
                  <a:schemeClr val="accent2">
                    <a:lumMod val="50000"/>
                  </a:schemeClr>
                </a:solidFill>
                <a:latin typeface="Arial Narrow" pitchFamily="34" charset="0"/>
              </a:rPr>
              <a:t>{Matthew 6:25}</a:t>
            </a:r>
          </a:p>
          <a:p>
            <a:r>
              <a:rPr lang="en-US" b="1" dirty="0" smtClean="0">
                <a:latin typeface="Arial Narrow" pitchFamily="34" charset="0"/>
              </a:rPr>
              <a:t>Undervalues our own worth</a:t>
            </a:r>
          </a:p>
          <a:p>
            <a:pPr lvl="1"/>
            <a:r>
              <a:rPr lang="en-US" b="1" i="1" dirty="0" smtClean="0">
                <a:solidFill>
                  <a:schemeClr val="accent2">
                    <a:lumMod val="50000"/>
                  </a:schemeClr>
                </a:solidFill>
                <a:latin typeface="Arial Narrow" pitchFamily="34" charset="0"/>
              </a:rPr>
              <a:t>“Look at the birds of the air, for they neither sow nor reap nor gather into barns; yet your heavenly Father feeds them. Are you not of more value than they?” {Matthew 6:26}</a:t>
            </a:r>
            <a:endParaRPr lang="en-US" b="1"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edg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2000"/>
                                        <p:tgtEl>
                                          <p:spTgt spid="3">
                                            <p:txEl>
                                              <p:pRg st="2" end="2"/>
                                            </p:txEl>
                                          </p:spTgt>
                                        </p:tgtEl>
                                      </p:cBhvr>
                                    </p:animEffect>
                                  </p:childTnLst>
                                </p:cTn>
                              </p:par>
                              <p:par>
                                <p:cTn id="16" presetID="2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edge">
                                      <p:cBhvr>
                                        <p:cTn id="1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DD9C3">
              <a:alpha val="60000"/>
            </a:srgbClr>
          </a:solidFill>
          <a:ln w="38100">
            <a:solidFill>
              <a:schemeClr val="tx1"/>
            </a:solidFill>
          </a:ln>
        </p:spPr>
        <p:txBody>
          <a:bodyPr>
            <a:normAutofit/>
          </a:bodyPr>
          <a:lstStyle/>
          <a:p>
            <a:pPr>
              <a:spcBef>
                <a:spcPts val="1200"/>
              </a:spcBef>
            </a:pPr>
            <a:r>
              <a:rPr lang="en-US" b="1" dirty="0" smtClean="0">
                <a:latin typeface="Arial" pitchFamily="34" charset="0"/>
                <a:cs typeface="Arial" pitchFamily="34" charset="0"/>
              </a:rPr>
              <a:t>Is an exercise in futility</a:t>
            </a:r>
          </a:p>
          <a:p>
            <a:pPr lvl="1">
              <a:spcBef>
                <a:spcPts val="1200"/>
              </a:spcBef>
            </a:pPr>
            <a:r>
              <a:rPr lang="en-US" b="1" i="1" dirty="0" smtClean="0">
                <a:solidFill>
                  <a:schemeClr val="accent2">
                    <a:lumMod val="50000"/>
                  </a:schemeClr>
                </a:solidFill>
                <a:latin typeface="Arial" pitchFamily="34" charset="0"/>
                <a:cs typeface="Arial" pitchFamily="34" charset="0"/>
              </a:rPr>
              <a:t>“Which of you by worrying can add one cubit to his stature?” {Matthew 6:27}</a:t>
            </a:r>
          </a:p>
          <a:p>
            <a:pPr>
              <a:spcBef>
                <a:spcPts val="1200"/>
              </a:spcBef>
            </a:pPr>
            <a:r>
              <a:rPr lang="en-US" b="1" dirty="0" smtClean="0">
                <a:latin typeface="Arial" pitchFamily="34" charset="0"/>
                <a:cs typeface="Arial" pitchFamily="34" charset="0"/>
              </a:rPr>
              <a:t>Makes us like the heathen</a:t>
            </a:r>
          </a:p>
          <a:p>
            <a:pPr lvl="1">
              <a:spcBef>
                <a:spcPts val="1200"/>
              </a:spcBef>
            </a:pPr>
            <a:r>
              <a:rPr lang="en-US" b="1" i="1" dirty="0" smtClean="0">
                <a:solidFill>
                  <a:schemeClr val="accent2">
                    <a:lumMod val="50000"/>
                  </a:schemeClr>
                </a:solidFill>
                <a:latin typeface="Arial" pitchFamily="34" charset="0"/>
                <a:cs typeface="Arial" pitchFamily="34" charset="0"/>
              </a:rPr>
              <a:t>“For after all these things the Gentiles seek. For your heavenly Father knows that you need all these things.” {Matthew 6:32}</a:t>
            </a:r>
            <a:endParaRPr lang="en-US" b="1" i="1" dirty="0">
              <a:solidFill>
                <a:schemeClr val="accent2">
                  <a:lumMod val="50000"/>
                </a:schemeClr>
              </a:solidFill>
              <a:latin typeface="Arial" pitchFamily="34" charset="0"/>
              <a:cs typeface="Arial" pitchFamily="34" charset="0"/>
            </a:endParaRPr>
          </a:p>
        </p:txBody>
      </p:sp>
      <p:pic>
        <p:nvPicPr>
          <p:cNvPr id="4" name="Picture 9"/>
          <p:cNvPicPr>
            <a:picLocks noChangeAspect="1" noChangeArrowheads="1"/>
          </p:cNvPicPr>
          <p:nvPr/>
        </p:nvPicPr>
        <p:blipFill>
          <a:blip r:embed="rId3" cstate="print"/>
          <a:srcRect/>
          <a:stretch>
            <a:fillRect/>
          </a:stretch>
        </p:blipFill>
        <p:spPr bwMode="auto">
          <a:xfrm>
            <a:off x="7772400" y="5085800"/>
            <a:ext cx="1371600" cy="1619800"/>
          </a:xfrm>
          <a:prstGeom prst="rect">
            <a:avLst/>
          </a:prstGeom>
          <a:noFill/>
          <a:ln w="9525">
            <a:noFill/>
            <a:miter lim="800000"/>
            <a:headEnd/>
            <a:tailEnd/>
          </a:ln>
          <a:effectLst/>
        </p:spPr>
      </p:pic>
      <p:sp>
        <p:nvSpPr>
          <p:cNvPr id="6" name="Title 1"/>
          <p:cNvSpPr>
            <a:spLocks noGrp="1"/>
          </p:cNvSpPr>
          <p:nvPr>
            <p:ph type="title"/>
          </p:nvPr>
        </p:nvSpPr>
        <p:spPr/>
        <p:txBody>
          <a:bodyPr/>
          <a:lstStyle/>
          <a:p>
            <a:r>
              <a:rPr lang="en-US" b="1" u="sng" dirty="0" smtClean="0">
                <a:latin typeface="Arial" pitchFamily="34" charset="0"/>
                <a:cs typeface="Arial" pitchFamily="34" charset="0"/>
              </a:rPr>
              <a:t>Dangers of Anxiety</a:t>
            </a:r>
            <a:endParaRPr lang="en-US" b="1" u="sng"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edg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2000"/>
                                        <p:tgtEl>
                                          <p:spTgt spid="3">
                                            <p:txEl>
                                              <p:pRg st="2" end="2"/>
                                            </p:txEl>
                                          </p:spTgt>
                                        </p:tgtEl>
                                      </p:cBhvr>
                                    </p:animEffect>
                                  </p:childTnLst>
                                </p:cTn>
                              </p:par>
                              <p:par>
                                <p:cTn id="16" presetID="2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edge">
                                      <p:cBhvr>
                                        <p:cTn id="1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DD9C3">
              <a:alpha val="60000"/>
            </a:srgbClr>
          </a:solidFill>
          <a:ln w="38100">
            <a:solidFill>
              <a:schemeClr val="tx1"/>
            </a:solidFill>
          </a:ln>
        </p:spPr>
        <p:txBody>
          <a:bodyPr>
            <a:normAutofit/>
          </a:bodyPr>
          <a:lstStyle/>
          <a:p>
            <a:pPr>
              <a:spcBef>
                <a:spcPts val="1200"/>
              </a:spcBef>
            </a:pPr>
            <a:r>
              <a:rPr lang="en-US" b="1" dirty="0" smtClean="0">
                <a:latin typeface="Arial Narrow" pitchFamily="34" charset="0"/>
                <a:cs typeface="Arial" pitchFamily="34" charset="0"/>
              </a:rPr>
              <a:t>Demonstrates lack of faith</a:t>
            </a:r>
          </a:p>
          <a:p>
            <a:pPr lvl="1">
              <a:spcBef>
                <a:spcPts val="1200"/>
              </a:spcBef>
            </a:pPr>
            <a:r>
              <a:rPr lang="en-US" b="1" i="1" dirty="0" smtClean="0">
                <a:solidFill>
                  <a:schemeClr val="accent2">
                    <a:lumMod val="50000"/>
                  </a:schemeClr>
                </a:solidFill>
                <a:latin typeface="Arial Narrow" pitchFamily="34" charset="0"/>
                <a:cs typeface="Arial" pitchFamily="34" charset="0"/>
              </a:rPr>
              <a:t>“Now if God so clothes the grass of the field, which today is, and tomorrow is thrown into the oven, will He not much more clothe you, O you of little faith?” {Matthew 6:30}</a:t>
            </a:r>
          </a:p>
          <a:p>
            <a:pPr>
              <a:spcBef>
                <a:spcPts val="1200"/>
              </a:spcBef>
            </a:pPr>
            <a:r>
              <a:rPr lang="en-US" b="1" dirty="0" smtClean="0">
                <a:latin typeface="Arial Narrow" pitchFamily="34" charset="0"/>
                <a:cs typeface="Arial" pitchFamily="34" charset="0"/>
              </a:rPr>
              <a:t>Impairs one’s health</a:t>
            </a:r>
          </a:p>
          <a:p>
            <a:pPr lvl="1">
              <a:spcBef>
                <a:spcPts val="1200"/>
              </a:spcBef>
            </a:pPr>
            <a:r>
              <a:rPr lang="en-US" b="1" i="1" dirty="0" smtClean="0">
                <a:solidFill>
                  <a:schemeClr val="accent2">
                    <a:lumMod val="50000"/>
                  </a:schemeClr>
                </a:solidFill>
                <a:latin typeface="Arial Narrow" pitchFamily="34" charset="0"/>
                <a:cs typeface="Arial" pitchFamily="34" charset="0"/>
              </a:rPr>
              <a:t>“A merry heart does good, like medicine, but a broken spirit dries the bones.” {Proverbs 17:22}</a:t>
            </a:r>
            <a:endParaRPr lang="en-US" b="1" i="1" dirty="0">
              <a:solidFill>
                <a:schemeClr val="accent2">
                  <a:lumMod val="50000"/>
                </a:schemeClr>
              </a:solidFill>
              <a:latin typeface="Arial Narrow" pitchFamily="34" charset="0"/>
              <a:cs typeface="Arial" pitchFamily="34" charset="0"/>
            </a:endParaRPr>
          </a:p>
        </p:txBody>
      </p:sp>
      <p:pic>
        <p:nvPicPr>
          <p:cNvPr id="4" name="Picture 9"/>
          <p:cNvPicPr>
            <a:picLocks noChangeAspect="1" noChangeArrowheads="1"/>
          </p:cNvPicPr>
          <p:nvPr/>
        </p:nvPicPr>
        <p:blipFill>
          <a:blip r:embed="rId3" cstate="print"/>
          <a:srcRect/>
          <a:stretch>
            <a:fillRect/>
          </a:stretch>
        </p:blipFill>
        <p:spPr bwMode="auto">
          <a:xfrm>
            <a:off x="7772400" y="4953000"/>
            <a:ext cx="1371600" cy="1619800"/>
          </a:xfrm>
          <a:prstGeom prst="rect">
            <a:avLst/>
          </a:prstGeom>
          <a:noFill/>
          <a:ln w="9525">
            <a:noFill/>
            <a:miter lim="800000"/>
            <a:headEnd/>
            <a:tailEnd/>
          </a:ln>
          <a:effectLst/>
        </p:spPr>
      </p:pic>
      <p:sp>
        <p:nvSpPr>
          <p:cNvPr id="6" name="Title 1"/>
          <p:cNvSpPr>
            <a:spLocks noGrp="1"/>
          </p:cNvSpPr>
          <p:nvPr>
            <p:ph type="title"/>
          </p:nvPr>
        </p:nvSpPr>
        <p:spPr/>
        <p:txBody>
          <a:bodyPr/>
          <a:lstStyle/>
          <a:p>
            <a:r>
              <a:rPr lang="en-US" b="1" u="sng" dirty="0" smtClean="0">
                <a:latin typeface="Arial" pitchFamily="34" charset="0"/>
                <a:cs typeface="Arial" pitchFamily="34" charset="0"/>
              </a:rPr>
              <a:t>Dangers of Anxiety</a:t>
            </a:r>
            <a:endParaRPr lang="en-US" b="1" u="sng"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edg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2000"/>
                                        <p:tgtEl>
                                          <p:spTgt spid="3">
                                            <p:txEl>
                                              <p:pRg st="2" end="2"/>
                                            </p:txEl>
                                          </p:spTgt>
                                        </p:tgtEl>
                                      </p:cBhvr>
                                    </p:animEffect>
                                  </p:childTnLst>
                                </p:cTn>
                              </p:par>
                              <p:par>
                                <p:cTn id="16" presetID="2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edge">
                                      <p:cBhvr>
                                        <p:cTn id="1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DD9C3">
              <a:alpha val="54902"/>
            </a:srgbClr>
          </a:solidFill>
          <a:ln w="38100">
            <a:solidFill>
              <a:schemeClr val="tx1"/>
            </a:solidFill>
          </a:ln>
        </p:spPr>
        <p:txBody>
          <a:bodyPr>
            <a:normAutofit/>
          </a:bodyPr>
          <a:lstStyle/>
          <a:p>
            <a:pPr>
              <a:spcBef>
                <a:spcPts val="1200"/>
              </a:spcBef>
            </a:pPr>
            <a:r>
              <a:rPr lang="en-US" sz="2800" b="1" i="1" dirty="0" smtClean="0">
                <a:latin typeface="Arial" pitchFamily="34" charset="0"/>
                <a:cs typeface="Arial" pitchFamily="34" charset="0"/>
              </a:rPr>
              <a:t>Robs us of joy, peace, and happiness</a:t>
            </a:r>
          </a:p>
          <a:p>
            <a:pPr lvl="1">
              <a:spcBef>
                <a:spcPts val="1200"/>
              </a:spcBef>
            </a:pPr>
            <a:r>
              <a:rPr lang="en-US" b="1" i="1" dirty="0" smtClean="0">
                <a:solidFill>
                  <a:schemeClr val="accent2">
                    <a:lumMod val="50000"/>
                  </a:schemeClr>
                </a:solidFill>
                <a:latin typeface="Arial" pitchFamily="34" charset="0"/>
                <a:cs typeface="Arial" pitchFamily="34" charset="0"/>
              </a:rPr>
              <a:t>“Rejoice always, pray without ceasing.” </a:t>
            </a:r>
            <a:br>
              <a:rPr lang="en-US" b="1" i="1" dirty="0" smtClean="0">
                <a:solidFill>
                  <a:schemeClr val="accent2">
                    <a:lumMod val="50000"/>
                  </a:schemeClr>
                </a:solidFill>
                <a:latin typeface="Arial" pitchFamily="34" charset="0"/>
                <a:cs typeface="Arial" pitchFamily="34" charset="0"/>
              </a:rPr>
            </a:br>
            <a:r>
              <a:rPr lang="en-US" b="1" i="1" dirty="0" smtClean="0">
                <a:solidFill>
                  <a:schemeClr val="accent2">
                    <a:lumMod val="50000"/>
                  </a:schemeClr>
                </a:solidFill>
                <a:latin typeface="Arial" pitchFamily="34" charset="0"/>
                <a:cs typeface="Arial" pitchFamily="34" charset="0"/>
              </a:rPr>
              <a:t>{1 Thessalonians 5:16,17}</a:t>
            </a:r>
          </a:p>
          <a:p>
            <a:pPr>
              <a:spcBef>
                <a:spcPts val="1200"/>
              </a:spcBef>
            </a:pPr>
            <a:r>
              <a:rPr lang="en-US" sz="2800" b="1" i="1" dirty="0" smtClean="0">
                <a:latin typeface="Arial" pitchFamily="34" charset="0"/>
                <a:cs typeface="Arial" pitchFamily="34" charset="0"/>
              </a:rPr>
              <a:t>Keeps us from our duties</a:t>
            </a:r>
          </a:p>
          <a:p>
            <a:pPr lvl="1">
              <a:spcBef>
                <a:spcPts val="1200"/>
              </a:spcBef>
            </a:pPr>
            <a:r>
              <a:rPr lang="en-US" b="1" i="1" dirty="0" smtClean="0">
                <a:solidFill>
                  <a:schemeClr val="accent2">
                    <a:lumMod val="50000"/>
                  </a:schemeClr>
                </a:solidFill>
                <a:latin typeface="Arial" pitchFamily="34" charset="0"/>
                <a:cs typeface="Arial" pitchFamily="34" charset="0"/>
              </a:rPr>
              <a:t>“See then that you walk circumspectly, not as fools but as wise, redeeming the time, because the days are evil.” </a:t>
            </a:r>
            <a:br>
              <a:rPr lang="en-US" b="1" i="1" dirty="0" smtClean="0">
                <a:solidFill>
                  <a:schemeClr val="accent2">
                    <a:lumMod val="50000"/>
                  </a:schemeClr>
                </a:solidFill>
                <a:latin typeface="Arial" pitchFamily="34" charset="0"/>
                <a:cs typeface="Arial" pitchFamily="34" charset="0"/>
              </a:rPr>
            </a:br>
            <a:r>
              <a:rPr lang="en-US" b="1" i="1" dirty="0" smtClean="0">
                <a:solidFill>
                  <a:schemeClr val="accent2">
                    <a:lumMod val="50000"/>
                  </a:schemeClr>
                </a:solidFill>
                <a:latin typeface="Arial" pitchFamily="34" charset="0"/>
                <a:cs typeface="Arial" pitchFamily="34" charset="0"/>
              </a:rPr>
              <a:t>{Ephesians 5:15,16}</a:t>
            </a:r>
            <a:endParaRPr lang="en-US" b="1" i="1" dirty="0">
              <a:solidFill>
                <a:schemeClr val="accent2">
                  <a:lumMod val="50000"/>
                </a:schemeClr>
              </a:solidFill>
              <a:latin typeface="Arial" pitchFamily="34" charset="0"/>
              <a:cs typeface="Arial" pitchFamily="34" charset="0"/>
            </a:endParaRPr>
          </a:p>
        </p:txBody>
      </p:sp>
      <p:pic>
        <p:nvPicPr>
          <p:cNvPr id="4" name="Picture 9"/>
          <p:cNvPicPr>
            <a:picLocks noChangeAspect="1" noChangeArrowheads="1"/>
          </p:cNvPicPr>
          <p:nvPr/>
        </p:nvPicPr>
        <p:blipFill>
          <a:blip r:embed="rId3" cstate="print"/>
          <a:srcRect/>
          <a:stretch>
            <a:fillRect/>
          </a:stretch>
        </p:blipFill>
        <p:spPr bwMode="auto">
          <a:xfrm>
            <a:off x="7772400" y="4953000"/>
            <a:ext cx="1371600" cy="1619800"/>
          </a:xfrm>
          <a:prstGeom prst="rect">
            <a:avLst/>
          </a:prstGeom>
          <a:noFill/>
          <a:ln w="9525">
            <a:noFill/>
            <a:miter lim="800000"/>
            <a:headEnd/>
            <a:tailEnd/>
          </a:ln>
          <a:effectLst/>
        </p:spPr>
      </p:pic>
      <p:sp>
        <p:nvSpPr>
          <p:cNvPr id="6" name="Title 1"/>
          <p:cNvSpPr>
            <a:spLocks noGrp="1"/>
          </p:cNvSpPr>
          <p:nvPr>
            <p:ph type="title"/>
          </p:nvPr>
        </p:nvSpPr>
        <p:spPr/>
        <p:txBody>
          <a:bodyPr/>
          <a:lstStyle/>
          <a:p>
            <a:r>
              <a:rPr lang="en-US" b="1" u="sng" dirty="0" smtClean="0">
                <a:latin typeface="Arial" pitchFamily="34" charset="0"/>
                <a:cs typeface="Arial" pitchFamily="34" charset="0"/>
              </a:rPr>
              <a:t>Dangers of Anxiety</a:t>
            </a:r>
            <a:endParaRPr lang="en-US" b="1" u="sng"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edg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2000"/>
                                        <p:tgtEl>
                                          <p:spTgt spid="3">
                                            <p:txEl>
                                              <p:pRg st="2" end="2"/>
                                            </p:txEl>
                                          </p:spTgt>
                                        </p:tgtEl>
                                      </p:cBhvr>
                                    </p:animEffect>
                                  </p:childTnLst>
                                </p:cTn>
                              </p:par>
                              <p:par>
                                <p:cTn id="16" presetID="2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edge">
                                      <p:cBhvr>
                                        <p:cTn id="1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TotalTime>
  <Words>2701</Words>
  <Application>Microsoft Office PowerPoint</Application>
  <PresentationFormat>On-screen Show (4:3)</PresentationFormat>
  <Paragraphs>248</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Anxiety, Stress, and Worry</vt:lpstr>
      <vt:lpstr>What Is Anxiety?</vt:lpstr>
      <vt:lpstr>What Causes Anxiety?</vt:lpstr>
      <vt:lpstr>What Causes Anxiety?</vt:lpstr>
      <vt:lpstr>What Causes Anxiety?</vt:lpstr>
      <vt:lpstr>Dangers of Anxiety</vt:lpstr>
      <vt:lpstr>Dangers of Anxiety</vt:lpstr>
      <vt:lpstr>Dangers of Anxiety</vt:lpstr>
      <vt:lpstr>Dangers of Anxiety</vt:lpstr>
      <vt:lpstr>Dangers of Anxiety  {Matthew 6:25-34}</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Overcoming Anxiety </vt:lpstr>
      <vt:lpstr>Concluding Thoughts</vt:lpstr>
      <vt:lpstr>Overcoming Anxiety</vt:lpstr>
      <vt:lpstr>Have You Obeyed the Gospel?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Anxiety, Stress and Worry</dc:title>
  <dc:creator>Keith Greer</dc:creator>
  <cp:lastModifiedBy>Keith Greer</cp:lastModifiedBy>
  <cp:revision>24</cp:revision>
  <dcterms:created xsi:type="dcterms:W3CDTF">2009-06-12T17:47:08Z</dcterms:created>
  <dcterms:modified xsi:type="dcterms:W3CDTF">2010-02-13T19:49:36Z</dcterms:modified>
</cp:coreProperties>
</file>