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2"/>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CE6F2"/>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83681" autoAdjust="0"/>
  </p:normalViewPr>
  <p:slideViewPr>
    <p:cSldViewPr>
      <p:cViewPr varScale="1">
        <p:scale>
          <a:sx n="45" d="100"/>
          <a:sy n="45" d="100"/>
        </p:scale>
        <p:origin x="-715" y="-86"/>
      </p:cViewPr>
      <p:guideLst>
        <p:guide orient="horz" pos="2160"/>
        <p:guide pos="2880"/>
      </p:guideLst>
    </p:cSldViewPr>
  </p:slideViewPr>
  <p:notesTextViewPr>
    <p:cViewPr>
      <p:scale>
        <a:sx n="100" d="100"/>
        <a:sy n="100" d="100"/>
      </p:scale>
      <p:origin x="0" y="0"/>
    </p:cViewPr>
  </p:notesTextViewPr>
  <p:notesViewPr>
    <p:cSldViewPr>
      <p:cViewPr varScale="1">
        <p:scale>
          <a:sx n="45" d="100"/>
          <a:sy n="45" d="100"/>
        </p:scale>
        <p:origin x="-1440" y="-67"/>
      </p:cViewPr>
      <p:guideLst>
        <p:guide orient="horz" pos="2880"/>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5B11428-5D09-4052-BF0F-BF6CED63B6F6}" type="datetimeFigureOut">
              <a:rPr lang="en-US" smtClean="0"/>
              <a:pPr/>
              <a:t>12/16/2009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5419E1F-DEE1-4CA2-BFA8-5852A9D7C36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Title</a:t>
            </a:r>
            <a:r>
              <a:rPr lang="en-US" b="1" u="sng" baseline="0" dirty="0" smtClean="0"/>
              <a:t> Slide</a:t>
            </a:r>
            <a:r>
              <a:rPr lang="en-US" baseline="0" dirty="0" smtClean="0"/>
              <a:t>: </a:t>
            </a:r>
            <a:r>
              <a:rPr lang="en-US" b="1" baseline="0" dirty="0" smtClean="0"/>
              <a:t>The Christian and Self-Renewal </a:t>
            </a:r>
            <a:r>
              <a:rPr lang="en-US" baseline="0" dirty="0" smtClean="0"/>
              <a:t>(11)—</a:t>
            </a:r>
            <a:r>
              <a:rPr lang="en-US" b="1" baseline="0" dirty="0" smtClean="0"/>
              <a:t>The Church and Renewal </a:t>
            </a:r>
            <a:r>
              <a:rPr lang="en-US" baseline="0" dirty="0" smtClean="0"/>
              <a:t>(3)</a:t>
            </a:r>
          </a:p>
          <a:p>
            <a:endParaRPr lang="en-US" baseline="0" dirty="0" smtClean="0"/>
          </a:p>
          <a:p>
            <a:r>
              <a:rPr lang="en-US" baseline="0" dirty="0" smtClean="0"/>
              <a:t>In previous lessons, we have discussed the fact that God expects the church to grow. We should be concerned if we are not growing spiritually—or in other areas. If we are not as close as we should be, renewal is needed. IF we’re not reaching out to the lost, renewal is needed. If we’re not meeting our purposes with fervency and truthfulness, we need to make changes. If we are dying instead of thriving, renewal is needed. </a:t>
            </a:r>
          </a:p>
          <a:p>
            <a:r>
              <a:rPr lang="en-US" baseline="0" dirty="0" smtClean="0"/>
              <a:t>We previously discussed the need for planning and determining our God-appointed purposes. We did that last week, identifying </a:t>
            </a:r>
            <a:r>
              <a:rPr lang="en-US" b="1" baseline="0" dirty="0" smtClean="0"/>
              <a:t>worshipping Him, edifying one another, evangelizing, </a:t>
            </a:r>
            <a:r>
              <a:rPr lang="en-US" baseline="0" dirty="0" smtClean="0"/>
              <a:t>and </a:t>
            </a:r>
            <a:r>
              <a:rPr lang="en-US" b="1" baseline="0" dirty="0" smtClean="0"/>
              <a:t>limited</a:t>
            </a:r>
            <a:r>
              <a:rPr lang="en-US" baseline="0" dirty="0" smtClean="0"/>
              <a:t> </a:t>
            </a:r>
            <a:r>
              <a:rPr lang="en-US" b="1" baseline="0" dirty="0" smtClean="0"/>
              <a:t>benevolence</a:t>
            </a:r>
            <a:r>
              <a:rPr lang="en-US" baseline="0" dirty="0" smtClean="0"/>
              <a:t>. Today, we want to notice some things we NEED to do to promote growth, ensuring such growth will continue to flourish. </a:t>
            </a:r>
          </a:p>
          <a:p>
            <a:r>
              <a:rPr lang="en-US" baseline="0" dirty="0" smtClean="0"/>
              <a:t> </a:t>
            </a:r>
          </a:p>
        </p:txBody>
      </p:sp>
      <p:sp>
        <p:nvSpPr>
          <p:cNvPr id="4" name="Slide Number Placeholder 3"/>
          <p:cNvSpPr>
            <a:spLocks noGrp="1"/>
          </p:cNvSpPr>
          <p:nvPr>
            <p:ph type="sldNum" sz="quarter" idx="10"/>
          </p:nvPr>
        </p:nvSpPr>
        <p:spPr/>
        <p:txBody>
          <a:bodyPr/>
          <a:lstStyle/>
          <a:p>
            <a:fld id="{F8FBD242-42E7-4262-ABA0-432435CE7936}"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Setting Goals</a:t>
            </a:r>
            <a:r>
              <a:rPr lang="en-US" dirty="0" smtClean="0"/>
              <a:t>. </a:t>
            </a:r>
          </a:p>
          <a:p>
            <a:pPr marL="228600" indent="-228600">
              <a:buFont typeface="Arial" pitchFamily="34" charset="0"/>
              <a:buChar char="•"/>
            </a:pPr>
            <a:r>
              <a:rPr lang="en-US" dirty="0" smtClean="0">
                <a:latin typeface="Book Antiqua" pitchFamily="18" charset="0"/>
              </a:rPr>
              <a:t>We’ve determined where we are. Where do we </a:t>
            </a:r>
            <a:r>
              <a:rPr lang="en-US" b="1" u="sng" dirty="0" smtClean="0">
                <a:latin typeface="Book Antiqua" pitchFamily="18" charset="0"/>
              </a:rPr>
              <a:t>NEED</a:t>
            </a:r>
            <a:r>
              <a:rPr lang="en-US" dirty="0" smtClean="0">
                <a:latin typeface="Book Antiqua" pitchFamily="18" charset="0"/>
              </a:rPr>
              <a:t> to be?</a:t>
            </a:r>
          </a:p>
          <a:p>
            <a:pPr marL="228600" indent="-228600">
              <a:buFont typeface="Arial" pitchFamily="34" charset="0"/>
              <a:buChar char="•"/>
            </a:pPr>
            <a:r>
              <a:rPr lang="en-US" dirty="0" smtClean="0">
                <a:latin typeface="Book Antiqua" pitchFamily="18" charset="0"/>
              </a:rPr>
              <a:t>Planning</a:t>
            </a:r>
            <a:r>
              <a:rPr lang="en-US" baseline="0" dirty="0" smtClean="0">
                <a:latin typeface="Book Antiqua" pitchFamily="18" charset="0"/>
              </a:rPr>
              <a:t> and goals in the b</a:t>
            </a:r>
            <a:r>
              <a:rPr lang="en-US" dirty="0" smtClean="0">
                <a:latin typeface="Book Antiqua" pitchFamily="18" charset="0"/>
              </a:rPr>
              <a:t>ook of </a:t>
            </a:r>
            <a:r>
              <a:rPr lang="en-US" b="1" dirty="0" smtClean="0">
                <a:latin typeface="Book Antiqua" pitchFamily="18" charset="0"/>
              </a:rPr>
              <a:t>Nehemiah</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Years</a:t>
            </a:r>
            <a:r>
              <a:rPr lang="en-US" baseline="0" dirty="0" smtClean="0">
                <a:latin typeface="Book Antiqua" pitchFamily="18" charset="0"/>
              </a:rPr>
              <a:t> after Judah returned from captivity, </a:t>
            </a:r>
            <a:r>
              <a:rPr lang="en-US" dirty="0" smtClean="0">
                <a:latin typeface="Book Antiqua" pitchFamily="18" charset="0"/>
              </a:rPr>
              <a:t>Jerusalem was </a:t>
            </a:r>
            <a:r>
              <a:rPr lang="en-US" b="1" u="sng" dirty="0" smtClean="0">
                <a:latin typeface="Book Antiqua" pitchFamily="18" charset="0"/>
              </a:rPr>
              <a:t>still in ruins</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Nehemiah</a:t>
            </a:r>
            <a:r>
              <a:rPr lang="en-US" baseline="0" dirty="0" smtClean="0">
                <a:latin typeface="Book Antiqua" pitchFamily="18" charset="0"/>
              </a:rPr>
              <a:t> sa</a:t>
            </a:r>
            <a:r>
              <a:rPr lang="en-US" dirty="0" smtClean="0">
                <a:latin typeface="Book Antiqua" pitchFamily="18" charset="0"/>
              </a:rPr>
              <a:t>w their state and </a:t>
            </a:r>
            <a:r>
              <a:rPr lang="en-US" b="1" dirty="0" smtClean="0">
                <a:latin typeface="Book Antiqua" pitchFamily="18" charset="0"/>
              </a:rPr>
              <a:t>rebuked</a:t>
            </a:r>
            <a:r>
              <a:rPr lang="en-US" dirty="0" smtClean="0">
                <a:latin typeface="Book Antiqua" pitchFamily="18" charset="0"/>
              </a:rPr>
              <a:t> them.</a:t>
            </a:r>
          </a:p>
          <a:p>
            <a:pPr marL="228600" indent="-228600">
              <a:buFont typeface="Arial" pitchFamily="34" charset="0"/>
              <a:buChar char="•"/>
            </a:pPr>
            <a:r>
              <a:rPr lang="en-US" dirty="0" smtClean="0">
                <a:latin typeface="Book Antiqua" pitchFamily="18" charset="0"/>
              </a:rPr>
              <a:t>He</a:t>
            </a:r>
            <a:r>
              <a:rPr lang="en-US" baseline="0" dirty="0" smtClean="0">
                <a:latin typeface="Book Antiqua" pitchFamily="18" charset="0"/>
              </a:rPr>
              <a:t> p</a:t>
            </a:r>
            <a:r>
              <a:rPr lang="en-US" dirty="0" smtClean="0">
                <a:latin typeface="Book Antiqua" pitchFamily="18" charset="0"/>
              </a:rPr>
              <a:t>ointed out their need to </a:t>
            </a:r>
            <a:r>
              <a:rPr lang="en-US" b="1" u="sng" dirty="0" smtClean="0">
                <a:latin typeface="Book Antiqua" pitchFamily="18" charset="0"/>
              </a:rPr>
              <a:t>rebuild</a:t>
            </a:r>
            <a:r>
              <a:rPr lang="en-US" dirty="0" smtClean="0">
                <a:latin typeface="Book Antiqua" pitchFamily="18" charset="0"/>
              </a:rPr>
              <a:t> the city and the walls.</a:t>
            </a:r>
          </a:p>
          <a:p>
            <a:pPr marL="228600" indent="-228600">
              <a:buFont typeface="Arial" pitchFamily="34" charset="0"/>
              <a:buChar char="•"/>
            </a:pPr>
            <a:r>
              <a:rPr lang="en-US" dirty="0" smtClean="0">
                <a:latin typeface="Book Antiqua" pitchFamily="18" charset="0"/>
              </a:rPr>
              <a:t>He sets up a </a:t>
            </a:r>
            <a:r>
              <a:rPr lang="en-US" b="1" u="sng" dirty="0" smtClean="0">
                <a:latin typeface="Book Antiqua" pitchFamily="18" charset="0"/>
              </a:rPr>
              <a:t>plan</a:t>
            </a:r>
            <a:r>
              <a:rPr lang="en-US" b="1" u="none" dirty="0" smtClean="0">
                <a:latin typeface="Book Antiqua" pitchFamily="18" charset="0"/>
              </a:rPr>
              <a:t> </a:t>
            </a:r>
            <a:r>
              <a:rPr lang="en-US" b="0" u="none" dirty="0" smtClean="0">
                <a:latin typeface="Book Antiqua" pitchFamily="18" charset="0"/>
              </a:rPr>
              <a:t>and established </a:t>
            </a:r>
            <a:r>
              <a:rPr lang="en-US" dirty="0" smtClean="0">
                <a:latin typeface="Book Antiqua" pitchFamily="18" charset="0"/>
              </a:rPr>
              <a:t>some </a:t>
            </a:r>
            <a:r>
              <a:rPr lang="en-US" b="1" u="sng" dirty="0" smtClean="0">
                <a:latin typeface="Book Antiqua" pitchFamily="18" charset="0"/>
              </a:rPr>
              <a:t>goals</a:t>
            </a:r>
            <a:r>
              <a:rPr lang="en-US" b="0" u="none" dirty="0" smtClean="0">
                <a:latin typeface="Book Antiqua" pitchFamily="18" charset="0"/>
              </a:rPr>
              <a:t>.</a:t>
            </a:r>
          </a:p>
          <a:p>
            <a:pPr marL="228600" indent="-228600">
              <a:buFont typeface="Arial" pitchFamily="34" charset="0"/>
              <a:buChar char="•"/>
            </a:pPr>
            <a:r>
              <a:rPr lang="en-US" b="0" u="none" dirty="0" smtClean="0">
                <a:latin typeface="Book Antiqua" pitchFamily="18" charset="0"/>
              </a:rPr>
              <a:t>Within</a:t>
            </a:r>
            <a:r>
              <a:rPr lang="en-US" b="0" u="none" baseline="0" dirty="0" smtClean="0">
                <a:latin typeface="Book Antiqua" pitchFamily="18" charset="0"/>
              </a:rPr>
              <a:t> </a:t>
            </a:r>
            <a:r>
              <a:rPr lang="en-US" b="1" u="sng" dirty="0" smtClean="0">
                <a:latin typeface="Book Antiqua" pitchFamily="18" charset="0"/>
              </a:rPr>
              <a:t>52 days</a:t>
            </a:r>
            <a:r>
              <a:rPr lang="en-US" b="1" u="none" dirty="0" smtClean="0">
                <a:latin typeface="Book Antiqua" pitchFamily="18" charset="0"/>
              </a:rPr>
              <a:t>, </a:t>
            </a:r>
            <a:r>
              <a:rPr lang="en-US" u="none" dirty="0" smtClean="0">
                <a:latin typeface="Book Antiqua" pitchFamily="18" charset="0"/>
              </a:rPr>
              <a:t>the city wall was repaired. (</a:t>
            </a:r>
            <a:r>
              <a:rPr lang="en-US" b="1" i="0" u="none" dirty="0" smtClean="0">
                <a:solidFill>
                  <a:srgbClr val="FF0000"/>
                </a:solidFill>
                <a:latin typeface="Book Antiqua" pitchFamily="18" charset="0"/>
              </a:rPr>
              <a:t>Nehemiah 4:6; 6:15</a:t>
            </a:r>
            <a:r>
              <a:rPr lang="en-US" u="none" dirty="0" smtClean="0">
                <a:latin typeface="Book Antiqua" pitchFamily="18" charset="0"/>
              </a:rPr>
              <a:t>)</a:t>
            </a:r>
          </a:p>
          <a:p>
            <a:endParaRPr lang="en-US" u="none" dirty="0" smtClean="0">
              <a:latin typeface="Book Antiqua" pitchFamily="18" charset="0"/>
            </a:endParaRPr>
          </a:p>
          <a:p>
            <a:endParaRPr lang="en-US" dirty="0" smtClean="0">
              <a:latin typeface="Book Antiqua" pitchFamily="18" charset="0"/>
            </a:endParaRPr>
          </a:p>
        </p:txBody>
      </p:sp>
      <p:sp>
        <p:nvSpPr>
          <p:cNvPr id="4" name="Slide Number Placeholder 3"/>
          <p:cNvSpPr>
            <a:spLocks noGrp="1"/>
          </p:cNvSpPr>
          <p:nvPr>
            <p:ph type="sldNum" sz="quarter" idx="10"/>
          </p:nvPr>
        </p:nvSpPr>
        <p:spPr/>
        <p:txBody>
          <a:bodyPr/>
          <a:lstStyle/>
          <a:p>
            <a:fld id="{75419E1F-DEE1-4CA2-BFA8-5852A9D7C36E}"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Setting Goals</a:t>
            </a:r>
            <a:r>
              <a:rPr lang="en-US" dirty="0" smtClean="0"/>
              <a:t> </a:t>
            </a:r>
          </a:p>
          <a:p>
            <a:pPr marL="228600" indent="-228600">
              <a:buFont typeface="Arial" pitchFamily="34" charset="0"/>
              <a:buChar char="•"/>
            </a:pPr>
            <a:r>
              <a:rPr lang="en-US" dirty="0" smtClean="0">
                <a:latin typeface="Book Antiqua" pitchFamily="18" charset="0"/>
              </a:rPr>
              <a:t>We discussed the need for goals in our </a:t>
            </a:r>
            <a:r>
              <a:rPr lang="en-US" b="1" u="sng" dirty="0" smtClean="0">
                <a:latin typeface="Book Antiqua" pitchFamily="18" charset="0"/>
              </a:rPr>
              <a:t>personal</a:t>
            </a:r>
            <a:r>
              <a:rPr lang="en-US" dirty="0" smtClean="0">
                <a:latin typeface="Book Antiqua" pitchFamily="18" charset="0"/>
              </a:rPr>
              <a:t> lives…</a:t>
            </a:r>
          </a:p>
          <a:p>
            <a:pPr marL="685800" lvl="1" indent="-228600">
              <a:buFont typeface="Arial" pitchFamily="34" charset="0"/>
              <a:buChar char="•"/>
            </a:pPr>
            <a:r>
              <a:rPr lang="en-US" b="1" i="0" dirty="0" smtClean="0">
                <a:solidFill>
                  <a:srgbClr val="FF0000"/>
                </a:solidFill>
                <a:latin typeface="Book Antiqua" pitchFamily="18" charset="0"/>
              </a:rPr>
              <a:t>Philippians 3:14</a:t>
            </a:r>
          </a:p>
          <a:p>
            <a:pPr marL="685800" lvl="1" indent="-228600">
              <a:buFont typeface="Arial" pitchFamily="34" charset="0"/>
              <a:buChar char="•"/>
            </a:pPr>
            <a:r>
              <a:rPr lang="en-US" b="1" i="0" dirty="0" smtClean="0">
                <a:solidFill>
                  <a:srgbClr val="FF0000"/>
                </a:solidFill>
                <a:latin typeface="Book Antiqua" pitchFamily="18" charset="0"/>
              </a:rPr>
              <a:t>2 Timothy 3:10</a:t>
            </a:r>
          </a:p>
          <a:p>
            <a:pPr marL="228600" lvl="0" indent="-228600">
              <a:buFont typeface="Arial" pitchFamily="34" charset="0"/>
              <a:buChar char="•"/>
            </a:pPr>
            <a:r>
              <a:rPr lang="en-US" b="1" u="sng" dirty="0" smtClean="0">
                <a:latin typeface="Book Antiqua" pitchFamily="18" charset="0"/>
              </a:rPr>
              <a:t>Churches</a:t>
            </a:r>
            <a:r>
              <a:rPr lang="en-US" dirty="0" smtClean="0">
                <a:latin typeface="Book Antiqua" pitchFamily="18" charset="0"/>
              </a:rPr>
              <a:t> also need to set goals…</a:t>
            </a:r>
          </a:p>
          <a:p>
            <a:pPr marL="685800" lvl="1" indent="-228600">
              <a:buFont typeface="Arial" pitchFamily="34" charset="0"/>
              <a:buChar char="•"/>
            </a:pPr>
            <a:r>
              <a:rPr lang="en-US" b="1" i="0" dirty="0" smtClean="0">
                <a:solidFill>
                  <a:srgbClr val="FF0000"/>
                </a:solidFill>
                <a:latin typeface="Book Antiqua" pitchFamily="18" charset="0"/>
              </a:rPr>
              <a:t>2 Corinthians 8:10,11</a:t>
            </a:r>
            <a:r>
              <a:rPr lang="en-US" dirty="0" smtClean="0">
                <a:latin typeface="Book Antiqua" pitchFamily="18" charset="0"/>
              </a:rPr>
              <a:t>—the church at Corinth set goals for raising funds for needy brethren…</a:t>
            </a:r>
          </a:p>
          <a:p>
            <a:pPr marL="685800" lvl="1" indent="-228600">
              <a:buFont typeface="Arial" pitchFamily="34" charset="0"/>
              <a:buChar char="•"/>
            </a:pPr>
            <a:r>
              <a:rPr lang="en-US" b="1" i="0" dirty="0" smtClean="0">
                <a:solidFill>
                  <a:srgbClr val="FF0000"/>
                </a:solidFill>
                <a:latin typeface="Book Antiqua" pitchFamily="18" charset="0"/>
              </a:rPr>
              <a:t>Revelation 2,3</a:t>
            </a:r>
            <a:r>
              <a:rPr lang="en-US" dirty="0" smtClean="0">
                <a:latin typeface="Book Antiqua" pitchFamily="18" charset="0"/>
              </a:rPr>
              <a:t>—the churches needed to determine the right path and get back on track immediately! </a:t>
            </a:r>
          </a:p>
          <a:p>
            <a:pPr marL="685800" lvl="1" indent="-228600">
              <a:buFont typeface="Arial" pitchFamily="34" charset="0"/>
              <a:buChar char="•"/>
            </a:pPr>
            <a:r>
              <a:rPr lang="en-US" b="1" i="0" dirty="0" smtClean="0">
                <a:solidFill>
                  <a:srgbClr val="FF0000"/>
                </a:solidFill>
                <a:latin typeface="Book Antiqua" pitchFamily="18" charset="0"/>
              </a:rPr>
              <a:t>Acts 11:23</a:t>
            </a:r>
            <a:r>
              <a:rPr lang="en-US" dirty="0" smtClean="0">
                <a:latin typeface="Book Antiqua" pitchFamily="18" charset="0"/>
              </a:rPr>
              <a:t>—Barnabas was sent to brethren in Antioch from Jerusalem to encourage them, </a:t>
            </a:r>
            <a:r>
              <a:rPr lang="en-US" i="1" dirty="0" smtClean="0">
                <a:latin typeface="Book Antiqua" pitchFamily="18" charset="0"/>
              </a:rPr>
              <a:t>“that with PURPOSE of heart they should serve the Lord.”</a:t>
            </a:r>
          </a:p>
          <a:p>
            <a:endParaRPr lang="en-US" dirty="0" smtClean="0">
              <a:latin typeface="Book Antiqua" pitchFamily="18" charset="0"/>
            </a:endParaRPr>
          </a:p>
          <a:p>
            <a:endParaRPr lang="en-US" dirty="0" smtClean="0">
              <a:latin typeface="Book Antiqua" pitchFamily="18" charset="0"/>
            </a:endParaRPr>
          </a:p>
          <a:p>
            <a:endParaRPr lang="en-US" dirty="0" smtClean="0">
              <a:latin typeface="Book Antiqua" pitchFamily="18" charset="0"/>
            </a:endParaRPr>
          </a:p>
        </p:txBody>
      </p:sp>
      <p:sp>
        <p:nvSpPr>
          <p:cNvPr id="4" name="Slide Number Placeholder 3"/>
          <p:cNvSpPr>
            <a:spLocks noGrp="1"/>
          </p:cNvSpPr>
          <p:nvPr>
            <p:ph type="sldNum" sz="quarter" idx="10"/>
          </p:nvPr>
        </p:nvSpPr>
        <p:spPr/>
        <p:txBody>
          <a:bodyPr/>
          <a:lstStyle/>
          <a:p>
            <a:fld id="{75419E1F-DEE1-4CA2-BFA8-5852A9D7C36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Setting Goals</a:t>
            </a:r>
            <a:r>
              <a:rPr lang="en-US" dirty="0" smtClean="0"/>
              <a:t> </a:t>
            </a:r>
          </a:p>
          <a:p>
            <a:pPr marL="228600" indent="-228600">
              <a:buFont typeface="Arial" pitchFamily="34" charset="0"/>
              <a:buChar char="•"/>
            </a:pPr>
            <a:r>
              <a:rPr lang="en-US" dirty="0" smtClean="0">
                <a:latin typeface="Book Antiqua" pitchFamily="18" charset="0"/>
              </a:rPr>
              <a:t>The Christian’s life if </a:t>
            </a:r>
            <a:r>
              <a:rPr lang="en-US" b="1" u="sng" dirty="0" smtClean="0">
                <a:latin typeface="Book Antiqua" pitchFamily="18" charset="0"/>
              </a:rPr>
              <a:t>goal-based</a:t>
            </a:r>
            <a:r>
              <a:rPr lang="en-US" b="1" u="none" dirty="0" smtClean="0">
                <a:latin typeface="Book Antiqua" pitchFamily="18" charset="0"/>
              </a:rPr>
              <a:t>.</a:t>
            </a:r>
          </a:p>
          <a:p>
            <a:pPr marL="228600" indent="-228600">
              <a:buFont typeface="Arial" pitchFamily="34" charset="0"/>
              <a:buChar char="•"/>
            </a:pPr>
            <a:r>
              <a:rPr lang="en-US" b="0" u="none" dirty="0" smtClean="0">
                <a:latin typeface="Book Antiqua" pitchFamily="18" charset="0"/>
              </a:rPr>
              <a:t>It’s the same with the </a:t>
            </a:r>
            <a:r>
              <a:rPr lang="en-US" dirty="0" smtClean="0">
                <a:latin typeface="Book Antiqua" pitchFamily="18" charset="0"/>
              </a:rPr>
              <a:t>Church…</a:t>
            </a:r>
          </a:p>
          <a:p>
            <a:pPr marL="228600" indent="-228600">
              <a:buFont typeface="Arial" pitchFamily="34" charset="0"/>
              <a:buChar char="•"/>
            </a:pPr>
            <a:r>
              <a:rPr lang="en-US" dirty="0" smtClean="0">
                <a:latin typeface="Book Antiqua" pitchFamily="18" charset="0"/>
              </a:rPr>
              <a:t>Do we pray for </a:t>
            </a:r>
            <a:r>
              <a:rPr lang="en-US" b="0" i="0" dirty="0" smtClean="0">
                <a:latin typeface="Book Antiqua" pitchFamily="18" charset="0"/>
              </a:rPr>
              <a:t>God to </a:t>
            </a:r>
            <a:r>
              <a:rPr lang="en-US" b="1" i="1" dirty="0" smtClean="0">
                <a:latin typeface="Book Antiqua" pitchFamily="18" charset="0"/>
              </a:rPr>
              <a:t>“bless this congregation</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That</a:t>
            </a:r>
            <a:r>
              <a:rPr lang="en-US" baseline="0" dirty="0" smtClean="0">
                <a:latin typeface="Book Antiqua" pitchFamily="18" charset="0"/>
              </a:rPr>
              <a:t> it will b</a:t>
            </a:r>
            <a:r>
              <a:rPr lang="en-US" dirty="0" smtClean="0">
                <a:latin typeface="Book Antiqua" pitchFamily="18" charset="0"/>
              </a:rPr>
              <a:t>e an </a:t>
            </a:r>
            <a:r>
              <a:rPr lang="en-US" b="1" u="sng" dirty="0" smtClean="0">
                <a:latin typeface="Book Antiqua" pitchFamily="18" charset="0"/>
              </a:rPr>
              <a:t>asset</a:t>
            </a:r>
            <a:r>
              <a:rPr lang="en-US" dirty="0" smtClean="0">
                <a:latin typeface="Book Antiqua" pitchFamily="18" charset="0"/>
              </a:rPr>
              <a:t> in the community…</a:t>
            </a:r>
          </a:p>
          <a:p>
            <a:pPr marL="228600" indent="-228600">
              <a:buFont typeface="Arial" pitchFamily="34" charset="0"/>
              <a:buChar char="•"/>
            </a:pPr>
            <a:r>
              <a:rPr lang="en-US" dirty="0" smtClean="0">
                <a:latin typeface="Book Antiqua" pitchFamily="18" charset="0"/>
              </a:rPr>
              <a:t>Avoid compromises and fulfill His </a:t>
            </a:r>
            <a:r>
              <a:rPr lang="en-US" b="1" u="sng" dirty="0" smtClean="0">
                <a:latin typeface="Book Antiqua" pitchFamily="18" charset="0"/>
              </a:rPr>
              <a:t>purposes</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Are we </a:t>
            </a:r>
            <a:r>
              <a:rPr lang="en-US" b="1" dirty="0" smtClean="0">
                <a:latin typeface="Book Antiqua" pitchFamily="18" charset="0"/>
              </a:rPr>
              <a:t>DOING OUR PART </a:t>
            </a:r>
            <a:r>
              <a:rPr lang="en-US" dirty="0" smtClean="0">
                <a:latin typeface="Book Antiqua" pitchFamily="18" charset="0"/>
              </a:rPr>
              <a:t>to see that</a:t>
            </a:r>
            <a:r>
              <a:rPr lang="en-US" baseline="0" dirty="0" smtClean="0">
                <a:latin typeface="Book Antiqua" pitchFamily="18" charset="0"/>
              </a:rPr>
              <a:t> </a:t>
            </a:r>
            <a:r>
              <a:rPr lang="en-US" dirty="0" smtClean="0">
                <a:latin typeface="Book Antiqua" pitchFamily="18" charset="0"/>
              </a:rPr>
              <a:t>these prayers are answered?</a:t>
            </a:r>
          </a:p>
          <a:p>
            <a:endParaRPr lang="en-US" dirty="0" smtClean="0">
              <a:latin typeface="Book Antiqua" pitchFamily="18" charset="0"/>
            </a:endParaRPr>
          </a:p>
          <a:p>
            <a:r>
              <a:rPr lang="en-US" dirty="0" smtClean="0">
                <a:latin typeface="Book Antiqua" pitchFamily="18" charset="0"/>
              </a:rPr>
              <a:t>We NEED</a:t>
            </a:r>
            <a:r>
              <a:rPr lang="en-US" baseline="0" dirty="0" smtClean="0">
                <a:latin typeface="Book Antiqua" pitchFamily="18" charset="0"/>
              </a:rPr>
              <a:t> to set goals. We have not (and never will) reach a point of perfection we cannot improve and grow anymore. We need to examine and set goals so we can improve on every level. Examples…</a:t>
            </a:r>
            <a:endParaRPr lang="en-US" dirty="0" smtClean="0">
              <a:latin typeface="Book Antiqua" pitchFamily="18" charset="0"/>
            </a:endParaRPr>
          </a:p>
          <a:p>
            <a:endParaRPr lang="en-US" dirty="0" smtClean="0">
              <a:latin typeface="Book Antiqua" pitchFamily="18" charset="0"/>
            </a:endParaRPr>
          </a:p>
        </p:txBody>
      </p:sp>
      <p:sp>
        <p:nvSpPr>
          <p:cNvPr id="4" name="Slide Number Placeholder 3"/>
          <p:cNvSpPr>
            <a:spLocks noGrp="1"/>
          </p:cNvSpPr>
          <p:nvPr>
            <p:ph type="sldNum" sz="quarter" idx="10"/>
          </p:nvPr>
        </p:nvSpPr>
        <p:spPr/>
        <p:txBody>
          <a:bodyPr/>
          <a:lstStyle/>
          <a:p>
            <a:fld id="{75419E1F-DEE1-4CA2-BFA8-5852A9D7C36E}"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Setting Goals</a:t>
            </a:r>
            <a:r>
              <a:rPr lang="en-US" dirty="0" smtClean="0"/>
              <a:t>. Edification…</a:t>
            </a:r>
          </a:p>
          <a:p>
            <a:endParaRPr lang="en-US" dirty="0" smtClean="0"/>
          </a:p>
          <a:p>
            <a:pPr marL="228600" indent="-228600">
              <a:buFont typeface="Arial" pitchFamily="34" charset="0"/>
              <a:buChar char="•"/>
            </a:pPr>
            <a:r>
              <a:rPr lang="en-US" dirty="0" smtClean="0">
                <a:latin typeface="Book Antiqua" pitchFamily="18" charset="0"/>
              </a:rPr>
              <a:t>Goals that </a:t>
            </a:r>
            <a:r>
              <a:rPr lang="en-US" b="1" u="sng" dirty="0" smtClean="0">
                <a:latin typeface="Book Antiqua" pitchFamily="18" charset="0"/>
              </a:rPr>
              <a:t>increase</a:t>
            </a:r>
            <a:r>
              <a:rPr lang="en-US" dirty="0" smtClean="0">
                <a:latin typeface="Book Antiqua" pitchFamily="18" charset="0"/>
              </a:rPr>
              <a:t> our knowledge and understanding of God’s word.</a:t>
            </a:r>
          </a:p>
          <a:p>
            <a:pPr marL="228600" indent="-228600">
              <a:buFont typeface="Arial" pitchFamily="34" charset="0"/>
              <a:buChar char="•"/>
            </a:pPr>
            <a:r>
              <a:rPr lang="en-US" dirty="0" smtClean="0">
                <a:latin typeface="Book Antiqua" pitchFamily="18" charset="0"/>
              </a:rPr>
              <a:t>Are our Bible classes </a:t>
            </a:r>
            <a:r>
              <a:rPr lang="en-US" b="1" u="sng" dirty="0" smtClean="0">
                <a:latin typeface="Book Antiqua" pitchFamily="18" charset="0"/>
              </a:rPr>
              <a:t>effective</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Can we make them </a:t>
            </a:r>
            <a:r>
              <a:rPr lang="en-US" b="1" u="sng" dirty="0" smtClean="0">
                <a:latin typeface="Book Antiqua" pitchFamily="18" charset="0"/>
              </a:rPr>
              <a:t>better</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Goals to help us draw </a:t>
            </a:r>
            <a:r>
              <a:rPr lang="en-US" b="1" u="sng" dirty="0" smtClean="0">
                <a:latin typeface="Book Antiqua" pitchFamily="18" charset="0"/>
              </a:rPr>
              <a:t>closer</a:t>
            </a:r>
            <a:r>
              <a:rPr lang="en-US" dirty="0" smtClean="0">
                <a:latin typeface="Book Antiqua" pitchFamily="18" charset="0"/>
              </a:rPr>
              <a:t> together.</a:t>
            </a:r>
          </a:p>
          <a:p>
            <a:pPr marL="228600" indent="-228600">
              <a:buFont typeface="Arial" pitchFamily="34" charset="0"/>
              <a:buChar char="•"/>
            </a:pPr>
            <a:r>
              <a:rPr lang="en-US" dirty="0" smtClean="0">
                <a:latin typeface="Book Antiqua" pitchFamily="18" charset="0"/>
              </a:rPr>
              <a:t>Are Group-Meeting </a:t>
            </a:r>
            <a:r>
              <a:rPr lang="en-US" b="1" u="sng" dirty="0" smtClean="0">
                <a:latin typeface="Book Antiqua" pitchFamily="18" charset="0"/>
              </a:rPr>
              <a:t>needs</a:t>
            </a:r>
            <a:r>
              <a:rPr lang="en-US" dirty="0" smtClean="0">
                <a:latin typeface="Book Antiqua" pitchFamily="18" charset="0"/>
              </a:rPr>
              <a:t> being met?</a:t>
            </a:r>
          </a:p>
          <a:p>
            <a:pPr marL="228600" indent="-228600">
              <a:buFont typeface="Arial" pitchFamily="34" charset="0"/>
              <a:buChar char="•"/>
            </a:pPr>
            <a:r>
              <a:rPr lang="en-US" dirty="0" smtClean="0">
                <a:latin typeface="Book Antiqua" pitchFamily="18" charset="0"/>
              </a:rPr>
              <a:t>How can we </a:t>
            </a:r>
            <a:r>
              <a:rPr lang="en-US" b="1" u="sng" dirty="0" smtClean="0">
                <a:latin typeface="Book Antiqua" pitchFamily="18" charset="0"/>
              </a:rPr>
              <a:t>help</a:t>
            </a:r>
            <a:r>
              <a:rPr lang="en-US" dirty="0" smtClean="0">
                <a:latin typeface="Book Antiqua" pitchFamily="18" charset="0"/>
              </a:rPr>
              <a:t> one another overcome selfish and bitter attitudes?</a:t>
            </a:r>
          </a:p>
          <a:p>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Set Goals</a:t>
            </a:r>
            <a:r>
              <a:rPr lang="en-US" dirty="0" smtClean="0"/>
              <a:t>. Evangelism…</a:t>
            </a:r>
          </a:p>
          <a:p>
            <a:endParaRPr lang="en-US" dirty="0" smtClean="0"/>
          </a:p>
          <a:p>
            <a:pPr marL="228600" indent="-228600">
              <a:buFont typeface="Arial" pitchFamily="34" charset="0"/>
              <a:buChar char="•"/>
            </a:pPr>
            <a:r>
              <a:rPr lang="en-US" dirty="0" smtClean="0">
                <a:latin typeface="Book Antiqua" pitchFamily="18" charset="0"/>
              </a:rPr>
              <a:t>Set goals to </a:t>
            </a:r>
            <a:r>
              <a:rPr lang="en-US" b="1" u="sng" dirty="0" smtClean="0">
                <a:latin typeface="Book Antiqua" pitchFamily="18" charset="0"/>
              </a:rPr>
              <a:t>equip</a:t>
            </a:r>
            <a:r>
              <a:rPr lang="en-US" dirty="0" smtClean="0">
                <a:latin typeface="Book Antiqua" pitchFamily="18" charset="0"/>
              </a:rPr>
              <a:t> our members to teach the gospel to the lost.</a:t>
            </a:r>
          </a:p>
          <a:p>
            <a:pPr marL="228600" indent="-228600">
              <a:buFont typeface="Arial" pitchFamily="34" charset="0"/>
              <a:buChar char="•"/>
            </a:pPr>
            <a:r>
              <a:rPr lang="en-US" b="1" u="sng" dirty="0" smtClean="0">
                <a:latin typeface="Book Antiqua" pitchFamily="18" charset="0"/>
              </a:rPr>
              <a:t>Set specific</a:t>
            </a:r>
            <a:r>
              <a:rPr lang="en-US" dirty="0" smtClean="0">
                <a:latin typeface="Book Antiqua" pitchFamily="18" charset="0"/>
              </a:rPr>
              <a:t> goals for growth.</a:t>
            </a:r>
          </a:p>
          <a:p>
            <a:pPr marL="228600" indent="-228600">
              <a:buFont typeface="Arial" pitchFamily="34" charset="0"/>
              <a:buChar char="•"/>
            </a:pPr>
            <a:r>
              <a:rPr lang="en-US" dirty="0" smtClean="0">
                <a:latin typeface="Book Antiqua" pitchFamily="18" charset="0"/>
              </a:rPr>
              <a:t>Define things that can remove </a:t>
            </a:r>
            <a:r>
              <a:rPr lang="en-US" b="1" u="sng" dirty="0" smtClean="0">
                <a:latin typeface="Book Antiqua" pitchFamily="18" charset="0"/>
              </a:rPr>
              <a:t>obstacles</a:t>
            </a:r>
            <a:r>
              <a:rPr lang="en-US" dirty="0" smtClean="0">
                <a:latin typeface="Book Antiqua" pitchFamily="18" charset="0"/>
              </a:rPr>
              <a:t> to reaching others.</a:t>
            </a:r>
          </a:p>
          <a:p>
            <a:pPr marL="228600" indent="-228600">
              <a:buFont typeface="Arial" pitchFamily="34" charset="0"/>
              <a:buChar char="•"/>
            </a:pPr>
            <a:r>
              <a:rPr lang="en-US" dirty="0" smtClean="0">
                <a:latin typeface="Book Antiqua" pitchFamily="18" charset="0"/>
              </a:rPr>
              <a:t>Do we really </a:t>
            </a:r>
            <a:r>
              <a:rPr lang="en-US" b="1" u="sng" dirty="0" smtClean="0">
                <a:latin typeface="Book Antiqua" pitchFamily="18" charset="0"/>
              </a:rPr>
              <a:t>love the lost</a:t>
            </a:r>
            <a:r>
              <a:rPr lang="en-US" b="1" u="none" dirty="0" smtClean="0">
                <a:latin typeface="Book Antiqua" pitchFamily="18" charset="0"/>
              </a:rPr>
              <a:t> </a:t>
            </a:r>
            <a:r>
              <a:rPr lang="en-US" dirty="0" smtClean="0">
                <a:latin typeface="Book Antiqua" pitchFamily="18" charset="0"/>
              </a:rPr>
              <a:t>as we should?</a:t>
            </a:r>
          </a:p>
          <a:p>
            <a:pPr marL="228600" indent="-228600">
              <a:buFont typeface="Arial" pitchFamily="34" charset="0"/>
              <a:buChar char="•"/>
            </a:pPr>
            <a:r>
              <a:rPr lang="en-US" dirty="0" smtClean="0">
                <a:latin typeface="Book Antiqua" pitchFamily="18" charset="0"/>
              </a:rPr>
              <a:t>Do you </a:t>
            </a:r>
            <a:r>
              <a:rPr lang="en-US" b="1" u="sng" dirty="0" smtClean="0">
                <a:latin typeface="Book Antiqua" pitchFamily="18" charset="0"/>
              </a:rPr>
              <a:t>read </a:t>
            </a:r>
            <a:r>
              <a:rPr lang="en-US" dirty="0" smtClean="0">
                <a:latin typeface="Book Antiqua" pitchFamily="18" charset="0"/>
              </a:rPr>
              <a:t>the letters from the men we support? Send </a:t>
            </a:r>
            <a:r>
              <a:rPr lang="en-US" b="1" u="sng" dirty="0" smtClean="0">
                <a:latin typeface="Book Antiqua" pitchFamily="18" charset="0"/>
              </a:rPr>
              <a:t>words</a:t>
            </a:r>
            <a:r>
              <a:rPr lang="en-US" dirty="0" smtClean="0">
                <a:latin typeface="Book Antiqua" pitchFamily="18" charset="0"/>
              </a:rPr>
              <a:t> of encouragement?</a:t>
            </a:r>
          </a:p>
          <a:p>
            <a:endParaRPr lang="en-US" dirty="0" smtClean="0">
              <a:latin typeface="Book Antiqua" pitchFamily="18" charset="0"/>
            </a:endParaRPr>
          </a:p>
          <a:p>
            <a:r>
              <a:rPr lang="en-US" dirty="0" smtClean="0">
                <a:latin typeface="Book Antiqua" pitchFamily="18" charset="0"/>
              </a:rPr>
              <a:t>Much more could be said in this area about “setting</a:t>
            </a:r>
            <a:r>
              <a:rPr lang="en-US" baseline="0" dirty="0" smtClean="0">
                <a:latin typeface="Book Antiqua" pitchFamily="18" charset="0"/>
              </a:rPr>
              <a:t> up goals.” But they ARE NEEDED… Have we even ever consider goals for this church? Goals are not easy—they present a challenge—if too hard and not realistic—will see impossible. Happy medium must be reached.</a:t>
            </a:r>
            <a:endParaRPr lang="en-US" dirty="0" smtClean="0">
              <a:latin typeface="Book Antiqua" pitchFamily="18" charset="0"/>
            </a:endParaRPr>
          </a:p>
          <a:p>
            <a:endParaRPr lang="en-US" dirty="0" smtClean="0"/>
          </a:p>
          <a:p>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Formulating a Plan</a:t>
            </a:r>
            <a:r>
              <a:rPr lang="en-US" dirty="0" smtClean="0"/>
              <a:t> </a:t>
            </a:r>
          </a:p>
          <a:p>
            <a:pPr marL="228600" indent="-228600">
              <a:buFont typeface="Arial" pitchFamily="34" charset="0"/>
              <a:buChar char="•"/>
            </a:pPr>
            <a:r>
              <a:rPr lang="en-US" dirty="0" smtClean="0">
                <a:latin typeface="Book Antiqua" pitchFamily="18" charset="0"/>
              </a:rPr>
              <a:t>Having established our goals, we next need a </a:t>
            </a:r>
            <a:r>
              <a:rPr lang="en-US" b="1" u="sng" dirty="0" smtClean="0">
                <a:latin typeface="Book Antiqua" pitchFamily="18" charset="0"/>
              </a:rPr>
              <a:t>PLAN</a:t>
            </a:r>
            <a:r>
              <a:rPr lang="en-US" b="1" u="none" dirty="0" smtClean="0">
                <a:latin typeface="Book Antiqua" pitchFamily="18" charset="0"/>
              </a:rPr>
              <a:t>.</a:t>
            </a:r>
          </a:p>
          <a:p>
            <a:pPr marL="228600" indent="-228600">
              <a:buFont typeface="Arial" pitchFamily="34" charset="0"/>
              <a:buChar char="•"/>
            </a:pPr>
            <a:r>
              <a:rPr lang="en-US" dirty="0" smtClean="0">
                <a:latin typeface="Book Antiqua" pitchFamily="18" charset="0"/>
              </a:rPr>
              <a:t>Planning is a </a:t>
            </a:r>
            <a:r>
              <a:rPr lang="en-US" b="1" u="sng" dirty="0" smtClean="0">
                <a:latin typeface="Book Antiqua" pitchFamily="18" charset="0"/>
              </a:rPr>
              <a:t>Scriptural</a:t>
            </a:r>
            <a:r>
              <a:rPr lang="en-US" dirty="0" smtClean="0">
                <a:latin typeface="Book Antiqua" pitchFamily="18" charset="0"/>
              </a:rPr>
              <a:t> concept.</a:t>
            </a:r>
          </a:p>
          <a:p>
            <a:pPr marL="228600" indent="-228600">
              <a:buFont typeface="Arial" pitchFamily="34" charset="0"/>
              <a:buChar char="•"/>
            </a:pPr>
            <a:r>
              <a:rPr lang="en-US" dirty="0" smtClean="0">
                <a:latin typeface="Book Antiqua" pitchFamily="18" charset="0"/>
              </a:rPr>
              <a:t>Before the foundation</a:t>
            </a:r>
            <a:r>
              <a:rPr lang="en-US" baseline="0" dirty="0" smtClean="0">
                <a:latin typeface="Book Antiqua" pitchFamily="18" charset="0"/>
              </a:rPr>
              <a:t> of the world, </a:t>
            </a:r>
            <a:r>
              <a:rPr lang="en-US" dirty="0" smtClean="0">
                <a:latin typeface="Book Antiqua" pitchFamily="18" charset="0"/>
              </a:rPr>
              <a:t>God </a:t>
            </a:r>
            <a:r>
              <a:rPr lang="en-US" b="1" u="sng" dirty="0" smtClean="0">
                <a:latin typeface="Book Antiqua" pitchFamily="18" charset="0"/>
              </a:rPr>
              <a:t>planned</a:t>
            </a:r>
            <a:r>
              <a:rPr lang="en-US" dirty="0" smtClean="0">
                <a:latin typeface="Book Antiqua" pitchFamily="18" charset="0"/>
              </a:rPr>
              <a:t> for our salvation</a:t>
            </a:r>
            <a:r>
              <a:rPr lang="en-US" baseline="0" dirty="0" smtClean="0">
                <a:latin typeface="Book Antiqua" pitchFamily="18" charset="0"/>
              </a:rPr>
              <a:t> (</a:t>
            </a:r>
            <a:r>
              <a:rPr lang="en-US" b="1" baseline="0" dirty="0" smtClean="0">
                <a:latin typeface="Book Antiqua" pitchFamily="18" charset="0"/>
              </a:rPr>
              <a:t>Eph.1:4)</a:t>
            </a:r>
            <a:r>
              <a:rPr lang="en-US" baseline="0" dirty="0" smtClean="0">
                <a:latin typeface="Book Antiqua" pitchFamily="18" charset="0"/>
              </a:rPr>
              <a:t>.</a:t>
            </a:r>
          </a:p>
          <a:p>
            <a:pPr marL="228600" indent="-228600">
              <a:buFont typeface="Arial" pitchFamily="34" charset="0"/>
              <a:buChar char="•"/>
            </a:pPr>
            <a:r>
              <a:rPr lang="en-US" dirty="0" smtClean="0">
                <a:latin typeface="Book Antiqua" pitchFamily="18" charset="0"/>
              </a:rPr>
              <a:t>Jesus taught us to </a:t>
            </a:r>
            <a:r>
              <a:rPr lang="en-US" b="1" u="sng" dirty="0" smtClean="0">
                <a:latin typeface="Book Antiqua" pitchFamily="18" charset="0"/>
              </a:rPr>
              <a:t>COUNT</a:t>
            </a:r>
            <a:r>
              <a:rPr lang="en-US" dirty="0" smtClean="0">
                <a:latin typeface="Book Antiqua" pitchFamily="18" charset="0"/>
              </a:rPr>
              <a:t> the cost. (</a:t>
            </a:r>
            <a:r>
              <a:rPr lang="en-US" b="1" dirty="0" smtClean="0">
                <a:latin typeface="Book Antiqua" pitchFamily="18" charset="0"/>
              </a:rPr>
              <a:t>Lk.14:28-30</a:t>
            </a:r>
            <a:r>
              <a:rPr lang="en-US" dirty="0" smtClean="0">
                <a:latin typeface="Book Antiqua" pitchFamily="18" charset="0"/>
              </a:rPr>
              <a:t>) </a:t>
            </a:r>
          </a:p>
          <a:p>
            <a:endParaRPr lang="en-US" dirty="0" smtClean="0">
              <a:latin typeface="Book Antiqua" pitchFamily="18" charset="0"/>
            </a:endParaRPr>
          </a:p>
          <a:p>
            <a:r>
              <a:rPr lang="en-US" dirty="0" smtClean="0">
                <a:latin typeface="Book Antiqua" pitchFamily="18" charset="0"/>
              </a:rPr>
              <a:t>Are we planning? A plan should be based on where we are, where we need to be, and HOW we intend to get there. This means</a:t>
            </a:r>
            <a:r>
              <a:rPr lang="en-US" baseline="0" dirty="0" smtClean="0">
                <a:latin typeface="Book Antiqua" pitchFamily="18" charset="0"/>
              </a:rPr>
              <a:t> having a plan that meets the short- and long-term GOALS that we’ve established!</a:t>
            </a:r>
            <a:endParaRPr lang="en-US" dirty="0" smtClean="0">
              <a:latin typeface="Book Antiqua" pitchFamily="18" charset="0"/>
            </a:endParaRPr>
          </a:p>
          <a:p>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Implementing Your Plan</a:t>
            </a:r>
            <a:endParaRPr lang="en-US" dirty="0" smtClean="0"/>
          </a:p>
          <a:p>
            <a:pPr marL="228600" indent="-228600">
              <a:buFont typeface="Arial" pitchFamily="34" charset="0"/>
              <a:buChar char="•"/>
            </a:pPr>
            <a:r>
              <a:rPr lang="en-US" dirty="0" smtClean="0">
                <a:latin typeface="Book Antiqua" pitchFamily="18" charset="0"/>
              </a:rPr>
              <a:t>All the goal setting and planning in the world is useless </a:t>
            </a:r>
            <a:r>
              <a:rPr lang="en-US" b="1" u="sng" dirty="0" smtClean="0">
                <a:latin typeface="Book Antiqua" pitchFamily="18" charset="0"/>
              </a:rPr>
              <a:t>IF YOU DON’T IMPLEMENT</a:t>
            </a:r>
            <a:r>
              <a:rPr lang="en-US" dirty="0" smtClean="0">
                <a:latin typeface="Book Antiqua" pitchFamily="18" charset="0"/>
              </a:rPr>
              <a:t> the plan!</a:t>
            </a:r>
          </a:p>
          <a:p>
            <a:pPr marL="228600" indent="-228600">
              <a:buFont typeface="Arial" pitchFamily="34" charset="0"/>
              <a:buChar char="•"/>
            </a:pPr>
            <a:r>
              <a:rPr lang="en-US" dirty="0" smtClean="0">
                <a:latin typeface="Book Antiqua" pitchFamily="18" charset="0"/>
              </a:rPr>
              <a:t>Remember </a:t>
            </a:r>
            <a:r>
              <a:rPr lang="en-US" b="1" u="sng" dirty="0" smtClean="0">
                <a:latin typeface="Book Antiqua" pitchFamily="18" charset="0"/>
              </a:rPr>
              <a:t>Nehemiah</a:t>
            </a:r>
            <a:r>
              <a:rPr lang="en-US" dirty="0" smtClean="0">
                <a:latin typeface="Book Antiqua" pitchFamily="18" charset="0"/>
              </a:rPr>
              <a:t>…</a:t>
            </a:r>
          </a:p>
          <a:p>
            <a:pPr marL="685800" lvl="1" indent="-228600">
              <a:buFont typeface="Arial" pitchFamily="34" charset="0"/>
              <a:buChar char="•"/>
            </a:pPr>
            <a:r>
              <a:rPr lang="en-US" b="1" i="1" dirty="0" smtClean="0">
                <a:solidFill>
                  <a:srgbClr val="0000FF"/>
                </a:solidFill>
                <a:latin typeface="Book Antiqua" pitchFamily="18" charset="0"/>
              </a:rPr>
              <a:t>He first took his needs to God</a:t>
            </a:r>
          </a:p>
          <a:p>
            <a:pPr marL="685800" lvl="1" indent="-228600">
              <a:buFont typeface="Arial" pitchFamily="34" charset="0"/>
              <a:buChar char="•"/>
            </a:pPr>
            <a:r>
              <a:rPr lang="en-US" b="1" i="1" dirty="0" smtClean="0">
                <a:solidFill>
                  <a:srgbClr val="0000FF"/>
                </a:solidFill>
                <a:latin typeface="Book Antiqua" pitchFamily="18" charset="0"/>
              </a:rPr>
              <a:t>He had a problem</a:t>
            </a:r>
          </a:p>
          <a:p>
            <a:pPr marL="685800" lvl="1" indent="-228600">
              <a:buFont typeface="Arial" pitchFamily="34" charset="0"/>
              <a:buChar char="•"/>
            </a:pPr>
            <a:r>
              <a:rPr lang="en-US" b="1" i="1" dirty="0" smtClean="0">
                <a:solidFill>
                  <a:srgbClr val="0000FF"/>
                </a:solidFill>
                <a:latin typeface="Book Antiqua" pitchFamily="18" charset="0"/>
              </a:rPr>
              <a:t>Identified the problem</a:t>
            </a:r>
          </a:p>
          <a:p>
            <a:pPr marL="685800" lvl="1" indent="-228600">
              <a:buFont typeface="Arial" pitchFamily="34" charset="0"/>
              <a:buChar char="•"/>
            </a:pPr>
            <a:r>
              <a:rPr lang="en-US" b="1" i="1" dirty="0" smtClean="0">
                <a:solidFill>
                  <a:srgbClr val="0000FF"/>
                </a:solidFill>
                <a:latin typeface="Book Antiqua" pitchFamily="18" charset="0"/>
              </a:rPr>
              <a:t>Showed his brethren the broken walls</a:t>
            </a:r>
          </a:p>
          <a:p>
            <a:pPr marL="685800" lvl="1" indent="-228600">
              <a:buFont typeface="Arial" pitchFamily="34" charset="0"/>
              <a:buChar char="•"/>
            </a:pPr>
            <a:r>
              <a:rPr lang="en-US" b="1" i="1" dirty="0" smtClean="0">
                <a:solidFill>
                  <a:srgbClr val="0000FF"/>
                </a:solidFill>
                <a:latin typeface="Book Antiqua" pitchFamily="18" charset="0"/>
              </a:rPr>
              <a:t>Established a plan</a:t>
            </a:r>
          </a:p>
          <a:p>
            <a:pPr marL="685800" lvl="1" indent="-228600">
              <a:buFont typeface="Arial" pitchFamily="34" charset="0"/>
              <a:buChar char="•"/>
            </a:pPr>
            <a:r>
              <a:rPr lang="en-US" b="1" i="1" dirty="0" smtClean="0">
                <a:solidFill>
                  <a:srgbClr val="0000FF"/>
                </a:solidFill>
                <a:latin typeface="Book Antiqua" pitchFamily="18" charset="0"/>
              </a:rPr>
              <a:t>Put the plan into action</a:t>
            </a:r>
          </a:p>
          <a:p>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Implementing </a:t>
            </a:r>
            <a:r>
              <a:rPr lang="en-US" b="1" u="sng" dirty="0" smtClean="0"/>
              <a:t>Your </a:t>
            </a:r>
            <a:r>
              <a:rPr lang="en-US" b="1" u="sng" dirty="0" smtClean="0"/>
              <a:t>Plan </a:t>
            </a:r>
            <a:endParaRPr lang="en-US" b="0" u="none" dirty="0" smtClean="0"/>
          </a:p>
          <a:p>
            <a:endParaRPr lang="en-US" b="0" u="none" dirty="0" smtClean="0"/>
          </a:p>
          <a:p>
            <a:pPr marL="228600" indent="-228600">
              <a:buFont typeface="Arial" pitchFamily="34" charset="0"/>
              <a:buChar char="•"/>
            </a:pPr>
            <a:r>
              <a:rPr lang="en-US" dirty="0" smtClean="0">
                <a:latin typeface="Book Antiqua" pitchFamily="18" charset="0"/>
              </a:rPr>
              <a:t>Jesus had a plan for </a:t>
            </a:r>
            <a:r>
              <a:rPr lang="en-US" b="1" u="sng" dirty="0" smtClean="0">
                <a:latin typeface="Book Antiqua" pitchFamily="18" charset="0"/>
              </a:rPr>
              <a:t>spreading</a:t>
            </a:r>
            <a:r>
              <a:rPr lang="en-US" dirty="0" smtClean="0">
                <a:latin typeface="Book Antiqua" pitchFamily="18" charset="0"/>
              </a:rPr>
              <a:t> the gospel</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He </a:t>
            </a:r>
            <a:r>
              <a:rPr lang="en-US" dirty="0" smtClean="0">
                <a:latin typeface="Book Antiqua" pitchFamily="18" charset="0"/>
              </a:rPr>
              <a:t>set </a:t>
            </a:r>
            <a:r>
              <a:rPr lang="en-US" b="1" u="sng" dirty="0" smtClean="0">
                <a:latin typeface="Book Antiqua" pitchFamily="18" charset="0"/>
              </a:rPr>
              <a:t>goals</a:t>
            </a:r>
            <a:r>
              <a:rPr lang="en-US" dirty="0" smtClean="0">
                <a:latin typeface="Book Antiqua" pitchFamily="18" charset="0"/>
              </a:rPr>
              <a:t> and gave a </a:t>
            </a:r>
            <a:r>
              <a:rPr lang="en-US" b="1" u="sng" dirty="0" smtClean="0">
                <a:latin typeface="Book Antiqua" pitchFamily="18" charset="0"/>
              </a:rPr>
              <a:t>plan</a:t>
            </a:r>
            <a:r>
              <a:rPr lang="en-US" b="1" u="none" baseline="0" dirty="0" smtClean="0">
                <a:latin typeface="Book Antiqua" pitchFamily="18" charset="0"/>
              </a:rPr>
              <a:t> </a:t>
            </a:r>
            <a:r>
              <a:rPr lang="en-US" dirty="0" smtClean="0">
                <a:latin typeface="Book Antiqua" pitchFamily="18" charset="0"/>
              </a:rPr>
              <a:t>to His apostles</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He </a:t>
            </a:r>
            <a:r>
              <a:rPr lang="en-US" dirty="0" smtClean="0">
                <a:latin typeface="Book Antiqua" pitchFamily="18" charset="0"/>
              </a:rPr>
              <a:t>spent </a:t>
            </a:r>
            <a:r>
              <a:rPr lang="en-US" dirty="0" smtClean="0">
                <a:latin typeface="Book Antiqua" pitchFamily="18" charset="0"/>
              </a:rPr>
              <a:t>three </a:t>
            </a:r>
            <a:r>
              <a:rPr lang="en-US" b="0" u="none" dirty="0" smtClean="0">
                <a:latin typeface="Book Antiqua" pitchFamily="18" charset="0"/>
              </a:rPr>
              <a:t>years</a:t>
            </a:r>
            <a:r>
              <a:rPr lang="en-US" b="1" u="none" dirty="0" smtClean="0">
                <a:latin typeface="Book Antiqua" pitchFamily="18" charset="0"/>
              </a:rPr>
              <a:t> </a:t>
            </a:r>
            <a:r>
              <a:rPr lang="en-US" b="1" u="sng" dirty="0" smtClean="0">
                <a:latin typeface="Book Antiqua" pitchFamily="18" charset="0"/>
              </a:rPr>
              <a:t>preparing </a:t>
            </a:r>
            <a:r>
              <a:rPr lang="en-US" dirty="0" smtClean="0">
                <a:latin typeface="Book Antiqua" pitchFamily="18" charset="0"/>
              </a:rPr>
              <a:t>them for this great work</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After </a:t>
            </a:r>
            <a:r>
              <a:rPr lang="en-US" dirty="0" smtClean="0">
                <a:latin typeface="Book Antiqua" pitchFamily="18" charset="0"/>
              </a:rPr>
              <a:t>His </a:t>
            </a:r>
            <a:r>
              <a:rPr lang="en-US" b="1" u="sng" dirty="0" smtClean="0">
                <a:latin typeface="Book Antiqua" pitchFamily="18" charset="0"/>
              </a:rPr>
              <a:t>ascension</a:t>
            </a:r>
            <a:r>
              <a:rPr lang="en-US" b="1" u="none" dirty="0" smtClean="0">
                <a:latin typeface="Book Antiqua" pitchFamily="18" charset="0"/>
              </a:rPr>
              <a:t>,</a:t>
            </a:r>
            <a:r>
              <a:rPr lang="en-US" dirty="0" smtClean="0">
                <a:latin typeface="Book Antiqua" pitchFamily="18" charset="0"/>
              </a:rPr>
              <a:t> </a:t>
            </a:r>
            <a:r>
              <a:rPr lang="en-US" dirty="0" smtClean="0">
                <a:latin typeface="Book Antiqua" pitchFamily="18" charset="0"/>
              </a:rPr>
              <a:t>on </a:t>
            </a:r>
            <a:r>
              <a:rPr lang="en-US" dirty="0" smtClean="0">
                <a:latin typeface="Book Antiqua" pitchFamily="18" charset="0"/>
              </a:rPr>
              <a:t>the Day of Pentecost, </a:t>
            </a:r>
            <a:r>
              <a:rPr lang="en-US" dirty="0" smtClean="0">
                <a:latin typeface="Book Antiqua" pitchFamily="18" charset="0"/>
              </a:rPr>
              <a:t>the plan was implemented!</a:t>
            </a:r>
          </a:p>
          <a:p>
            <a:pPr lvl="1"/>
            <a:r>
              <a:rPr lang="en-US" i="1" dirty="0" smtClean="0">
                <a:solidFill>
                  <a:srgbClr val="FF0000"/>
                </a:solidFill>
                <a:latin typeface="Book Antiqua" pitchFamily="18" charset="0"/>
              </a:rPr>
              <a:t>Acts 2</a:t>
            </a:r>
          </a:p>
          <a:p>
            <a:pPr lvl="1"/>
            <a:r>
              <a:rPr lang="en-US" i="1" dirty="0" smtClean="0">
                <a:solidFill>
                  <a:srgbClr val="FF0000"/>
                </a:solidFill>
                <a:latin typeface="Book Antiqua" pitchFamily="18" charset="0"/>
              </a:rPr>
              <a:t>Acts 8:4</a:t>
            </a:r>
          </a:p>
          <a:p>
            <a:pPr lvl="0"/>
            <a:r>
              <a:rPr lang="en-US" i="0" dirty="0" smtClean="0">
                <a:solidFill>
                  <a:srgbClr val="FF0000"/>
                </a:solidFill>
                <a:latin typeface="Book Antiqua" pitchFamily="18" charset="0"/>
              </a:rPr>
              <a:t>If we want to </a:t>
            </a:r>
            <a:r>
              <a:rPr lang="en-US" i="0" dirty="0" smtClean="0">
                <a:solidFill>
                  <a:srgbClr val="FF0000"/>
                </a:solidFill>
                <a:latin typeface="Book Antiqua" pitchFamily="18" charset="0"/>
              </a:rPr>
              <a:t>grow, </a:t>
            </a:r>
            <a:r>
              <a:rPr lang="en-US" i="0" dirty="0" smtClean="0">
                <a:solidFill>
                  <a:srgbClr val="FF0000"/>
                </a:solidFill>
                <a:latin typeface="Book Antiqua" pitchFamily="18" charset="0"/>
              </a:rPr>
              <a:t>we have to do </a:t>
            </a:r>
            <a:r>
              <a:rPr lang="en-US" i="0" dirty="0" smtClean="0">
                <a:solidFill>
                  <a:srgbClr val="FF0000"/>
                </a:solidFill>
                <a:latin typeface="Book Antiqua" pitchFamily="18" charset="0"/>
              </a:rPr>
              <a:t>something; and </a:t>
            </a:r>
            <a:r>
              <a:rPr lang="en-US" i="0" dirty="0" smtClean="0">
                <a:solidFill>
                  <a:srgbClr val="FF0000"/>
                </a:solidFill>
                <a:latin typeface="Book Antiqua" pitchFamily="18" charset="0"/>
              </a:rPr>
              <a:t>that applies in </a:t>
            </a:r>
            <a:r>
              <a:rPr lang="en-US" i="0" dirty="0" smtClean="0">
                <a:solidFill>
                  <a:srgbClr val="FF0000"/>
                </a:solidFill>
                <a:latin typeface="Book Antiqua" pitchFamily="18" charset="0"/>
              </a:rPr>
              <a:t>EVERY area</a:t>
            </a:r>
            <a:r>
              <a:rPr lang="en-US" i="0" baseline="0" dirty="0" smtClean="0">
                <a:solidFill>
                  <a:srgbClr val="FF0000"/>
                </a:solidFill>
                <a:latin typeface="Book Antiqua" pitchFamily="18" charset="0"/>
              </a:rPr>
              <a:t> (</a:t>
            </a:r>
            <a:r>
              <a:rPr lang="en-US" i="1" baseline="0" dirty="0" smtClean="0">
                <a:solidFill>
                  <a:srgbClr val="FF0000"/>
                </a:solidFill>
                <a:latin typeface="Book Antiqua" pitchFamily="18" charset="0"/>
              </a:rPr>
              <a:t>edification, worship, evangelism</a:t>
            </a:r>
            <a:r>
              <a:rPr lang="en-US" i="0" baseline="0" dirty="0" smtClean="0">
                <a:solidFill>
                  <a:srgbClr val="FF0000"/>
                </a:solidFill>
                <a:latin typeface="Book Antiqua" pitchFamily="18" charset="0"/>
              </a:rPr>
              <a:t>, etc.)</a:t>
            </a:r>
            <a:endParaRPr lang="en-US" i="0" dirty="0" smtClean="0">
              <a:solidFill>
                <a:srgbClr val="FF0000"/>
              </a:solidFill>
              <a:latin typeface="Book Antiqua" pitchFamily="18" charset="0"/>
            </a:endParaRPr>
          </a:p>
          <a:p>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Implementing </a:t>
            </a:r>
            <a:r>
              <a:rPr lang="en-US" b="1" u="sng" dirty="0" smtClean="0"/>
              <a:t>Your </a:t>
            </a:r>
            <a:r>
              <a:rPr lang="en-US" b="1" u="sng" dirty="0" smtClean="0"/>
              <a:t>Plan</a:t>
            </a:r>
            <a:r>
              <a:rPr lang="en-US" b="1" u="none" dirty="0" smtClean="0"/>
              <a:t> </a:t>
            </a:r>
          </a:p>
          <a:p>
            <a:r>
              <a:rPr lang="en-US" dirty="0" smtClean="0">
                <a:latin typeface="Book Antiqua" pitchFamily="18" charset="0"/>
              </a:rPr>
              <a:t>The </a:t>
            </a:r>
            <a:r>
              <a:rPr lang="en-US" dirty="0" smtClean="0">
                <a:latin typeface="Book Antiqua" pitchFamily="18" charset="0"/>
              </a:rPr>
              <a:t>need to </a:t>
            </a:r>
            <a:r>
              <a:rPr lang="en-US" b="1" u="sng" dirty="0" smtClean="0">
                <a:latin typeface="Book Antiqua" pitchFamily="18" charset="0"/>
              </a:rPr>
              <a:t>inform</a:t>
            </a:r>
            <a:r>
              <a:rPr lang="en-US" dirty="0" smtClean="0">
                <a:latin typeface="Book Antiqua" pitchFamily="18" charset="0"/>
              </a:rPr>
              <a:t> brethren.</a:t>
            </a:r>
          </a:p>
          <a:p>
            <a:pPr marL="228600" indent="-228600">
              <a:buFont typeface="Arial" pitchFamily="34" charset="0"/>
              <a:buChar char="•"/>
            </a:pPr>
            <a:r>
              <a:rPr lang="en-US" dirty="0" smtClean="0">
                <a:latin typeface="Book Antiqua" pitchFamily="18" charset="0"/>
              </a:rPr>
              <a:t>Anything </a:t>
            </a:r>
            <a:r>
              <a:rPr lang="en-US" dirty="0" smtClean="0">
                <a:latin typeface="Book Antiqua" pitchFamily="18" charset="0"/>
              </a:rPr>
              <a:t>the church accomplishes, it must accomplish through </a:t>
            </a:r>
            <a:r>
              <a:rPr lang="en-US" b="1" u="sng" dirty="0" smtClean="0">
                <a:latin typeface="Book Antiqua" pitchFamily="18" charset="0"/>
              </a:rPr>
              <a:t>individual</a:t>
            </a:r>
            <a:r>
              <a:rPr lang="en-US" b="1" u="none" dirty="0" smtClean="0">
                <a:latin typeface="Book Antiqua" pitchFamily="18" charset="0"/>
              </a:rPr>
              <a:t> </a:t>
            </a:r>
            <a:r>
              <a:rPr lang="en-US" dirty="0" smtClean="0">
                <a:latin typeface="Book Antiqua" pitchFamily="18" charset="0"/>
              </a:rPr>
              <a:t>members.</a:t>
            </a:r>
          </a:p>
          <a:p>
            <a:pPr marL="228600" indent="-228600">
              <a:buFont typeface="Arial" pitchFamily="34" charset="0"/>
              <a:buChar char="•"/>
            </a:pPr>
            <a:r>
              <a:rPr lang="en-US" dirty="0" smtClean="0">
                <a:latin typeface="Book Antiqua" pitchFamily="18" charset="0"/>
              </a:rPr>
              <a:t>How </a:t>
            </a:r>
            <a:r>
              <a:rPr lang="en-US" dirty="0" smtClean="0">
                <a:latin typeface="Book Antiqua" pitchFamily="18" charset="0"/>
              </a:rPr>
              <a:t>can they </a:t>
            </a:r>
            <a:r>
              <a:rPr lang="en-US" b="1" u="sng" dirty="0" smtClean="0">
                <a:latin typeface="Book Antiqua" pitchFamily="18" charset="0"/>
              </a:rPr>
              <a:t>carry out plans</a:t>
            </a:r>
            <a:r>
              <a:rPr lang="en-US" dirty="0" smtClean="0">
                <a:latin typeface="Book Antiqua" pitchFamily="18" charset="0"/>
              </a:rPr>
              <a:t>—if they don’t know the plans</a:t>
            </a:r>
            <a:r>
              <a:rPr lang="en-US" dirty="0" smtClean="0">
                <a:latin typeface="Book Antiqua" pitchFamily="18" charset="0"/>
              </a:rPr>
              <a:t>?</a:t>
            </a:r>
          </a:p>
          <a:p>
            <a:pPr marL="228600" indent="-228600">
              <a:buFont typeface="Arial" pitchFamily="34" charset="0"/>
              <a:buChar char="•"/>
            </a:pPr>
            <a:r>
              <a:rPr lang="en-US" i="1" dirty="0" smtClean="0">
                <a:latin typeface="Book Antiqua" pitchFamily="18" charset="0"/>
              </a:rPr>
              <a:t>Again</a:t>
            </a:r>
            <a:r>
              <a:rPr lang="en-US" i="1" dirty="0" smtClean="0">
                <a:latin typeface="Book Antiqua" pitchFamily="18" charset="0"/>
              </a:rPr>
              <a:t>, </a:t>
            </a:r>
            <a:r>
              <a:rPr lang="en-US" i="1" dirty="0" smtClean="0">
                <a:latin typeface="Book Antiqua" pitchFamily="18" charset="0"/>
              </a:rPr>
              <a:t>consider the examples </a:t>
            </a:r>
            <a:r>
              <a:rPr lang="en-US" i="1" dirty="0" smtClean="0">
                <a:latin typeface="Book Antiqua" pitchFamily="18" charset="0"/>
              </a:rPr>
              <a:t>of Jesus and Paul</a:t>
            </a:r>
            <a:r>
              <a:rPr lang="en-US" i="0" dirty="0" smtClean="0">
                <a:latin typeface="Book Antiqua" pitchFamily="18" charset="0"/>
              </a:rPr>
              <a:t>. </a:t>
            </a:r>
            <a:r>
              <a:rPr lang="en-US" i="0" dirty="0" smtClean="0">
                <a:latin typeface="Book Antiqua" pitchFamily="18" charset="0"/>
              </a:rPr>
              <a:t>Jesus took </a:t>
            </a:r>
            <a:r>
              <a:rPr lang="en-US" i="0" dirty="0" smtClean="0">
                <a:latin typeface="Book Antiqua" pitchFamily="18" charset="0"/>
              </a:rPr>
              <a:t>three </a:t>
            </a:r>
            <a:r>
              <a:rPr lang="en-US" i="0" dirty="0" smtClean="0">
                <a:latin typeface="Book Antiqua" pitchFamily="18" charset="0"/>
              </a:rPr>
              <a:t>years to let His apostles (then disciples) </a:t>
            </a:r>
            <a:r>
              <a:rPr lang="en-US" i="0" dirty="0" smtClean="0">
                <a:latin typeface="Book Antiqua" pitchFamily="18" charset="0"/>
              </a:rPr>
              <a:t>learn what he expected</a:t>
            </a:r>
            <a:r>
              <a:rPr lang="en-US" i="0" baseline="0" dirty="0" smtClean="0">
                <a:latin typeface="Book Antiqua" pitchFamily="18" charset="0"/>
              </a:rPr>
              <a:t> of them and </a:t>
            </a:r>
            <a:r>
              <a:rPr lang="en-US" i="0" baseline="0" dirty="0" smtClean="0">
                <a:latin typeface="Book Antiqua" pitchFamily="18" charset="0"/>
              </a:rPr>
              <a:t>what </a:t>
            </a:r>
            <a:r>
              <a:rPr lang="en-US" i="0" baseline="0" dirty="0" smtClean="0">
                <a:latin typeface="Book Antiqua" pitchFamily="18" charset="0"/>
              </a:rPr>
              <a:t>they were to </a:t>
            </a:r>
            <a:r>
              <a:rPr lang="en-US" i="0" baseline="0" dirty="0" smtClean="0">
                <a:latin typeface="Book Antiqua" pitchFamily="18" charset="0"/>
              </a:rPr>
              <a:t>do. </a:t>
            </a:r>
            <a:r>
              <a:rPr lang="en-US" i="0" baseline="0" dirty="0" smtClean="0">
                <a:latin typeface="Book Antiqua" pitchFamily="18" charset="0"/>
              </a:rPr>
              <a:t>In his letters, Paul often </a:t>
            </a:r>
            <a:r>
              <a:rPr lang="en-US" i="0" baseline="0" dirty="0" smtClean="0">
                <a:latin typeface="Book Antiqua" pitchFamily="18" charset="0"/>
              </a:rPr>
              <a:t>informed the brethren of his plans and what they could do to help him implement </a:t>
            </a:r>
            <a:r>
              <a:rPr lang="en-US" i="0" baseline="0" dirty="0" smtClean="0">
                <a:latin typeface="Book Antiqua" pitchFamily="18" charset="0"/>
              </a:rPr>
              <a:t>them. </a:t>
            </a:r>
            <a:r>
              <a:rPr lang="en-US" i="0" baseline="0" dirty="0" smtClean="0">
                <a:latin typeface="Book Antiqua" pitchFamily="18" charset="0"/>
              </a:rPr>
              <a:t>(</a:t>
            </a:r>
            <a:r>
              <a:rPr lang="en-US" i="1" baseline="0" dirty="0" smtClean="0">
                <a:latin typeface="Book Antiqua" pitchFamily="18" charset="0"/>
              </a:rPr>
              <a:t>sometimes just a prayer</a:t>
            </a:r>
            <a:r>
              <a:rPr lang="en-US" i="0" baseline="0" dirty="0" smtClean="0">
                <a:latin typeface="Book Antiqua" pitchFamily="18" charset="0"/>
              </a:rPr>
              <a:t>)</a:t>
            </a:r>
          </a:p>
          <a:p>
            <a:pPr marL="228600" indent="-228600">
              <a:buFont typeface="Arial" pitchFamily="34" charset="0"/>
              <a:buChar char="•"/>
            </a:pPr>
            <a:r>
              <a:rPr lang="en-US" dirty="0" smtClean="0">
                <a:latin typeface="Book Antiqua" pitchFamily="18" charset="0"/>
              </a:rPr>
              <a:t>Call </a:t>
            </a:r>
            <a:r>
              <a:rPr lang="en-US" dirty="0" smtClean="0">
                <a:latin typeface="Book Antiqua" pitchFamily="18" charset="0"/>
              </a:rPr>
              <a:t>for </a:t>
            </a:r>
            <a:r>
              <a:rPr lang="en-US" b="1" u="sng" dirty="0" smtClean="0">
                <a:latin typeface="Book Antiqua" pitchFamily="18" charset="0"/>
              </a:rPr>
              <a:t>commitment</a:t>
            </a:r>
            <a:r>
              <a:rPr lang="en-US" dirty="0" smtClean="0">
                <a:latin typeface="Book Antiqua" pitchFamily="18" charset="0"/>
              </a:rPr>
              <a:t> to the plan. In the book of </a:t>
            </a:r>
            <a:r>
              <a:rPr lang="en-US" dirty="0" smtClean="0">
                <a:latin typeface="Book Antiqua" pitchFamily="18" charset="0"/>
              </a:rPr>
              <a:t>Nehemiah, he called </a:t>
            </a:r>
            <a:r>
              <a:rPr lang="en-US" dirty="0" smtClean="0">
                <a:latin typeface="Book Antiqua" pitchFamily="18" charset="0"/>
              </a:rPr>
              <a:t>for a commitment from </a:t>
            </a:r>
            <a:r>
              <a:rPr lang="en-US" dirty="0" smtClean="0">
                <a:latin typeface="Book Antiqua" pitchFamily="18" charset="0"/>
              </a:rPr>
              <a:t>the people,</a:t>
            </a:r>
            <a:r>
              <a:rPr lang="en-US" baseline="0" dirty="0" smtClean="0">
                <a:latin typeface="Book Antiqua" pitchFamily="18" charset="0"/>
              </a:rPr>
              <a:t> </a:t>
            </a:r>
            <a:r>
              <a:rPr lang="en-US" baseline="0" dirty="0" smtClean="0">
                <a:latin typeface="Book Antiqua" pitchFamily="18" charset="0"/>
              </a:rPr>
              <a:t>after the walls </a:t>
            </a:r>
            <a:r>
              <a:rPr lang="en-US" baseline="0" dirty="0" smtClean="0">
                <a:latin typeface="Book Antiqua" pitchFamily="18" charset="0"/>
              </a:rPr>
              <a:t>were built</a:t>
            </a:r>
            <a:r>
              <a:rPr lang="en-US" baseline="0" dirty="0" smtClean="0">
                <a:latin typeface="Book Antiqua" pitchFamily="18" charset="0"/>
              </a:rPr>
              <a:t>. True worship needed to be </a:t>
            </a:r>
            <a:r>
              <a:rPr lang="en-US" baseline="0" dirty="0" smtClean="0">
                <a:latin typeface="Book Antiqua" pitchFamily="18" charset="0"/>
              </a:rPr>
              <a:t>restored, </a:t>
            </a:r>
            <a:r>
              <a:rPr lang="en-US" baseline="0" dirty="0" smtClean="0">
                <a:latin typeface="Book Antiqua" pitchFamily="18" charset="0"/>
              </a:rPr>
              <a:t>and Nehemiah called for </a:t>
            </a:r>
            <a:r>
              <a:rPr lang="en-US" baseline="0" dirty="0" smtClean="0">
                <a:latin typeface="Book Antiqua" pitchFamily="18" charset="0"/>
              </a:rPr>
              <a:t>their commitment. </a:t>
            </a:r>
            <a:r>
              <a:rPr lang="en-US" baseline="0" dirty="0" smtClean="0">
                <a:latin typeface="Book Antiqua" pitchFamily="18" charset="0"/>
              </a:rPr>
              <a:t>(</a:t>
            </a:r>
            <a:r>
              <a:rPr lang="en-US" b="1" baseline="0" dirty="0" smtClean="0">
                <a:latin typeface="Book Antiqua" pitchFamily="18" charset="0"/>
              </a:rPr>
              <a:t>Neh.9:38</a:t>
            </a:r>
            <a:r>
              <a:rPr lang="en-US" baseline="0" dirty="0" smtClean="0">
                <a:latin typeface="Book Antiqua" pitchFamily="18" charset="0"/>
              </a:rPr>
              <a:t>) </a:t>
            </a:r>
            <a:r>
              <a:rPr lang="en-US" baseline="0" dirty="0" smtClean="0">
                <a:latin typeface="Book Antiqua" pitchFamily="18" charset="0"/>
              </a:rPr>
              <a:t>They signed a document (</a:t>
            </a:r>
            <a:r>
              <a:rPr lang="en-US" b="1" baseline="0" dirty="0" smtClean="0">
                <a:latin typeface="Book Antiqua" pitchFamily="18" charset="0"/>
              </a:rPr>
              <a:t>Neh.10:1)</a:t>
            </a:r>
            <a:r>
              <a:rPr lang="en-US" baseline="0" dirty="0" smtClean="0">
                <a:latin typeface="Book Antiqua" pitchFamily="18" charset="0"/>
              </a:rPr>
              <a:t>. </a:t>
            </a:r>
            <a:endParaRPr lang="en-US" baseline="0" dirty="0" smtClean="0">
              <a:latin typeface="Book Antiqua" pitchFamily="18" charset="0"/>
            </a:endParaRPr>
          </a:p>
          <a:p>
            <a:endParaRPr lang="en-US" baseline="0" dirty="0" smtClean="0">
              <a:latin typeface="Book Antiqua" pitchFamily="18" charset="0"/>
            </a:endParaRPr>
          </a:p>
          <a:p>
            <a:r>
              <a:rPr lang="en-US" baseline="0" dirty="0" smtClean="0">
                <a:latin typeface="Book Antiqua" pitchFamily="18" charset="0"/>
              </a:rPr>
              <a:t>We make </a:t>
            </a:r>
            <a:r>
              <a:rPr lang="en-US" baseline="0" dirty="0" smtClean="0">
                <a:latin typeface="Book Antiqua" pitchFamily="18" charset="0"/>
              </a:rPr>
              <a:t>plans, make </a:t>
            </a:r>
            <a:r>
              <a:rPr lang="en-US" baseline="0" dirty="0" smtClean="0">
                <a:latin typeface="Book Antiqua" pitchFamily="18" charset="0"/>
              </a:rPr>
              <a:t>them known, </a:t>
            </a:r>
            <a:r>
              <a:rPr lang="en-US" baseline="0" dirty="0" smtClean="0">
                <a:latin typeface="Book Antiqua" pitchFamily="18" charset="0"/>
              </a:rPr>
              <a:t>and express ways to implement them. To carry out the plans, we need </a:t>
            </a:r>
            <a:r>
              <a:rPr lang="en-US" baseline="0" dirty="0" smtClean="0">
                <a:latin typeface="Book Antiqua" pitchFamily="18" charset="0"/>
              </a:rPr>
              <a:t>commitment </a:t>
            </a:r>
            <a:r>
              <a:rPr lang="en-US" baseline="0" dirty="0" smtClean="0">
                <a:latin typeface="Book Antiqua" pitchFamily="18" charset="0"/>
              </a:rPr>
              <a:t>from the brethren.</a:t>
            </a:r>
            <a:endParaRPr lang="en-US" dirty="0" smtClean="0">
              <a:latin typeface="Book Antiqua" pitchFamily="18" charset="0"/>
            </a:endParaRPr>
          </a:p>
          <a:p>
            <a:endParaRPr lang="en-US" b="0" u="none" dirty="0" smtClean="0"/>
          </a:p>
          <a:p>
            <a:endParaRPr lang="en-US" b="0" u="none" dirty="0" smtClean="0"/>
          </a:p>
          <a:p>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Don’t Forget </a:t>
            </a:r>
            <a:r>
              <a:rPr lang="en-US" b="1" u="sng" dirty="0" smtClean="0"/>
              <a:t>God</a:t>
            </a:r>
            <a:r>
              <a:rPr lang="en-US" b="1" u="none" dirty="0" smtClean="0"/>
              <a:t> </a:t>
            </a:r>
          </a:p>
          <a:p>
            <a:pPr marL="228600" indent="-228600">
              <a:buFont typeface="Arial" pitchFamily="34" charset="0"/>
              <a:buChar char="•"/>
            </a:pPr>
            <a:r>
              <a:rPr lang="en-US" dirty="0" smtClean="0">
                <a:latin typeface="Book Antiqua" pitchFamily="18" charset="0"/>
              </a:rPr>
              <a:t>Far </a:t>
            </a:r>
            <a:r>
              <a:rPr lang="en-US" dirty="0" smtClean="0">
                <a:latin typeface="Book Antiqua" pitchFamily="18" charset="0"/>
              </a:rPr>
              <a:t>too many make plans without </a:t>
            </a:r>
            <a:r>
              <a:rPr lang="en-US" b="1" u="sng" dirty="0" smtClean="0">
                <a:latin typeface="Book Antiqua" pitchFamily="18" charset="0"/>
              </a:rPr>
              <a:t>considering </a:t>
            </a:r>
            <a:r>
              <a:rPr lang="en-US" b="1" u="sng" dirty="0" smtClean="0">
                <a:latin typeface="Book Antiqua" pitchFamily="18" charset="0"/>
              </a:rPr>
              <a:t>God</a:t>
            </a:r>
            <a:r>
              <a:rPr lang="en-US" dirty="0" smtClean="0">
                <a:latin typeface="Book Antiqua" pitchFamily="18" charset="0"/>
              </a:rPr>
              <a:t> or </a:t>
            </a:r>
            <a:r>
              <a:rPr lang="en-US" dirty="0" smtClean="0">
                <a:latin typeface="Book Antiqua" pitchFamily="18" charset="0"/>
              </a:rPr>
              <a:t>His </a:t>
            </a:r>
            <a:r>
              <a:rPr lang="en-US" dirty="0" smtClean="0">
                <a:latin typeface="Book Antiqua" pitchFamily="18" charset="0"/>
              </a:rPr>
              <a:t>will.</a:t>
            </a:r>
          </a:p>
          <a:p>
            <a:pPr marL="228600" indent="-228600">
              <a:buFont typeface="Arial" pitchFamily="34" charset="0"/>
              <a:buChar char="•"/>
            </a:pPr>
            <a:r>
              <a:rPr lang="en-US" dirty="0" smtClean="0">
                <a:latin typeface="Book Antiqua" pitchFamily="18" charset="0"/>
              </a:rPr>
              <a:t>Are </a:t>
            </a:r>
            <a:r>
              <a:rPr lang="en-US" dirty="0" smtClean="0">
                <a:latin typeface="Book Antiqua" pitchFamily="18" charset="0"/>
              </a:rPr>
              <a:t>they in </a:t>
            </a:r>
            <a:r>
              <a:rPr lang="en-US" b="1" u="sng" dirty="0" smtClean="0">
                <a:latin typeface="Book Antiqua" pitchFamily="18" charset="0"/>
              </a:rPr>
              <a:t>accordance</a:t>
            </a:r>
            <a:r>
              <a:rPr lang="en-US" dirty="0" smtClean="0">
                <a:latin typeface="Book Antiqua" pitchFamily="18" charset="0"/>
              </a:rPr>
              <a:t> with His will</a:t>
            </a:r>
            <a:r>
              <a:rPr lang="en-US" dirty="0" smtClean="0">
                <a:latin typeface="Book Antiqua" pitchFamily="18" charset="0"/>
              </a:rPr>
              <a:t>?</a:t>
            </a:r>
          </a:p>
          <a:p>
            <a:pPr marL="228600" indent="-228600">
              <a:buFont typeface="Arial" pitchFamily="34" charset="0"/>
              <a:buChar char="•"/>
            </a:pPr>
            <a:r>
              <a:rPr lang="en-US" b="1" u="sng" dirty="0" smtClean="0">
                <a:latin typeface="Book Antiqua" pitchFamily="18" charset="0"/>
              </a:rPr>
              <a:t>Compromise</a:t>
            </a:r>
            <a:r>
              <a:rPr lang="en-US" dirty="0" smtClean="0">
                <a:latin typeface="Book Antiqua" pitchFamily="18" charset="0"/>
              </a:rPr>
              <a:t> </a:t>
            </a:r>
            <a:r>
              <a:rPr lang="en-US" dirty="0" smtClean="0">
                <a:latin typeface="Book Antiqua" pitchFamily="18" charset="0"/>
              </a:rPr>
              <a:t>will never please Him</a:t>
            </a:r>
            <a:r>
              <a:rPr lang="en-US" dirty="0" smtClean="0">
                <a:latin typeface="Book Antiqua" pitchFamily="18" charset="0"/>
              </a:rPr>
              <a:t>.</a:t>
            </a:r>
          </a:p>
          <a:p>
            <a:pPr marL="228600" indent="-228600">
              <a:buFont typeface="Arial" pitchFamily="34" charset="0"/>
              <a:buChar char="•"/>
            </a:pPr>
            <a:r>
              <a:rPr lang="en-US" b="1" u="sng" dirty="0" smtClean="0">
                <a:latin typeface="Book Antiqua" pitchFamily="18" charset="0"/>
              </a:rPr>
              <a:t>Pray</a:t>
            </a:r>
            <a:r>
              <a:rPr lang="en-US" dirty="0" smtClean="0">
                <a:latin typeface="Book Antiqua" pitchFamily="18" charset="0"/>
              </a:rPr>
              <a:t> </a:t>
            </a:r>
            <a:r>
              <a:rPr lang="en-US" dirty="0" smtClean="0">
                <a:latin typeface="Book Antiqua" pitchFamily="18" charset="0"/>
              </a:rPr>
              <a:t>to </a:t>
            </a:r>
            <a:r>
              <a:rPr lang="en-US" dirty="0" smtClean="0">
                <a:latin typeface="Book Antiqua" pitchFamily="18" charset="0"/>
              </a:rPr>
              <a:t>Him and seek </a:t>
            </a:r>
            <a:r>
              <a:rPr lang="en-US" dirty="0" smtClean="0">
                <a:latin typeface="Book Antiqua" pitchFamily="18" charset="0"/>
              </a:rPr>
              <a:t>His blessings</a:t>
            </a:r>
            <a:r>
              <a:rPr lang="en-US" dirty="0" smtClean="0">
                <a:latin typeface="Book Antiqua" pitchFamily="18" charset="0"/>
              </a:rPr>
              <a:t>.</a:t>
            </a:r>
          </a:p>
          <a:p>
            <a:pPr marL="228600" indent="-228600">
              <a:buFont typeface="Arial" pitchFamily="34" charset="0"/>
              <a:buChar char="•"/>
            </a:pPr>
            <a:r>
              <a:rPr lang="en-US" b="1" u="sng" dirty="0" smtClean="0">
                <a:latin typeface="Book Antiqua" pitchFamily="18" charset="0"/>
              </a:rPr>
              <a:t>Believe</a:t>
            </a:r>
            <a:r>
              <a:rPr lang="en-US" dirty="0" smtClean="0">
                <a:latin typeface="Book Antiqua" pitchFamily="18" charset="0"/>
              </a:rPr>
              <a:t> that He </a:t>
            </a:r>
            <a:r>
              <a:rPr lang="en-US" dirty="0" smtClean="0">
                <a:latin typeface="Book Antiqua" pitchFamily="18" charset="0"/>
              </a:rPr>
              <a:t>will help</a:t>
            </a:r>
            <a:r>
              <a:rPr lang="en-US" dirty="0" smtClean="0">
                <a:latin typeface="Book Antiqua" pitchFamily="18" charset="0"/>
              </a:rPr>
              <a:t>!</a:t>
            </a:r>
          </a:p>
          <a:p>
            <a:pPr marL="228600" indent="-228600" algn="l">
              <a:buFont typeface="Arial" pitchFamily="34" charset="0"/>
              <a:buChar char="•"/>
            </a:pPr>
            <a:r>
              <a:rPr lang="en-US" dirty="0" smtClean="0">
                <a:latin typeface="Book Antiqua" pitchFamily="18" charset="0"/>
              </a:rPr>
              <a:t>If </a:t>
            </a:r>
            <a:r>
              <a:rPr lang="en-US" dirty="0" smtClean="0">
                <a:latin typeface="Book Antiqua" pitchFamily="18" charset="0"/>
              </a:rPr>
              <a:t>plans </a:t>
            </a:r>
            <a:r>
              <a:rPr lang="en-US" dirty="0" smtClean="0">
                <a:latin typeface="Book Antiqua" pitchFamily="18" charset="0"/>
              </a:rPr>
              <a:t>are according to </a:t>
            </a:r>
            <a:r>
              <a:rPr lang="en-US" dirty="0" smtClean="0">
                <a:latin typeface="Book Antiqua" pitchFamily="18" charset="0"/>
              </a:rPr>
              <a:t>His </a:t>
            </a:r>
            <a:r>
              <a:rPr lang="en-US" dirty="0" smtClean="0">
                <a:latin typeface="Book Antiqua" pitchFamily="18" charset="0"/>
              </a:rPr>
              <a:t>will, they will </a:t>
            </a:r>
            <a:r>
              <a:rPr lang="en-US" b="1" u="sng" dirty="0" smtClean="0">
                <a:latin typeface="Book Antiqua" pitchFamily="18" charset="0"/>
              </a:rPr>
              <a:t>succeed</a:t>
            </a:r>
            <a:r>
              <a:rPr lang="en-US" dirty="0" smtClean="0">
                <a:latin typeface="Book Antiqua" pitchFamily="18" charset="0"/>
              </a:rPr>
              <a:t>. Please NOTE: </a:t>
            </a:r>
            <a:r>
              <a:rPr lang="en-US" dirty="0" smtClean="0">
                <a:latin typeface="Book Antiqua" pitchFamily="18" charset="0"/>
              </a:rPr>
              <a:t>He didn’t promise to </a:t>
            </a:r>
            <a:r>
              <a:rPr lang="en-US" baseline="0" dirty="0" smtClean="0">
                <a:latin typeface="Book Antiqua" pitchFamily="18" charset="0"/>
              </a:rPr>
              <a:t>DO EVERYTHING </a:t>
            </a:r>
            <a:r>
              <a:rPr lang="en-US" baseline="0" dirty="0" smtClean="0">
                <a:latin typeface="Book Antiqua" pitchFamily="18" charset="0"/>
              </a:rPr>
              <a:t>FOR </a:t>
            </a:r>
            <a:r>
              <a:rPr lang="en-US" baseline="0" dirty="0" smtClean="0">
                <a:latin typeface="Book Antiqua" pitchFamily="18" charset="0"/>
              </a:rPr>
              <a:t>US; we </a:t>
            </a:r>
            <a:r>
              <a:rPr lang="en-US" baseline="0" dirty="0" smtClean="0">
                <a:latin typeface="Book Antiqua" pitchFamily="18" charset="0"/>
              </a:rPr>
              <a:t>still need to WORK the plans. </a:t>
            </a:r>
            <a:r>
              <a:rPr lang="en-US" baseline="0" dirty="0" smtClean="0">
                <a:latin typeface="Book Antiqua" pitchFamily="18" charset="0"/>
              </a:rPr>
              <a:t>Plant and </a:t>
            </a:r>
            <a:r>
              <a:rPr lang="en-US" baseline="0" dirty="0" smtClean="0">
                <a:latin typeface="Book Antiqua" pitchFamily="18" charset="0"/>
              </a:rPr>
              <a:t>water—God </a:t>
            </a:r>
            <a:r>
              <a:rPr lang="en-US" baseline="0" dirty="0" smtClean="0">
                <a:latin typeface="Book Antiqua" pitchFamily="18" charset="0"/>
              </a:rPr>
              <a:t>will give </a:t>
            </a:r>
            <a:r>
              <a:rPr lang="en-US" baseline="0" dirty="0" smtClean="0">
                <a:latin typeface="Book Antiqua" pitchFamily="18" charset="0"/>
              </a:rPr>
              <a:t>the </a:t>
            </a:r>
            <a:r>
              <a:rPr lang="en-US" baseline="0" dirty="0" smtClean="0">
                <a:latin typeface="Book Antiqua" pitchFamily="18" charset="0"/>
              </a:rPr>
              <a:t>increase (</a:t>
            </a:r>
            <a:r>
              <a:rPr lang="en-US" b="1" baseline="0" dirty="0" smtClean="0">
                <a:latin typeface="Book Antiqua" pitchFamily="18" charset="0"/>
              </a:rPr>
              <a:t>1 Cor.3:6-8)</a:t>
            </a:r>
            <a:r>
              <a:rPr lang="en-US" baseline="0" dirty="0" smtClean="0">
                <a:latin typeface="Book Antiqua" pitchFamily="18" charset="0"/>
              </a:rPr>
              <a:t>.</a:t>
            </a:r>
            <a:endParaRPr lang="en-US" dirty="0" smtClean="0">
              <a:latin typeface="Book Antiqua" pitchFamily="18" charset="0"/>
            </a:endParaRPr>
          </a:p>
          <a:p>
            <a:endParaRPr lang="en-US" dirty="0" smtClean="0">
              <a:latin typeface="Book Antiqua" pitchFamily="18" charset="0"/>
            </a:endParaRPr>
          </a:p>
          <a:p>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Examining Where We Are </a:t>
            </a:r>
            <a:r>
              <a:rPr lang="en-US" dirty="0" smtClean="0"/>
              <a:t> </a:t>
            </a:r>
          </a:p>
          <a:p>
            <a:pPr marL="228600" indent="-228600">
              <a:buFont typeface="Arial" pitchFamily="34" charset="0"/>
              <a:buChar char="•"/>
            </a:pPr>
            <a:r>
              <a:rPr lang="en-US" dirty="0" smtClean="0">
                <a:latin typeface="Book Antiqua" pitchFamily="18" charset="0"/>
              </a:rPr>
              <a:t>We previously discussed the need to </a:t>
            </a:r>
            <a:r>
              <a:rPr lang="en-US" b="1" u="sng" dirty="0" smtClean="0">
                <a:latin typeface="Book Antiqua" pitchFamily="18" charset="0"/>
              </a:rPr>
              <a:t>examine</a:t>
            </a:r>
            <a:r>
              <a:rPr lang="en-US" dirty="0" smtClean="0">
                <a:latin typeface="Book Antiqua" pitchFamily="18" charset="0"/>
              </a:rPr>
              <a:t> our lives.</a:t>
            </a:r>
          </a:p>
          <a:p>
            <a:pPr marL="685800" lvl="1" indent="-228600">
              <a:buFont typeface="Arial" pitchFamily="34" charset="0"/>
              <a:buChar char="•"/>
            </a:pPr>
            <a:r>
              <a:rPr lang="en-US" i="1" dirty="0" smtClean="0">
                <a:solidFill>
                  <a:srgbClr val="FF0000"/>
                </a:solidFill>
                <a:latin typeface="Book Antiqua" pitchFamily="18" charset="0"/>
              </a:rPr>
              <a:t>2 Corinthians 13:5</a:t>
            </a:r>
          </a:p>
          <a:p>
            <a:pPr marL="685800" lvl="1" indent="-228600">
              <a:buFont typeface="Arial" pitchFamily="34" charset="0"/>
              <a:buChar char="•"/>
            </a:pPr>
            <a:r>
              <a:rPr lang="en-US" i="1" dirty="0" smtClean="0">
                <a:solidFill>
                  <a:srgbClr val="FF0000"/>
                </a:solidFill>
                <a:latin typeface="Book Antiqua" pitchFamily="18" charset="0"/>
              </a:rPr>
              <a:t>Galatians 6:4</a:t>
            </a:r>
          </a:p>
          <a:p>
            <a:pPr marL="228600" lvl="0" indent="-228600">
              <a:buFont typeface="Arial" pitchFamily="34" charset="0"/>
              <a:buChar char="•"/>
            </a:pPr>
            <a:r>
              <a:rPr lang="en-US" dirty="0" smtClean="0">
                <a:latin typeface="Book Antiqua" pitchFamily="18" charset="0"/>
              </a:rPr>
              <a:t>But what about </a:t>
            </a:r>
            <a:r>
              <a:rPr lang="en-US" b="1" u="sng" dirty="0" smtClean="0">
                <a:latin typeface="Book Antiqua" pitchFamily="18" charset="0"/>
              </a:rPr>
              <a:t>churches</a:t>
            </a:r>
            <a:r>
              <a:rPr lang="en-US" dirty="0" smtClean="0">
                <a:latin typeface="Book Antiqua" pitchFamily="18" charset="0"/>
              </a:rPr>
              <a:t>?</a:t>
            </a:r>
          </a:p>
          <a:p>
            <a:pPr marL="228600" lvl="0" indent="-228600">
              <a:buFont typeface="Arial" pitchFamily="34" charset="0"/>
              <a:buChar char="•"/>
            </a:pPr>
            <a:r>
              <a:rPr lang="en-US" dirty="0" smtClean="0">
                <a:latin typeface="Book Antiqua" pitchFamily="18" charset="0"/>
              </a:rPr>
              <a:t>Do we need to see </a:t>
            </a:r>
            <a:r>
              <a:rPr lang="en-US" b="1" u="sng" dirty="0" smtClean="0">
                <a:latin typeface="Book Antiqua" pitchFamily="18" charset="0"/>
              </a:rPr>
              <a:t>where</a:t>
            </a:r>
            <a:r>
              <a:rPr lang="en-US" dirty="0" smtClean="0">
                <a:latin typeface="Book Antiqua" pitchFamily="18" charset="0"/>
              </a:rPr>
              <a:t> we are from time to time?</a:t>
            </a:r>
          </a:p>
          <a:p>
            <a:pPr marL="228600" lvl="0" indent="-228600">
              <a:buFont typeface="Arial" pitchFamily="34" charset="0"/>
              <a:buChar char="•"/>
            </a:pPr>
            <a:r>
              <a:rPr lang="en-US" dirty="0" smtClean="0">
                <a:latin typeface="Book Antiqua" pitchFamily="18" charset="0"/>
              </a:rPr>
              <a:t>This is the </a:t>
            </a:r>
            <a:r>
              <a:rPr lang="en-US" b="1" u="sng" dirty="0" smtClean="0">
                <a:latin typeface="Book Antiqua" pitchFamily="18" charset="0"/>
              </a:rPr>
              <a:t>FIRST</a:t>
            </a:r>
            <a:r>
              <a:rPr lang="en-US" dirty="0" smtClean="0">
                <a:latin typeface="Book Antiqua" pitchFamily="18" charset="0"/>
              </a:rPr>
              <a:t> step toward ensuring that we are where we need to be.</a:t>
            </a:r>
          </a:p>
          <a:p>
            <a:endParaRPr lang="en-US" dirty="0"/>
          </a:p>
        </p:txBody>
      </p:sp>
      <p:sp>
        <p:nvSpPr>
          <p:cNvPr id="4" name="Slide Number Placeholder 3"/>
          <p:cNvSpPr>
            <a:spLocks noGrp="1"/>
          </p:cNvSpPr>
          <p:nvPr>
            <p:ph type="sldNum" sz="quarter" idx="10"/>
          </p:nvPr>
        </p:nvSpPr>
        <p:spPr/>
        <p:txBody>
          <a:bodyPr/>
          <a:lstStyle/>
          <a:p>
            <a:fld id="{75419E1F-DEE1-4CA2-BFA8-5852A9D7C36E}"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Continued </a:t>
            </a:r>
            <a:r>
              <a:rPr lang="en-US" b="1" u="sng" dirty="0" smtClean="0"/>
              <a:t>Evaluation</a:t>
            </a:r>
            <a:r>
              <a:rPr lang="en-US" b="1" u="none" dirty="0" smtClean="0"/>
              <a:t> </a:t>
            </a:r>
            <a:endParaRPr lang="en-US" b="1" u="none" dirty="0" smtClean="0"/>
          </a:p>
          <a:p>
            <a:endParaRPr lang="en-US" dirty="0" smtClean="0"/>
          </a:p>
          <a:p>
            <a:pPr marL="228600" indent="-228600">
              <a:buFont typeface="Arial" pitchFamily="34" charset="0"/>
              <a:buChar char="•"/>
            </a:pPr>
            <a:r>
              <a:rPr lang="en-US" dirty="0" smtClean="0">
                <a:latin typeface="Book Antiqua" pitchFamily="18" charset="0"/>
              </a:rPr>
              <a:t>From time to time, we must </a:t>
            </a:r>
            <a:r>
              <a:rPr lang="en-US" b="1" u="sng" dirty="0" smtClean="0">
                <a:latin typeface="Book Antiqua" pitchFamily="18" charset="0"/>
              </a:rPr>
              <a:t>EVALUATE</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An</a:t>
            </a:r>
            <a:r>
              <a:rPr lang="en-US" baseline="0" dirty="0" smtClean="0">
                <a:latin typeface="Book Antiqua" pitchFamily="18" charset="0"/>
              </a:rPr>
              <a:t> </a:t>
            </a:r>
            <a:r>
              <a:rPr lang="en-US" b="1" u="sng" baseline="0" dirty="0" smtClean="0">
                <a:latin typeface="Book Antiqua" pitchFamily="18" charset="0"/>
              </a:rPr>
              <a:t>ongoing</a:t>
            </a:r>
            <a:r>
              <a:rPr lang="en-US" baseline="0" dirty="0" smtClean="0">
                <a:latin typeface="Book Antiqua" pitchFamily="18" charset="0"/>
              </a:rPr>
              <a:t> process to m</a:t>
            </a:r>
            <a:r>
              <a:rPr lang="en-US" dirty="0" smtClean="0">
                <a:latin typeface="Book Antiqua" pitchFamily="18" charset="0"/>
              </a:rPr>
              <a:t>ake </a:t>
            </a:r>
            <a:r>
              <a:rPr lang="en-US" dirty="0" smtClean="0">
                <a:latin typeface="Book Antiqua" pitchFamily="18" charset="0"/>
              </a:rPr>
              <a:t>sure we are still on </a:t>
            </a:r>
            <a:r>
              <a:rPr lang="en-US" b="1" u="sng" dirty="0" smtClean="0">
                <a:latin typeface="Book Antiqua" pitchFamily="18" charset="0"/>
              </a:rPr>
              <a:t>TRACK</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We</a:t>
            </a:r>
            <a:r>
              <a:rPr lang="en-US" baseline="0" dirty="0" smtClean="0">
                <a:latin typeface="Book Antiqua" pitchFamily="18" charset="0"/>
              </a:rPr>
              <a:t> may </a:t>
            </a:r>
            <a:r>
              <a:rPr lang="en-US" dirty="0" smtClean="0">
                <a:latin typeface="Book Antiqua" pitchFamily="18" charset="0"/>
              </a:rPr>
              <a:t>need to </a:t>
            </a:r>
            <a:r>
              <a:rPr lang="en-US" b="1" u="sng" dirty="0" smtClean="0">
                <a:latin typeface="Book Antiqua" pitchFamily="18" charset="0"/>
              </a:rPr>
              <a:t>reevaluate</a:t>
            </a:r>
            <a:r>
              <a:rPr lang="en-US" dirty="0" smtClean="0">
                <a:latin typeface="Book Antiqua" pitchFamily="18" charset="0"/>
              </a:rPr>
              <a:t> </a:t>
            </a:r>
            <a:r>
              <a:rPr lang="en-US" dirty="0" smtClean="0">
                <a:latin typeface="Book Antiqua" pitchFamily="18" charset="0"/>
              </a:rPr>
              <a:t>and </a:t>
            </a:r>
            <a:r>
              <a:rPr lang="en-US" dirty="0" smtClean="0">
                <a:latin typeface="Book Antiqua" pitchFamily="18" charset="0"/>
              </a:rPr>
              <a:t>fine-tune our goals and </a:t>
            </a:r>
            <a:r>
              <a:rPr lang="en-US" b="1" u="sng" dirty="0" smtClean="0">
                <a:latin typeface="Book Antiqua" pitchFamily="18" charset="0"/>
              </a:rPr>
              <a:t>change</a:t>
            </a:r>
            <a:r>
              <a:rPr lang="en-US" dirty="0" smtClean="0">
                <a:latin typeface="Book Antiqua" pitchFamily="18" charset="0"/>
              </a:rPr>
              <a:t> what </a:t>
            </a:r>
            <a:r>
              <a:rPr lang="en-US" dirty="0" smtClean="0">
                <a:latin typeface="Book Antiqua" pitchFamily="18" charset="0"/>
              </a:rPr>
              <a:t>is not working</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If</a:t>
            </a:r>
            <a:r>
              <a:rPr lang="en-US" baseline="0" dirty="0" smtClean="0">
                <a:latin typeface="Book Antiqua" pitchFamily="18" charset="0"/>
              </a:rPr>
              <a:t> we’ve met s</a:t>
            </a:r>
            <a:r>
              <a:rPr lang="en-US" dirty="0" smtClean="0">
                <a:latin typeface="Book Antiqua" pitchFamily="18" charset="0"/>
              </a:rPr>
              <a:t>ome goals, set </a:t>
            </a:r>
            <a:r>
              <a:rPr lang="en-US" b="1" u="sng" dirty="0" smtClean="0">
                <a:latin typeface="Book Antiqua" pitchFamily="18" charset="0"/>
              </a:rPr>
              <a:t>new</a:t>
            </a:r>
            <a:r>
              <a:rPr lang="en-US" dirty="0" smtClean="0">
                <a:latin typeface="Book Antiqua" pitchFamily="18" charset="0"/>
              </a:rPr>
              <a:t> ones</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Never </a:t>
            </a:r>
            <a:r>
              <a:rPr lang="en-US" b="1" u="sng" dirty="0" smtClean="0">
                <a:latin typeface="Book Antiqua" pitchFamily="18" charset="0"/>
              </a:rPr>
              <a:t>Compromise</a:t>
            </a:r>
            <a:r>
              <a:rPr lang="en-US" dirty="0" smtClean="0">
                <a:latin typeface="Book Antiqua" pitchFamily="18" charset="0"/>
              </a:rPr>
              <a:t>! </a:t>
            </a:r>
            <a:r>
              <a:rPr lang="en-US" dirty="0" smtClean="0">
                <a:latin typeface="Book Antiqua" pitchFamily="18" charset="0"/>
              </a:rPr>
              <a:t>The entire</a:t>
            </a:r>
            <a:r>
              <a:rPr lang="en-US" baseline="0" dirty="0" smtClean="0">
                <a:latin typeface="Book Antiqua" pitchFamily="18" charset="0"/>
              </a:rPr>
              <a:t> </a:t>
            </a:r>
            <a:r>
              <a:rPr lang="en-US" dirty="0" smtClean="0">
                <a:latin typeface="Book Antiqua" pitchFamily="18" charset="0"/>
              </a:rPr>
              <a:t>purpose </a:t>
            </a:r>
            <a:r>
              <a:rPr lang="en-US" dirty="0" smtClean="0">
                <a:latin typeface="Book Antiqua" pitchFamily="18" charset="0"/>
              </a:rPr>
              <a:t>of this study. Conclude next</a:t>
            </a:r>
            <a:r>
              <a:rPr lang="en-US" baseline="0" dirty="0" smtClean="0">
                <a:latin typeface="Book Antiqua" pitchFamily="18" charset="0"/>
              </a:rPr>
              <a:t> week…</a:t>
            </a:r>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20</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Examining Where We Are</a:t>
            </a:r>
            <a:r>
              <a:rPr lang="en-US" dirty="0" smtClean="0"/>
              <a:t> </a:t>
            </a:r>
          </a:p>
          <a:p>
            <a:pPr marL="228600" indent="-228600">
              <a:buFont typeface="Arial" pitchFamily="34" charset="0"/>
              <a:buChar char="•"/>
            </a:pPr>
            <a:r>
              <a:rPr lang="en-US" dirty="0" smtClean="0">
                <a:latin typeface="Book Antiqua" pitchFamily="18" charset="0"/>
              </a:rPr>
              <a:t>Many of the epistles were written to deal with </a:t>
            </a:r>
            <a:r>
              <a:rPr lang="en-US" b="1" u="sng" dirty="0" smtClean="0">
                <a:latin typeface="Book Antiqua" pitchFamily="18" charset="0"/>
              </a:rPr>
              <a:t>church problems</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First step—</a:t>
            </a:r>
            <a:r>
              <a:rPr lang="en-US" b="1" u="sng" dirty="0" smtClean="0">
                <a:latin typeface="Book Antiqua" pitchFamily="18" charset="0"/>
              </a:rPr>
              <a:t>examination</a:t>
            </a:r>
            <a:r>
              <a:rPr lang="en-US" dirty="0" smtClean="0">
                <a:latin typeface="Book Antiqua" pitchFamily="18" charset="0"/>
              </a:rPr>
              <a:t> </a:t>
            </a:r>
          </a:p>
          <a:p>
            <a:pPr marL="685800" lvl="1" indent="-228600">
              <a:buFont typeface="Arial" pitchFamily="34" charset="0"/>
              <a:buChar char="•"/>
            </a:pPr>
            <a:r>
              <a:rPr lang="en-US" i="1" dirty="0" smtClean="0">
                <a:solidFill>
                  <a:srgbClr val="FF0000"/>
                </a:solidFill>
                <a:latin typeface="Book Antiqua" pitchFamily="18" charset="0"/>
              </a:rPr>
              <a:t>1 Corinthians 1-4</a:t>
            </a:r>
            <a:r>
              <a:rPr lang="en-US" dirty="0" smtClean="0">
                <a:latin typeface="Book Antiqua" pitchFamily="18" charset="0"/>
              </a:rPr>
              <a:t>—divided state. Thinking carnally.</a:t>
            </a:r>
          </a:p>
          <a:p>
            <a:pPr marL="685800" lvl="1" indent="-228600">
              <a:buFont typeface="Arial" pitchFamily="34" charset="0"/>
              <a:buChar char="•"/>
            </a:pPr>
            <a:r>
              <a:rPr lang="en-US" i="1" dirty="0" smtClean="0">
                <a:solidFill>
                  <a:srgbClr val="FF0000"/>
                </a:solidFill>
                <a:latin typeface="Book Antiqua" pitchFamily="18" charset="0"/>
              </a:rPr>
              <a:t>1 Corinthians 5</a:t>
            </a:r>
            <a:r>
              <a:rPr lang="en-US" dirty="0" smtClean="0">
                <a:latin typeface="Book Antiqua" pitchFamily="18" charset="0"/>
              </a:rPr>
              <a:t>—immorality. They needed to examine their terms</a:t>
            </a:r>
            <a:r>
              <a:rPr lang="en-US" baseline="0" dirty="0" smtClean="0">
                <a:latin typeface="Book Antiqua" pitchFamily="18" charset="0"/>
              </a:rPr>
              <a:t> of fellowship.</a:t>
            </a:r>
          </a:p>
          <a:p>
            <a:pPr marL="685800" lvl="1" indent="-228600">
              <a:buFont typeface="Arial" pitchFamily="34" charset="0"/>
              <a:buChar char="•"/>
            </a:pPr>
            <a:r>
              <a:rPr lang="en-US" i="1" dirty="0" smtClean="0">
                <a:solidFill>
                  <a:srgbClr val="FF0000"/>
                </a:solidFill>
                <a:latin typeface="Book Antiqua" pitchFamily="18" charset="0"/>
              </a:rPr>
              <a:t>1 Corinthians 11</a:t>
            </a:r>
            <a:r>
              <a:rPr lang="en-US" dirty="0" smtClean="0">
                <a:latin typeface="Book Antiqua" pitchFamily="18" charset="0"/>
              </a:rPr>
              <a:t>—abuses in worship. Examine their practices and make correction.</a:t>
            </a:r>
          </a:p>
          <a:p>
            <a:pPr marL="685800" lvl="1" indent="-228600">
              <a:buFont typeface="Arial" pitchFamily="34" charset="0"/>
              <a:buChar char="•"/>
            </a:pPr>
            <a:r>
              <a:rPr lang="en-US" i="1" dirty="0" smtClean="0">
                <a:solidFill>
                  <a:srgbClr val="FF0000"/>
                </a:solidFill>
                <a:latin typeface="Book Antiqua" pitchFamily="18" charset="0"/>
              </a:rPr>
              <a:t>1 Corinthians 12-14</a:t>
            </a:r>
            <a:r>
              <a:rPr lang="en-US" dirty="0" smtClean="0">
                <a:latin typeface="Book Antiqua" pitchFamily="18" charset="0"/>
              </a:rPr>
              <a:t>—improper attitudes toward one another with regard to spiritual gifts. Pitting gifts against one another, instead of understanding that all work together for the good of all.</a:t>
            </a:r>
          </a:p>
          <a:p>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Examining Where We Are</a:t>
            </a:r>
            <a:r>
              <a:rPr lang="en-US" dirty="0" smtClean="0"/>
              <a:t> </a:t>
            </a:r>
          </a:p>
          <a:p>
            <a:pPr marL="228600" indent="-228600">
              <a:buFont typeface="Arial" pitchFamily="34" charset="0"/>
              <a:buChar char="•"/>
            </a:pPr>
            <a:r>
              <a:rPr lang="en-US" dirty="0" smtClean="0">
                <a:latin typeface="Book Antiqua" pitchFamily="18" charset="0"/>
              </a:rPr>
              <a:t>Many of the epistles were written to deal with </a:t>
            </a:r>
            <a:r>
              <a:rPr lang="en-US" b="1" u="sng" dirty="0" smtClean="0">
                <a:latin typeface="Book Antiqua" pitchFamily="18" charset="0"/>
              </a:rPr>
              <a:t>church problems</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First step—</a:t>
            </a:r>
            <a:r>
              <a:rPr lang="en-US" b="1" u="sng" dirty="0" smtClean="0">
                <a:latin typeface="Book Antiqua" pitchFamily="18" charset="0"/>
              </a:rPr>
              <a:t>examination</a:t>
            </a:r>
            <a:r>
              <a:rPr lang="en-US" dirty="0" smtClean="0">
                <a:latin typeface="Book Antiqua" pitchFamily="18" charset="0"/>
              </a:rPr>
              <a:t> </a:t>
            </a:r>
          </a:p>
          <a:p>
            <a:pPr marL="685800" lvl="1" indent="-228600">
              <a:buFont typeface="Arial" pitchFamily="34" charset="0"/>
              <a:buChar char="•"/>
            </a:pPr>
            <a:r>
              <a:rPr lang="en-US" b="1" i="0" dirty="0" smtClean="0">
                <a:solidFill>
                  <a:srgbClr val="FF0000"/>
                </a:solidFill>
                <a:latin typeface="Book Antiqua" pitchFamily="18" charset="0"/>
              </a:rPr>
              <a:t>Rev.2:5</a:t>
            </a:r>
            <a:r>
              <a:rPr lang="en-US" i="0" dirty="0" smtClean="0">
                <a:solidFill>
                  <a:schemeClr val="tx1"/>
                </a:solidFill>
                <a:latin typeface="Book Antiqua" pitchFamily="18" charset="0"/>
              </a:rPr>
              <a:t>—The church</a:t>
            </a:r>
            <a:r>
              <a:rPr lang="en-US" i="0" baseline="0" dirty="0" smtClean="0">
                <a:solidFill>
                  <a:schemeClr val="tx1"/>
                </a:solidFill>
                <a:latin typeface="Book Antiqua" pitchFamily="18" charset="0"/>
              </a:rPr>
              <a:t> </a:t>
            </a:r>
            <a:r>
              <a:rPr lang="en-US" dirty="0" smtClean="0">
                <a:latin typeface="Book Antiqua" pitchFamily="18" charset="0"/>
              </a:rPr>
              <a:t>at Ephesus,</a:t>
            </a:r>
            <a:r>
              <a:rPr lang="en-US" baseline="0" dirty="0" smtClean="0">
                <a:latin typeface="Book Antiqua" pitchFamily="18" charset="0"/>
              </a:rPr>
              <a:t> which had lost its first love, was told to </a:t>
            </a:r>
            <a:r>
              <a:rPr lang="en-US" i="1" baseline="0" dirty="0" smtClean="0">
                <a:latin typeface="Book Antiqua" pitchFamily="18" charset="0"/>
              </a:rPr>
              <a:t>“remember therefore where you have fallen; repent and do the first works</a:t>
            </a:r>
            <a:r>
              <a:rPr lang="en-US" i="1" dirty="0" smtClean="0">
                <a:latin typeface="Book Antiqua" pitchFamily="18" charset="0"/>
              </a:rPr>
              <a:t>.</a:t>
            </a:r>
          </a:p>
          <a:p>
            <a:pPr marL="685800" lvl="1" indent="-228600">
              <a:buFont typeface="Arial" pitchFamily="34" charset="0"/>
              <a:buChar char="•"/>
            </a:pPr>
            <a:r>
              <a:rPr lang="en-US" b="1" i="0" dirty="0" smtClean="0">
                <a:solidFill>
                  <a:srgbClr val="FF0000"/>
                </a:solidFill>
                <a:latin typeface="Book Antiqua" pitchFamily="18" charset="0"/>
              </a:rPr>
              <a:t>Rev.3:2,3</a:t>
            </a:r>
            <a:r>
              <a:rPr lang="en-US" dirty="0" smtClean="0">
                <a:latin typeface="Book Antiqua" pitchFamily="18" charset="0"/>
              </a:rPr>
              <a:t>—The church at Sardis was told to be </a:t>
            </a:r>
            <a:r>
              <a:rPr lang="en-US" i="0" dirty="0" smtClean="0">
                <a:latin typeface="Book Antiqua" pitchFamily="18" charset="0"/>
              </a:rPr>
              <a:t>watchful</a:t>
            </a:r>
            <a:r>
              <a:rPr lang="en-US" i="1" baseline="0" dirty="0" smtClean="0">
                <a:latin typeface="Book Antiqua" pitchFamily="18" charset="0"/>
              </a:rPr>
              <a:t> </a:t>
            </a:r>
            <a:r>
              <a:rPr lang="en-US" baseline="0" dirty="0" smtClean="0">
                <a:latin typeface="Book Antiqua" pitchFamily="18" charset="0"/>
              </a:rPr>
              <a:t>(which would include examination) and strengthen the things that remain…They were to remember what they had received and heard—hold fast and repent.</a:t>
            </a:r>
          </a:p>
          <a:p>
            <a:pPr marL="685800" lvl="1" indent="-228600">
              <a:buFont typeface="Arial" pitchFamily="34" charset="0"/>
              <a:buChar char="•"/>
            </a:pPr>
            <a:r>
              <a:rPr lang="en-US" b="1" i="0" dirty="0" smtClean="0">
                <a:solidFill>
                  <a:srgbClr val="FF0000"/>
                </a:solidFill>
                <a:latin typeface="Book Antiqua" pitchFamily="18" charset="0"/>
              </a:rPr>
              <a:t>1 Corinthians 8-10</a:t>
            </a:r>
            <a:r>
              <a:rPr lang="en-US" dirty="0" smtClean="0">
                <a:latin typeface="Book Antiqua" pitchFamily="18" charset="0"/>
              </a:rPr>
              <a:t>—Abusing</a:t>
            </a:r>
            <a:r>
              <a:rPr lang="en-US" baseline="0" dirty="0" smtClean="0">
                <a:latin typeface="Book Antiqua" pitchFamily="18" charset="0"/>
              </a:rPr>
              <a:t> their personal liberties—causing stumbling blocks for the weaker brethren.</a:t>
            </a:r>
          </a:p>
          <a:p>
            <a:pPr marL="685800" lvl="1" indent="-228600">
              <a:buFont typeface="Arial" pitchFamily="34" charset="0"/>
              <a:buChar char="•"/>
            </a:pPr>
            <a:r>
              <a:rPr lang="en-US" b="1" baseline="0" dirty="0" smtClean="0">
                <a:latin typeface="Book Antiqua" pitchFamily="18" charset="0"/>
              </a:rPr>
              <a:t>1 Corinthians 15</a:t>
            </a:r>
            <a:r>
              <a:rPr lang="en-US" baseline="0" dirty="0" smtClean="0">
                <a:latin typeface="Book Antiqua" pitchFamily="18" charset="0"/>
              </a:rPr>
              <a:t>—misunderstanding concerning the resurrection.</a:t>
            </a:r>
            <a:endParaRPr lang="en-US" dirty="0" smtClean="0">
              <a:latin typeface="Book Antiqua" pitchFamily="18" charset="0"/>
            </a:endParaRPr>
          </a:p>
          <a:p>
            <a:endParaRPr lang="en-US"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Examining Where We Are</a:t>
            </a:r>
            <a:r>
              <a:rPr lang="en-US" dirty="0" smtClean="0"/>
              <a:t> </a:t>
            </a:r>
          </a:p>
          <a:p>
            <a:pPr marL="228600" indent="-228600">
              <a:buFont typeface="Arial" pitchFamily="34" charset="0"/>
              <a:buChar char="•"/>
            </a:pPr>
            <a:r>
              <a:rPr lang="en-US" dirty="0" smtClean="0"/>
              <a:t>Even faithful churches were challenged to remain faithful.</a:t>
            </a:r>
          </a:p>
          <a:p>
            <a:pPr marL="685800" lvl="1" indent="-228600">
              <a:buFont typeface="Arial" pitchFamily="34" charset="0"/>
              <a:buChar char="•"/>
            </a:pPr>
            <a:r>
              <a:rPr lang="en-US" b="1" i="0" dirty="0" smtClean="0">
                <a:solidFill>
                  <a:srgbClr val="FF0000"/>
                </a:solidFill>
                <a:latin typeface="Book Antiqua" pitchFamily="18" charset="0"/>
              </a:rPr>
              <a:t>1 Thess.4:9</a:t>
            </a:r>
            <a:r>
              <a:rPr lang="en-US" i="0" dirty="0" smtClean="0">
                <a:solidFill>
                  <a:schemeClr val="tx1"/>
                </a:solidFill>
                <a:latin typeface="Book Antiqua" pitchFamily="18" charset="0"/>
              </a:rPr>
              <a:t>—Church</a:t>
            </a:r>
            <a:r>
              <a:rPr lang="en-US" i="0" baseline="0" dirty="0" smtClean="0">
                <a:solidFill>
                  <a:schemeClr val="tx1"/>
                </a:solidFill>
                <a:latin typeface="Book Antiqua" pitchFamily="18" charset="0"/>
              </a:rPr>
              <a:t> </a:t>
            </a:r>
            <a:r>
              <a:rPr lang="en-US" dirty="0" smtClean="0">
                <a:latin typeface="Book Antiqua" pitchFamily="18" charset="0"/>
              </a:rPr>
              <a:t>correct brotherly love was commended—encouraged to “increase more and more.”</a:t>
            </a:r>
          </a:p>
          <a:p>
            <a:pPr marL="685800" lvl="1" indent="-228600">
              <a:buFont typeface="Arial" pitchFamily="34" charset="0"/>
              <a:buChar char="•"/>
            </a:pPr>
            <a:r>
              <a:rPr lang="en-US" b="1" i="0" dirty="0" smtClean="0">
                <a:solidFill>
                  <a:srgbClr val="FF0000"/>
                </a:solidFill>
                <a:latin typeface="Book Antiqua" pitchFamily="18" charset="0"/>
              </a:rPr>
              <a:t>Phil.1:9-11</a:t>
            </a:r>
            <a:r>
              <a:rPr lang="en-US" dirty="0" smtClean="0">
                <a:latin typeface="Book Antiqua" pitchFamily="18" charset="0"/>
              </a:rPr>
              <a:t>—On behalf of the church at Philippi, Paul prayed</a:t>
            </a:r>
            <a:r>
              <a:rPr lang="en-US" baseline="0" dirty="0" smtClean="0">
                <a:latin typeface="Book Antiqua" pitchFamily="18" charset="0"/>
              </a:rPr>
              <a:t>, “</a:t>
            </a:r>
            <a:r>
              <a:rPr lang="en-US" i="1" baseline="0" dirty="0" smtClean="0">
                <a:latin typeface="Book Antiqua" pitchFamily="18" charset="0"/>
              </a:rPr>
              <a:t>that your love may abound still more and more in knowledge and all discernment, that you may approve the things that are excellent, that you may be sincere and without offense till the day of Christ.”</a:t>
            </a:r>
            <a:endParaRPr lang="en-US" i="1" dirty="0" smtClean="0">
              <a:latin typeface="Book Antiqua" pitchFamily="18" charset="0"/>
            </a:endParaRPr>
          </a:p>
          <a:p>
            <a:endParaRPr lang="en-US" i="1"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Examine Where We Are</a:t>
            </a:r>
            <a:r>
              <a:rPr lang="en-US" dirty="0" smtClean="0"/>
              <a:t> Even faithful churches were challenged to remain faithful.</a:t>
            </a:r>
            <a:endParaRPr lang="en-US" i="1" dirty="0" smtClean="0">
              <a:solidFill>
                <a:srgbClr val="FF0000"/>
              </a:solidFill>
              <a:latin typeface="Book Antiqua" pitchFamily="18" charset="0"/>
            </a:endParaRPr>
          </a:p>
          <a:p>
            <a:pPr marL="228600" indent="-228600">
              <a:buFont typeface="Arial" pitchFamily="34" charset="0"/>
              <a:buChar char="•"/>
            </a:pPr>
            <a:r>
              <a:rPr lang="en-US" dirty="0" smtClean="0">
                <a:latin typeface="Book Antiqua" pitchFamily="18" charset="0"/>
              </a:rPr>
              <a:t>Calls for unity, purity and discipline within the church; all </a:t>
            </a:r>
            <a:r>
              <a:rPr lang="en-US" b="1" u="sng" dirty="0" smtClean="0">
                <a:latin typeface="Book Antiqua" pitchFamily="18" charset="0"/>
              </a:rPr>
              <a:t>demand examination</a:t>
            </a:r>
            <a:r>
              <a:rPr lang="en-US" dirty="0" smtClean="0">
                <a:latin typeface="Book Antiqua" pitchFamily="18" charset="0"/>
              </a:rPr>
              <a:t> from time to time.</a:t>
            </a:r>
          </a:p>
          <a:p>
            <a:pPr marL="228600" indent="-228600">
              <a:buFont typeface="Arial" pitchFamily="34" charset="0"/>
              <a:buChar char="•"/>
            </a:pPr>
            <a:r>
              <a:rPr lang="en-US" b="1" dirty="0" smtClean="0">
                <a:latin typeface="Book Antiqua" pitchFamily="18" charset="0"/>
              </a:rPr>
              <a:t>Standing</a:t>
            </a:r>
            <a:r>
              <a:rPr lang="en-US" dirty="0" smtClean="0">
                <a:latin typeface="Book Antiqua" pitchFamily="18" charset="0"/>
              </a:rPr>
              <a:t> for truth; withdrawing  from and </a:t>
            </a:r>
            <a:r>
              <a:rPr lang="en-US" b="1" dirty="0" smtClean="0">
                <a:latin typeface="Book Antiqua" pitchFamily="18" charset="0"/>
              </a:rPr>
              <a:t>exposing</a:t>
            </a:r>
            <a:r>
              <a:rPr lang="en-US" dirty="0" smtClean="0">
                <a:latin typeface="Book Antiqua" pitchFamily="18" charset="0"/>
              </a:rPr>
              <a:t> error.</a:t>
            </a:r>
          </a:p>
          <a:p>
            <a:pPr marL="228600" indent="-228600">
              <a:buFont typeface="Arial" pitchFamily="34" charset="0"/>
              <a:buChar char="•"/>
            </a:pPr>
            <a:r>
              <a:rPr lang="en-US" dirty="0" smtClean="0">
                <a:latin typeface="Book Antiqua" pitchFamily="18" charset="0"/>
              </a:rPr>
              <a:t>We </a:t>
            </a:r>
            <a:r>
              <a:rPr lang="en-US" b="1" u="sng" dirty="0" smtClean="0">
                <a:latin typeface="Book Antiqua" pitchFamily="18" charset="0"/>
              </a:rPr>
              <a:t>MUST</a:t>
            </a:r>
            <a:r>
              <a:rPr lang="en-US" dirty="0" smtClean="0">
                <a:latin typeface="Book Antiqua" pitchFamily="18" charset="0"/>
              </a:rPr>
              <a:t> follow the pattern; examine to see if that is being done.</a:t>
            </a:r>
          </a:p>
          <a:p>
            <a:pPr marL="228600" indent="-228600">
              <a:buFont typeface="Arial" pitchFamily="34" charset="0"/>
              <a:buChar char="•"/>
            </a:pPr>
            <a:r>
              <a:rPr lang="en-US" i="0" dirty="0" smtClean="0">
                <a:latin typeface="Book Antiqua" pitchFamily="18" charset="0"/>
              </a:rPr>
              <a:t>We, too, must frequently</a:t>
            </a:r>
            <a:r>
              <a:rPr lang="en-US" i="0" baseline="0" dirty="0" smtClean="0">
                <a:latin typeface="Book Antiqua" pitchFamily="18" charset="0"/>
              </a:rPr>
              <a:t> examine where we are. Now that we know what we OUGHT TO BE, we need to ask if WE”RE THERE YET?</a:t>
            </a:r>
            <a:endParaRPr lang="en-US" i="0" dirty="0" smtClean="0"/>
          </a:p>
        </p:txBody>
      </p:sp>
      <p:sp>
        <p:nvSpPr>
          <p:cNvPr id="4" name="Slide Number Placeholder 3"/>
          <p:cNvSpPr>
            <a:spLocks noGrp="1"/>
          </p:cNvSpPr>
          <p:nvPr>
            <p:ph type="sldNum" sz="quarter" idx="10"/>
          </p:nvPr>
        </p:nvSpPr>
        <p:spPr/>
        <p:txBody>
          <a:bodyPr/>
          <a:lstStyle/>
          <a:p>
            <a:fld id="{75419E1F-DEE1-4CA2-BFA8-5852A9D7C36E}"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Examining Where We Are</a:t>
            </a:r>
            <a:r>
              <a:rPr lang="en-US" b="1" u="none" dirty="0" smtClean="0"/>
              <a:t> </a:t>
            </a:r>
            <a:r>
              <a:rPr lang="en-US" dirty="0" smtClean="0"/>
              <a:t> We need to ask some probing questions?</a:t>
            </a:r>
          </a:p>
          <a:p>
            <a:pPr marL="228600" indent="-228600">
              <a:buFont typeface="Arial" pitchFamily="34" charset="0"/>
              <a:buChar char="•"/>
            </a:pPr>
            <a:r>
              <a:rPr lang="en-US" dirty="0" smtClean="0">
                <a:latin typeface="Book Antiqua" pitchFamily="18" charset="0"/>
              </a:rPr>
              <a:t>Is God </a:t>
            </a:r>
            <a:r>
              <a:rPr lang="en-US" b="1" u="sng" dirty="0" smtClean="0">
                <a:latin typeface="Book Antiqua" pitchFamily="18" charset="0"/>
              </a:rPr>
              <a:t>pleased</a:t>
            </a:r>
            <a:r>
              <a:rPr lang="en-US" dirty="0" smtClean="0">
                <a:latin typeface="Book Antiqua" pitchFamily="18" charset="0"/>
              </a:rPr>
              <a:t> with our worship?</a:t>
            </a:r>
          </a:p>
          <a:p>
            <a:pPr marL="228600" indent="-228600">
              <a:buFont typeface="Arial" pitchFamily="34" charset="0"/>
              <a:buChar char="•"/>
            </a:pPr>
            <a:r>
              <a:rPr lang="en-US" b="1" dirty="0" smtClean="0">
                <a:latin typeface="Book Antiqua" pitchFamily="18" charset="0"/>
              </a:rPr>
              <a:t>Do</a:t>
            </a:r>
            <a:r>
              <a:rPr lang="en-US" b="1" baseline="0" dirty="0" smtClean="0">
                <a:latin typeface="Book Antiqua" pitchFamily="18" charset="0"/>
              </a:rPr>
              <a:t> we f</a:t>
            </a:r>
            <a:r>
              <a:rPr lang="en-US" b="1" dirty="0" smtClean="0">
                <a:latin typeface="Book Antiqua" pitchFamily="18" charset="0"/>
              </a:rPr>
              <a:t>ollow the pattern; </a:t>
            </a:r>
            <a:r>
              <a:rPr lang="en-US" dirty="0" smtClean="0">
                <a:latin typeface="Book Antiqua" pitchFamily="18" charset="0"/>
              </a:rPr>
              <a:t>what about our attitude…</a:t>
            </a:r>
          </a:p>
          <a:p>
            <a:pPr marL="685800" lvl="1" indent="-228600">
              <a:buFont typeface="Arial" pitchFamily="34" charset="0"/>
              <a:buChar char="•"/>
            </a:pPr>
            <a:r>
              <a:rPr lang="en-US" dirty="0" smtClean="0">
                <a:latin typeface="Book Antiqua" pitchFamily="18" charset="0"/>
              </a:rPr>
              <a:t>Are we </a:t>
            </a:r>
            <a:r>
              <a:rPr lang="en-US" b="1" u="sng" dirty="0" smtClean="0">
                <a:latin typeface="Book Antiqua" pitchFamily="18" charset="0"/>
              </a:rPr>
              <a:t>joyful</a:t>
            </a:r>
            <a:r>
              <a:rPr lang="en-US" dirty="0" smtClean="0">
                <a:latin typeface="Book Antiqua" pitchFamily="18" charset="0"/>
              </a:rPr>
              <a:t> and </a:t>
            </a:r>
            <a:r>
              <a:rPr lang="en-US" b="1" u="sng" dirty="0" smtClean="0">
                <a:latin typeface="Book Antiqua" pitchFamily="18" charset="0"/>
              </a:rPr>
              <a:t>reverent</a:t>
            </a:r>
            <a:r>
              <a:rPr lang="en-US" dirty="0" smtClean="0">
                <a:latin typeface="Book Antiqua" pitchFamily="18" charset="0"/>
              </a:rPr>
              <a:t>?</a:t>
            </a:r>
          </a:p>
          <a:p>
            <a:pPr marL="685800" lvl="1" indent="-228600">
              <a:buFont typeface="Arial" pitchFamily="34" charset="0"/>
              <a:buChar char="•"/>
            </a:pPr>
            <a:r>
              <a:rPr lang="en-US" dirty="0" smtClean="0">
                <a:latin typeface="Book Antiqua" pitchFamily="18" charset="0"/>
              </a:rPr>
              <a:t>Do we do our </a:t>
            </a:r>
            <a:r>
              <a:rPr lang="en-US" b="1" u="sng" dirty="0" smtClean="0">
                <a:latin typeface="Book Antiqua" pitchFamily="18" charset="0"/>
              </a:rPr>
              <a:t>BEST</a:t>
            </a:r>
            <a:r>
              <a:rPr lang="en-US" dirty="0" smtClean="0">
                <a:latin typeface="Book Antiqua" pitchFamily="18" charset="0"/>
              </a:rPr>
              <a:t>?</a:t>
            </a:r>
          </a:p>
          <a:p>
            <a:pPr marL="228600" lvl="0" indent="-228600">
              <a:buFont typeface="Arial" pitchFamily="34" charset="0"/>
              <a:buChar char="•"/>
            </a:pPr>
            <a:r>
              <a:rPr lang="en-US" dirty="0" smtClean="0">
                <a:latin typeface="Book Antiqua" pitchFamily="18" charset="0"/>
              </a:rPr>
              <a:t>Are we </a:t>
            </a:r>
            <a:r>
              <a:rPr lang="en-US" b="1" u="sng" dirty="0" smtClean="0">
                <a:latin typeface="Book Antiqua" pitchFamily="18" charset="0"/>
              </a:rPr>
              <a:t>building up</a:t>
            </a:r>
            <a:r>
              <a:rPr lang="en-US" b="1" u="none" dirty="0" smtClean="0">
                <a:latin typeface="Book Antiqua" pitchFamily="18" charset="0"/>
              </a:rPr>
              <a:t> </a:t>
            </a:r>
            <a:r>
              <a:rPr lang="en-US" dirty="0" smtClean="0">
                <a:latin typeface="Book Antiqua" pitchFamily="18" charset="0"/>
              </a:rPr>
              <a:t>one another?</a:t>
            </a:r>
          </a:p>
          <a:p>
            <a:pPr marL="685800" lvl="1" indent="-228600">
              <a:buFont typeface="Arial" pitchFamily="34" charset="0"/>
              <a:buChar char="•"/>
            </a:pPr>
            <a:r>
              <a:rPr lang="en-US" dirty="0" smtClean="0">
                <a:latin typeface="Book Antiqua" pitchFamily="18" charset="0"/>
              </a:rPr>
              <a:t>How?</a:t>
            </a:r>
          </a:p>
          <a:p>
            <a:pPr marL="685800" lvl="1" indent="-228600">
              <a:buFont typeface="Arial" pitchFamily="34" charset="0"/>
              <a:buChar char="•"/>
            </a:pPr>
            <a:r>
              <a:rPr lang="en-US" dirty="0" smtClean="0">
                <a:latin typeface="Book Antiqua" pitchFamily="18" charset="0"/>
              </a:rPr>
              <a:t>How do we promote “</a:t>
            </a:r>
            <a:r>
              <a:rPr lang="en-US" i="1" dirty="0" smtClean="0">
                <a:latin typeface="Book Antiqua" pitchFamily="18" charset="0"/>
              </a:rPr>
              <a:t>preferring one another</a:t>
            </a:r>
            <a:r>
              <a:rPr lang="en-US" dirty="0" smtClean="0">
                <a:latin typeface="Book Antiqua" pitchFamily="18" charset="0"/>
              </a:rPr>
              <a:t>?”</a:t>
            </a:r>
          </a:p>
          <a:p>
            <a:pPr marL="685800" lvl="1" indent="-228600">
              <a:buFont typeface="Arial" pitchFamily="34" charset="0"/>
              <a:buChar char="•"/>
            </a:pPr>
            <a:r>
              <a:rPr lang="en-US" dirty="0" smtClean="0">
                <a:latin typeface="Book Antiqua" pitchFamily="18" charset="0"/>
              </a:rPr>
              <a:t>Are</a:t>
            </a:r>
            <a:r>
              <a:rPr lang="en-US" baseline="0" dirty="0" smtClean="0">
                <a:latin typeface="Book Antiqua" pitchFamily="18" charset="0"/>
              </a:rPr>
              <a:t> we c</a:t>
            </a:r>
            <a:r>
              <a:rPr lang="en-US" dirty="0" smtClean="0">
                <a:latin typeface="Book Antiqua" pitchFamily="18" charset="0"/>
              </a:rPr>
              <a:t>hallenged to increase in love for one another?</a:t>
            </a:r>
          </a:p>
          <a:p>
            <a:endParaRPr lang="en-US" i="1" dirty="0" smtClean="0">
              <a:solidFill>
                <a:srgbClr val="FF0000"/>
              </a:solidFill>
              <a:latin typeface="Book Antiqua" pitchFamily="18" charset="0"/>
            </a:endParaRPr>
          </a:p>
        </p:txBody>
      </p:sp>
      <p:sp>
        <p:nvSpPr>
          <p:cNvPr id="4" name="Slide Number Placeholder 3"/>
          <p:cNvSpPr>
            <a:spLocks noGrp="1"/>
          </p:cNvSpPr>
          <p:nvPr>
            <p:ph type="sldNum" sz="quarter" idx="10"/>
          </p:nvPr>
        </p:nvSpPr>
        <p:spPr/>
        <p:txBody>
          <a:bodyPr/>
          <a:lstStyle/>
          <a:p>
            <a:fld id="{75419E1F-DEE1-4CA2-BFA8-5852A9D7C36E}"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Examining Where We Are</a:t>
            </a:r>
            <a:r>
              <a:rPr lang="en-US" dirty="0" smtClean="0"/>
              <a:t> We need to ask some probing questions?</a:t>
            </a:r>
          </a:p>
          <a:p>
            <a:endParaRPr lang="en-US" i="1" dirty="0" smtClean="0">
              <a:solidFill>
                <a:srgbClr val="FF0000"/>
              </a:solidFill>
              <a:latin typeface="Book Antiqua" pitchFamily="18" charset="0"/>
            </a:endParaRPr>
          </a:p>
          <a:p>
            <a:pPr marL="228600" indent="-228600">
              <a:buFont typeface="Arial" pitchFamily="34" charset="0"/>
              <a:buChar char="•"/>
            </a:pPr>
            <a:r>
              <a:rPr lang="en-US" dirty="0" smtClean="0">
                <a:latin typeface="Book Antiqua" pitchFamily="18" charset="0"/>
              </a:rPr>
              <a:t>What are we doing to </a:t>
            </a:r>
            <a:r>
              <a:rPr lang="en-US" b="1" u="sng" dirty="0" smtClean="0">
                <a:latin typeface="Book Antiqua" pitchFamily="18" charset="0"/>
              </a:rPr>
              <a:t>reach the lost</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Are we taking steps to </a:t>
            </a:r>
            <a:r>
              <a:rPr lang="en-US" b="1" u="sng" dirty="0" smtClean="0">
                <a:latin typeface="Book Antiqua" pitchFamily="18" charset="0"/>
              </a:rPr>
              <a:t>introduce the gospel</a:t>
            </a:r>
            <a:r>
              <a:rPr lang="en-US" dirty="0" smtClean="0">
                <a:latin typeface="Book Antiqua" pitchFamily="18" charset="0"/>
              </a:rPr>
              <a:t> in the community?</a:t>
            </a:r>
          </a:p>
          <a:p>
            <a:pPr marL="228600" indent="-228600">
              <a:buFont typeface="Arial" pitchFamily="34" charset="0"/>
              <a:buChar char="•"/>
            </a:pPr>
            <a:r>
              <a:rPr lang="en-US" dirty="0" smtClean="0">
                <a:latin typeface="Book Antiqua" pitchFamily="18" charset="0"/>
              </a:rPr>
              <a:t>Are we preparing brethren to be </a:t>
            </a:r>
            <a:r>
              <a:rPr lang="en-US" b="1" u="sng" dirty="0" smtClean="0">
                <a:latin typeface="Book Antiqua" pitchFamily="18" charset="0"/>
              </a:rPr>
              <a:t>soul winners</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Are we doing </a:t>
            </a:r>
            <a:r>
              <a:rPr lang="en-US" b="1" u="sng" dirty="0" smtClean="0">
                <a:latin typeface="Book Antiqua" pitchFamily="18" charset="0"/>
              </a:rPr>
              <a:t>enough</a:t>
            </a:r>
            <a:r>
              <a:rPr lang="en-US" dirty="0" smtClean="0">
                <a:latin typeface="Book Antiqua" pitchFamily="18" charset="0"/>
              </a:rPr>
              <a:t>?</a:t>
            </a:r>
          </a:p>
          <a:p>
            <a:pPr marL="228600" indent="-228600">
              <a:buFont typeface="Arial" pitchFamily="34" charset="0"/>
              <a:buChar char="•"/>
            </a:pPr>
            <a:r>
              <a:rPr lang="en-US" dirty="0" smtClean="0">
                <a:latin typeface="Book Antiqua" pitchFamily="18" charset="0"/>
              </a:rPr>
              <a:t>Are we available when a </a:t>
            </a:r>
            <a:r>
              <a:rPr lang="en-US" b="1" u="sng" dirty="0" smtClean="0">
                <a:latin typeface="Book Antiqua" pitchFamily="18" charset="0"/>
              </a:rPr>
              <a:t>NEED</a:t>
            </a:r>
            <a:r>
              <a:rPr lang="en-US" dirty="0" smtClean="0">
                <a:latin typeface="Book Antiqua" pitchFamily="18" charset="0"/>
              </a:rPr>
              <a:t> arises?</a:t>
            </a:r>
          </a:p>
          <a:p>
            <a:pPr marL="228600" indent="-228600">
              <a:buFont typeface="Arial" pitchFamily="34" charset="0"/>
              <a:buChar char="•"/>
            </a:pPr>
            <a:r>
              <a:rPr lang="en-US" dirty="0" smtClean="0">
                <a:latin typeface="Book Antiqua" pitchFamily="18" charset="0"/>
              </a:rPr>
              <a:t>Are we encouraging brethren to fulfill their </a:t>
            </a:r>
            <a:r>
              <a:rPr lang="en-US" b="1" u="sng" dirty="0" smtClean="0">
                <a:latin typeface="Book Antiqua" pitchFamily="18" charset="0"/>
              </a:rPr>
              <a:t>personal duties</a:t>
            </a:r>
            <a:r>
              <a:rPr lang="en-US" b="1" u="none" dirty="0" smtClean="0">
                <a:latin typeface="Book Antiqua" pitchFamily="18" charset="0"/>
              </a:rPr>
              <a:t> </a:t>
            </a:r>
            <a:r>
              <a:rPr lang="en-US" dirty="0" smtClean="0">
                <a:latin typeface="Book Antiqua" pitchFamily="18" charset="0"/>
              </a:rPr>
              <a:t>with regard to benevolence?</a:t>
            </a:r>
          </a:p>
          <a:p>
            <a:endParaRPr lang="en-US" i="1" dirty="0" smtClean="0">
              <a:solidFill>
                <a:srgbClr val="FF0000"/>
              </a:solidFill>
              <a:latin typeface="Book Antiqua" pitchFamily="18" charset="0"/>
            </a:endParaRPr>
          </a:p>
        </p:txBody>
      </p:sp>
      <p:sp>
        <p:nvSpPr>
          <p:cNvPr id="4" name="Slide Number Placeholder 3"/>
          <p:cNvSpPr>
            <a:spLocks noGrp="1"/>
          </p:cNvSpPr>
          <p:nvPr>
            <p:ph type="sldNum" sz="quarter" idx="10"/>
          </p:nvPr>
        </p:nvSpPr>
        <p:spPr/>
        <p:txBody>
          <a:bodyPr/>
          <a:lstStyle/>
          <a:p>
            <a:fld id="{75419E1F-DEE1-4CA2-BFA8-5852A9D7C36E}"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1" u="sng" dirty="0" smtClean="0"/>
              <a:t>Setting Goals</a:t>
            </a:r>
            <a:r>
              <a:rPr lang="en-US" dirty="0" smtClean="0"/>
              <a:t>. </a:t>
            </a:r>
          </a:p>
          <a:p>
            <a:pPr marL="228600" indent="-228600">
              <a:buFont typeface="Arial" pitchFamily="34" charset="0"/>
              <a:buChar char="•"/>
            </a:pPr>
            <a:r>
              <a:rPr lang="en-US" dirty="0" smtClean="0">
                <a:latin typeface="Book Antiqua" pitchFamily="18" charset="0"/>
              </a:rPr>
              <a:t>We’ve determined where we are. Where do we </a:t>
            </a:r>
            <a:r>
              <a:rPr lang="en-US" b="1" u="sng" dirty="0" smtClean="0">
                <a:latin typeface="Book Antiqua" pitchFamily="18" charset="0"/>
              </a:rPr>
              <a:t>NEED</a:t>
            </a:r>
            <a:r>
              <a:rPr lang="en-US" dirty="0" smtClean="0">
                <a:latin typeface="Book Antiqua" pitchFamily="18" charset="0"/>
              </a:rPr>
              <a:t> to be?</a:t>
            </a:r>
          </a:p>
          <a:p>
            <a:pPr marL="228600" indent="-228600">
              <a:buFont typeface="Arial" pitchFamily="34" charset="0"/>
              <a:buChar char="•"/>
            </a:pPr>
            <a:r>
              <a:rPr lang="en-US" dirty="0" smtClean="0">
                <a:latin typeface="Book Antiqua" pitchFamily="18" charset="0"/>
              </a:rPr>
              <a:t>The</a:t>
            </a:r>
            <a:r>
              <a:rPr lang="en-US" baseline="0" dirty="0" smtClean="0">
                <a:latin typeface="Book Antiqua" pitchFamily="18" charset="0"/>
              </a:rPr>
              <a:t> b</a:t>
            </a:r>
            <a:r>
              <a:rPr lang="en-US" dirty="0" smtClean="0">
                <a:latin typeface="Book Antiqua" pitchFamily="18" charset="0"/>
              </a:rPr>
              <a:t>est goals are established in </a:t>
            </a:r>
            <a:r>
              <a:rPr lang="en-US" b="1" u="sng" dirty="0" smtClean="0">
                <a:latin typeface="Book Antiqua" pitchFamily="18" charset="0"/>
              </a:rPr>
              <a:t>stages</a:t>
            </a:r>
            <a:r>
              <a:rPr lang="en-US" b="1" u="none" dirty="0" smtClean="0">
                <a:latin typeface="Book Antiqua" pitchFamily="18" charset="0"/>
              </a:rPr>
              <a:t>.</a:t>
            </a:r>
          </a:p>
          <a:p>
            <a:pPr marL="685800" lvl="1" indent="-228600">
              <a:buFont typeface="Arial" pitchFamily="34" charset="0"/>
              <a:buChar char="•"/>
            </a:pPr>
            <a:r>
              <a:rPr lang="en-US" b="1" dirty="0" smtClean="0">
                <a:solidFill>
                  <a:srgbClr val="0000FF"/>
                </a:solidFill>
                <a:latin typeface="Book Antiqua" pitchFamily="18" charset="0"/>
              </a:rPr>
              <a:t>Long term</a:t>
            </a:r>
          </a:p>
          <a:p>
            <a:pPr marL="685800" lvl="1" indent="-228600">
              <a:buFont typeface="Arial" pitchFamily="34" charset="0"/>
              <a:buChar char="•"/>
            </a:pPr>
            <a:r>
              <a:rPr lang="en-US" b="1" dirty="0" smtClean="0">
                <a:solidFill>
                  <a:srgbClr val="0000FF"/>
                </a:solidFill>
                <a:latin typeface="Book Antiqua" pitchFamily="18" charset="0"/>
              </a:rPr>
              <a:t>Short  term</a:t>
            </a:r>
          </a:p>
          <a:p>
            <a:pPr marL="228600" lvl="0" indent="-228600">
              <a:buFont typeface="Arial" pitchFamily="34" charset="0"/>
              <a:buChar char="•"/>
            </a:pPr>
            <a:r>
              <a:rPr lang="en-US" dirty="0" smtClean="0">
                <a:latin typeface="Book Antiqua" pitchFamily="18" charset="0"/>
              </a:rPr>
              <a:t>A </a:t>
            </a:r>
            <a:r>
              <a:rPr lang="en-US" b="1" u="sng" dirty="0" smtClean="0">
                <a:latin typeface="Book Antiqua" pitchFamily="18" charset="0"/>
              </a:rPr>
              <a:t>starting</a:t>
            </a:r>
            <a:r>
              <a:rPr lang="en-US" dirty="0" smtClean="0">
                <a:latin typeface="Book Antiqua" pitchFamily="18" charset="0"/>
              </a:rPr>
              <a:t> point…</a:t>
            </a:r>
          </a:p>
          <a:p>
            <a:pPr marL="685800" lvl="1" indent="-228600">
              <a:buFont typeface="Arial" pitchFamily="34" charset="0"/>
              <a:buChar char="•"/>
            </a:pPr>
            <a:r>
              <a:rPr lang="en-US" i="1" dirty="0" smtClean="0">
                <a:solidFill>
                  <a:srgbClr val="FF0000"/>
                </a:solidFill>
                <a:latin typeface="Book Antiqua" pitchFamily="18" charset="0"/>
              </a:rPr>
              <a:t>Acts 1:8</a:t>
            </a:r>
          </a:p>
          <a:p>
            <a:pPr marL="685800" lvl="1" indent="-228600">
              <a:buFont typeface="Arial" pitchFamily="34" charset="0"/>
              <a:buChar char="•"/>
            </a:pPr>
            <a:r>
              <a:rPr lang="en-US" i="1" dirty="0" smtClean="0">
                <a:latin typeface="Book Antiqua" pitchFamily="18" charset="0"/>
              </a:rPr>
              <a:t>Short term</a:t>
            </a:r>
            <a:r>
              <a:rPr lang="en-US" dirty="0" smtClean="0">
                <a:latin typeface="Book Antiqua" pitchFamily="18" charset="0"/>
              </a:rPr>
              <a:t>—Judea and Samaria</a:t>
            </a:r>
          </a:p>
          <a:p>
            <a:pPr marL="685800" lvl="1" indent="-228600">
              <a:buFont typeface="Arial" pitchFamily="34" charset="0"/>
              <a:buChar char="•"/>
            </a:pPr>
            <a:r>
              <a:rPr lang="en-US" i="1" dirty="0" smtClean="0">
                <a:latin typeface="Book Antiqua" pitchFamily="18" charset="0"/>
              </a:rPr>
              <a:t>Long term</a:t>
            </a:r>
            <a:r>
              <a:rPr lang="en-US" dirty="0" smtClean="0">
                <a:latin typeface="Book Antiqua" pitchFamily="18" charset="0"/>
              </a:rPr>
              <a:t>—end of the world</a:t>
            </a:r>
          </a:p>
          <a:p>
            <a:pPr marL="228600" lvl="0" indent="-228600">
              <a:buFont typeface="Arial" pitchFamily="34" charset="0"/>
              <a:buChar char="•"/>
            </a:pPr>
            <a:r>
              <a:rPr lang="en-US" dirty="0" smtClean="0">
                <a:latin typeface="Book Antiqua" pitchFamily="18" charset="0"/>
              </a:rPr>
              <a:t>Goals are </a:t>
            </a:r>
            <a:r>
              <a:rPr lang="en-US" b="1" u="sng" dirty="0" smtClean="0">
                <a:latin typeface="Book Antiqua" pitchFamily="18" charset="0"/>
              </a:rPr>
              <a:t>motivators</a:t>
            </a:r>
            <a:r>
              <a:rPr lang="en-US" b="0" u="none" dirty="0" smtClean="0">
                <a:latin typeface="Book Antiqua" pitchFamily="18" charset="0"/>
              </a:rPr>
              <a:t>–they provide direction.</a:t>
            </a:r>
            <a:r>
              <a:rPr lang="en-US" b="0" u="none" baseline="0" dirty="0" smtClean="0">
                <a:latin typeface="Book Antiqua" pitchFamily="18" charset="0"/>
              </a:rPr>
              <a:t> Who among us doesn’t need direction?</a:t>
            </a:r>
            <a:endParaRPr lang="en-US" b="1" u="sng" dirty="0" smtClean="0">
              <a:latin typeface="Book Antiqua" pitchFamily="18" charset="0"/>
            </a:endParaRPr>
          </a:p>
          <a:p>
            <a:endParaRPr lang="en-US" i="1" dirty="0" smtClean="0">
              <a:solidFill>
                <a:srgbClr val="FF0000"/>
              </a:solidFill>
              <a:latin typeface="Book Antiqua" pitchFamily="18" charset="0"/>
            </a:endParaRPr>
          </a:p>
        </p:txBody>
      </p:sp>
      <p:sp>
        <p:nvSpPr>
          <p:cNvPr id="4" name="Slide Number Placeholder 3"/>
          <p:cNvSpPr>
            <a:spLocks noGrp="1"/>
          </p:cNvSpPr>
          <p:nvPr>
            <p:ph type="sldNum" sz="quarter" idx="10"/>
          </p:nvPr>
        </p:nvSpPr>
        <p:spPr/>
        <p:txBody>
          <a:bodyPr/>
          <a:lstStyle/>
          <a:p>
            <a:fld id="{75419E1F-DEE1-4CA2-BFA8-5852A9D7C36E}"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23E27A9-0434-420C-AB7F-38B7E9B576C1}" type="datetimeFigureOut">
              <a:rPr lang="en-US" smtClean="0"/>
              <a:pPr/>
              <a:t>12/16/2009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680D3C-2D36-4460-B3F2-03AF7A3EC0E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23E27A9-0434-420C-AB7F-38B7E9B576C1}" type="datetimeFigureOut">
              <a:rPr lang="en-US" smtClean="0"/>
              <a:pPr/>
              <a:t>12/16/2009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680D3C-2D36-4460-B3F2-03AF7A3EC0E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57200"/>
            <a:ext cx="7772400" cy="1828800"/>
          </a:xfrm>
          <a:solidFill>
            <a:schemeClr val="tx2">
              <a:lumMod val="50000"/>
            </a:schemeClr>
          </a:solidFill>
          <a:ln w="28575">
            <a:solidFill>
              <a:schemeClr val="accent1">
                <a:lumMod val="20000"/>
                <a:lumOff val="80000"/>
              </a:schemeClr>
            </a:solidFill>
          </a:ln>
        </p:spPr>
        <p:txBody>
          <a:bodyPr>
            <a:normAutofit fontScale="90000"/>
          </a:bodyPr>
          <a:lstStyle/>
          <a:p>
            <a:r>
              <a:rPr lang="en-US" b="1" dirty="0" smtClean="0">
                <a:solidFill>
                  <a:schemeClr val="accent1">
                    <a:lumMod val="20000"/>
                    <a:lumOff val="80000"/>
                  </a:schemeClr>
                </a:solidFill>
                <a:latin typeface="Arial" pitchFamily="34" charset="0"/>
                <a:cs typeface="Arial" pitchFamily="34" charset="0"/>
              </a:rPr>
              <a:t>The Christian and </a:t>
            </a:r>
            <a:br>
              <a:rPr lang="en-US" b="1" dirty="0" smtClean="0">
                <a:solidFill>
                  <a:schemeClr val="accent1">
                    <a:lumMod val="20000"/>
                    <a:lumOff val="80000"/>
                  </a:schemeClr>
                </a:solidFill>
                <a:latin typeface="Arial" pitchFamily="34" charset="0"/>
                <a:cs typeface="Arial" pitchFamily="34" charset="0"/>
              </a:rPr>
            </a:br>
            <a:r>
              <a:rPr lang="en-US" b="1" dirty="0" smtClean="0">
                <a:solidFill>
                  <a:schemeClr val="accent1">
                    <a:lumMod val="20000"/>
                    <a:lumOff val="80000"/>
                  </a:schemeClr>
                </a:solidFill>
                <a:latin typeface="Arial" pitchFamily="34" charset="0"/>
                <a:cs typeface="Arial" pitchFamily="34" charset="0"/>
              </a:rPr>
              <a:t>Self-Renewal </a:t>
            </a:r>
            <a:r>
              <a:rPr lang="en-US" dirty="0" smtClean="0">
                <a:latin typeface="Arial" pitchFamily="34" charset="0"/>
                <a:cs typeface="Arial" pitchFamily="34" charset="0"/>
              </a:rPr>
              <a:t/>
            </a:r>
            <a:br>
              <a:rPr lang="en-US" dirty="0" smtClean="0">
                <a:latin typeface="Arial" pitchFamily="34" charset="0"/>
                <a:cs typeface="Arial" pitchFamily="34" charset="0"/>
              </a:rPr>
            </a:br>
            <a:r>
              <a:rPr lang="en-US" b="1" i="1" dirty="0" smtClean="0">
                <a:solidFill>
                  <a:schemeClr val="accent3"/>
                </a:solidFill>
                <a:latin typeface="Arial" pitchFamily="34" charset="0"/>
                <a:cs typeface="Arial" pitchFamily="34" charset="0"/>
              </a:rPr>
              <a:t>The Church and Renewal (3)</a:t>
            </a:r>
            <a:endParaRPr lang="en-US" b="1" i="1" dirty="0">
              <a:solidFill>
                <a:schemeClr val="accent3"/>
              </a:solidFill>
              <a:latin typeface="Arial" pitchFamily="34" charset="0"/>
              <a:cs typeface="Arial" pitchFamily="34" charset="0"/>
            </a:endParaRPr>
          </a:p>
        </p:txBody>
      </p:sp>
      <p:sp>
        <p:nvSpPr>
          <p:cNvPr id="3" name="Subtitle 2"/>
          <p:cNvSpPr>
            <a:spLocks noGrp="1"/>
          </p:cNvSpPr>
          <p:nvPr>
            <p:ph type="subTitle" idx="1"/>
          </p:nvPr>
        </p:nvSpPr>
        <p:spPr>
          <a:xfrm>
            <a:off x="5105400" y="3200400"/>
            <a:ext cx="3505200" cy="3352800"/>
          </a:xfrm>
          <a:solidFill>
            <a:schemeClr val="bg1"/>
          </a:solidFill>
          <a:ln>
            <a:solidFill>
              <a:schemeClr val="tx1"/>
            </a:solidFill>
          </a:ln>
        </p:spPr>
        <p:txBody>
          <a:bodyPr>
            <a:normAutofit fontScale="77500" lnSpcReduction="20000"/>
          </a:bodyPr>
          <a:lstStyle/>
          <a:p>
            <a:pPr>
              <a:lnSpc>
                <a:spcPct val="120000"/>
              </a:lnSpc>
            </a:pPr>
            <a:r>
              <a:rPr lang="en-US" b="1" i="1" dirty="0" smtClean="0">
                <a:solidFill>
                  <a:srgbClr val="0000FF"/>
                </a:solidFill>
                <a:latin typeface="Arial" pitchFamily="34" charset="0"/>
                <a:cs typeface="Arial" pitchFamily="34" charset="0"/>
              </a:rPr>
              <a:t>“And I also say to you that you are Peter, and on this rock I will build </a:t>
            </a:r>
            <a:r>
              <a:rPr lang="en-US" b="1" i="1" u="sng" dirty="0" smtClean="0">
                <a:solidFill>
                  <a:srgbClr val="0000FF"/>
                </a:solidFill>
                <a:latin typeface="Arial" pitchFamily="34" charset="0"/>
                <a:cs typeface="Arial" pitchFamily="34" charset="0"/>
              </a:rPr>
              <a:t>My church</a:t>
            </a:r>
            <a:r>
              <a:rPr lang="en-US" b="1" i="1" dirty="0" smtClean="0">
                <a:solidFill>
                  <a:srgbClr val="0000FF"/>
                </a:solidFill>
                <a:latin typeface="Arial" pitchFamily="34" charset="0"/>
                <a:cs typeface="Arial" pitchFamily="34" charset="0"/>
              </a:rPr>
              <a:t>, and the gates of Hades shall not prevail against it.”    {Matthew 16:18}</a:t>
            </a:r>
            <a:endParaRPr lang="en-US" b="1" i="1" dirty="0">
              <a:solidFill>
                <a:srgbClr val="0000FF"/>
              </a:solidFill>
              <a:latin typeface="Arial" pitchFamily="34" charset="0"/>
              <a:cs typeface="Arial" pitchFamily="34" charset="0"/>
            </a:endParaRPr>
          </a:p>
        </p:txBody>
      </p:sp>
      <p:pic>
        <p:nvPicPr>
          <p:cNvPr id="1026" name="Picture 2"/>
          <p:cNvPicPr>
            <a:picLocks noChangeAspect="1" noChangeArrowheads="1"/>
          </p:cNvPicPr>
          <p:nvPr/>
        </p:nvPicPr>
        <p:blipFill>
          <a:blip r:embed="rId3" cstate="print"/>
          <a:srcRect/>
          <a:stretch>
            <a:fillRect/>
          </a:stretch>
        </p:blipFill>
        <p:spPr bwMode="auto">
          <a:xfrm>
            <a:off x="533400" y="2590800"/>
            <a:ext cx="2565400" cy="4038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lumMod val="50000"/>
              </a:schemeClr>
            </a:solidFill>
          </a:ln>
        </p:spPr>
        <p:txBody>
          <a:bodyPr>
            <a:normAutofit/>
          </a:bodyPr>
          <a:lstStyle/>
          <a:p>
            <a:r>
              <a:rPr lang="en-US" dirty="0" smtClean="0">
                <a:solidFill>
                  <a:schemeClr val="tx2"/>
                </a:solidFill>
                <a:latin typeface="Arial Narrow" pitchFamily="34" charset="0"/>
              </a:rPr>
              <a:t>Planning and goals in the book of </a:t>
            </a:r>
            <a:r>
              <a:rPr lang="en-US" b="1" dirty="0" smtClean="0">
                <a:solidFill>
                  <a:schemeClr val="tx2"/>
                </a:solidFill>
                <a:latin typeface="Arial Narrow" pitchFamily="34" charset="0"/>
              </a:rPr>
              <a:t>Nehemiah.</a:t>
            </a:r>
            <a:endParaRPr lang="en-US" dirty="0" smtClean="0">
              <a:solidFill>
                <a:schemeClr val="tx2"/>
              </a:solidFill>
              <a:latin typeface="Arial Narrow" pitchFamily="34" charset="0"/>
            </a:endParaRPr>
          </a:p>
          <a:p>
            <a:r>
              <a:rPr lang="en-US" dirty="0" smtClean="0">
                <a:solidFill>
                  <a:schemeClr val="tx2"/>
                </a:solidFill>
                <a:latin typeface="Arial Narrow" pitchFamily="34" charset="0"/>
              </a:rPr>
              <a:t>Years after Judah returned from captivity, Jerusalem was </a:t>
            </a:r>
            <a:r>
              <a:rPr lang="en-US" b="1" u="sng" dirty="0" smtClean="0">
                <a:solidFill>
                  <a:schemeClr val="tx2"/>
                </a:solidFill>
                <a:latin typeface="Arial Narrow" pitchFamily="34" charset="0"/>
              </a:rPr>
              <a:t>still in ruins</a:t>
            </a:r>
            <a:r>
              <a:rPr lang="en-US" dirty="0" smtClean="0">
                <a:solidFill>
                  <a:schemeClr val="tx2"/>
                </a:solidFill>
                <a:latin typeface="Arial Narrow" pitchFamily="34" charset="0"/>
              </a:rPr>
              <a:t>.</a:t>
            </a:r>
          </a:p>
          <a:p>
            <a:r>
              <a:rPr lang="en-US" dirty="0" smtClean="0">
                <a:solidFill>
                  <a:schemeClr val="tx2"/>
                </a:solidFill>
                <a:latin typeface="Arial Narrow" pitchFamily="34" charset="0"/>
              </a:rPr>
              <a:t>Nehemiah saw their state and </a:t>
            </a:r>
            <a:r>
              <a:rPr lang="en-US" b="1" dirty="0" smtClean="0">
                <a:solidFill>
                  <a:schemeClr val="tx2"/>
                </a:solidFill>
                <a:latin typeface="Arial Narrow" pitchFamily="34" charset="0"/>
              </a:rPr>
              <a:t>rebuked</a:t>
            </a:r>
            <a:r>
              <a:rPr lang="en-US" dirty="0" smtClean="0">
                <a:solidFill>
                  <a:schemeClr val="tx2"/>
                </a:solidFill>
                <a:latin typeface="Arial Narrow" pitchFamily="34" charset="0"/>
              </a:rPr>
              <a:t> them.</a:t>
            </a:r>
          </a:p>
          <a:p>
            <a:r>
              <a:rPr lang="en-US" dirty="0" smtClean="0">
                <a:solidFill>
                  <a:schemeClr val="tx2"/>
                </a:solidFill>
                <a:latin typeface="Arial Narrow" pitchFamily="34" charset="0"/>
              </a:rPr>
              <a:t>He pointed out their need to </a:t>
            </a:r>
            <a:r>
              <a:rPr lang="en-US" b="1" u="sng" dirty="0" smtClean="0">
                <a:solidFill>
                  <a:schemeClr val="tx2"/>
                </a:solidFill>
                <a:latin typeface="Arial Narrow" pitchFamily="34" charset="0"/>
              </a:rPr>
              <a:t>rebuild</a:t>
            </a:r>
            <a:r>
              <a:rPr lang="en-US" dirty="0" smtClean="0">
                <a:solidFill>
                  <a:schemeClr val="tx2"/>
                </a:solidFill>
                <a:latin typeface="Arial Narrow" pitchFamily="34" charset="0"/>
              </a:rPr>
              <a:t> the city and the walls.</a:t>
            </a:r>
          </a:p>
          <a:p>
            <a:r>
              <a:rPr lang="en-US" dirty="0" smtClean="0">
                <a:solidFill>
                  <a:schemeClr val="tx2"/>
                </a:solidFill>
                <a:latin typeface="Arial Narrow" pitchFamily="34" charset="0"/>
              </a:rPr>
              <a:t>He set up a </a:t>
            </a:r>
            <a:r>
              <a:rPr lang="en-US" b="1" u="sng" dirty="0" smtClean="0">
                <a:solidFill>
                  <a:schemeClr val="tx2"/>
                </a:solidFill>
                <a:latin typeface="Arial Narrow" pitchFamily="34" charset="0"/>
              </a:rPr>
              <a:t>plan</a:t>
            </a:r>
            <a:r>
              <a:rPr lang="en-US" b="1" dirty="0" smtClean="0">
                <a:solidFill>
                  <a:schemeClr val="tx2"/>
                </a:solidFill>
                <a:latin typeface="Arial Narrow" pitchFamily="34" charset="0"/>
              </a:rPr>
              <a:t> </a:t>
            </a:r>
            <a:r>
              <a:rPr lang="en-US" dirty="0" smtClean="0">
                <a:solidFill>
                  <a:schemeClr val="tx2"/>
                </a:solidFill>
                <a:latin typeface="Arial Narrow" pitchFamily="34" charset="0"/>
              </a:rPr>
              <a:t>and established some </a:t>
            </a:r>
            <a:r>
              <a:rPr lang="en-US" b="1" u="sng" dirty="0" smtClean="0">
                <a:solidFill>
                  <a:schemeClr val="tx2"/>
                </a:solidFill>
                <a:latin typeface="Arial Narrow" pitchFamily="34" charset="0"/>
              </a:rPr>
              <a:t>goals</a:t>
            </a:r>
            <a:r>
              <a:rPr lang="en-US" b="1" dirty="0" smtClean="0">
                <a:solidFill>
                  <a:schemeClr val="tx2"/>
                </a:solidFill>
                <a:latin typeface="Arial Narrow" pitchFamily="34" charset="0"/>
              </a:rPr>
              <a:t>.</a:t>
            </a:r>
          </a:p>
          <a:p>
            <a:r>
              <a:rPr lang="en-US" dirty="0" smtClean="0">
                <a:solidFill>
                  <a:schemeClr val="tx2"/>
                </a:solidFill>
                <a:latin typeface="Arial Narrow" pitchFamily="34" charset="0"/>
              </a:rPr>
              <a:t>Within</a:t>
            </a:r>
            <a:r>
              <a:rPr lang="en-US" b="1" dirty="0" smtClean="0">
                <a:solidFill>
                  <a:schemeClr val="tx2"/>
                </a:solidFill>
                <a:latin typeface="Arial Narrow" pitchFamily="34" charset="0"/>
              </a:rPr>
              <a:t> </a:t>
            </a:r>
            <a:r>
              <a:rPr lang="en-US" b="1" u="sng" dirty="0" smtClean="0">
                <a:solidFill>
                  <a:schemeClr val="tx2"/>
                </a:solidFill>
                <a:latin typeface="Arial Narrow" pitchFamily="34" charset="0"/>
              </a:rPr>
              <a:t>52 days</a:t>
            </a:r>
            <a:r>
              <a:rPr lang="en-US" b="1" dirty="0" smtClean="0">
                <a:solidFill>
                  <a:schemeClr val="tx2"/>
                </a:solidFill>
                <a:latin typeface="Arial Narrow" pitchFamily="34" charset="0"/>
              </a:rPr>
              <a:t>, </a:t>
            </a:r>
            <a:r>
              <a:rPr lang="en-US" dirty="0" smtClean="0">
                <a:solidFill>
                  <a:schemeClr val="tx2"/>
                </a:solidFill>
                <a:latin typeface="Arial Narrow" pitchFamily="34" charset="0"/>
              </a:rPr>
              <a:t>the city wall was repaired. </a:t>
            </a:r>
            <a:r>
              <a:rPr lang="en-US" i="1" dirty="0" smtClean="0">
                <a:solidFill>
                  <a:srgbClr val="0000FF"/>
                </a:solidFill>
                <a:latin typeface="Arial Narrow" pitchFamily="34" charset="0"/>
              </a:rPr>
              <a:t>{Nehemiah 4:6; 6:15}</a:t>
            </a:r>
          </a:p>
          <a:p>
            <a:endParaRPr lang="en-US" i="1" dirty="0" smtClean="0">
              <a:latin typeface="Arial Narrow" pitchFamily="34" charset="0"/>
            </a:endParaRPr>
          </a:p>
        </p:txBody>
      </p:sp>
      <p:sp>
        <p:nvSpPr>
          <p:cNvPr id="6"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Setting Goals</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lumMod val="50000"/>
              </a:schemeClr>
            </a:solidFill>
          </a:ln>
        </p:spPr>
        <p:txBody>
          <a:bodyPr>
            <a:normAutofit/>
          </a:bodyPr>
          <a:lstStyle/>
          <a:p>
            <a:r>
              <a:rPr lang="en-US" dirty="0" smtClean="0">
                <a:solidFill>
                  <a:schemeClr val="tx2"/>
                </a:solidFill>
                <a:latin typeface="Arial" pitchFamily="34" charset="0"/>
                <a:cs typeface="Arial" pitchFamily="34" charset="0"/>
              </a:rPr>
              <a:t>We discussed the need for goals in our </a:t>
            </a:r>
            <a:r>
              <a:rPr lang="en-US" b="1" u="sng" dirty="0" smtClean="0">
                <a:solidFill>
                  <a:schemeClr val="tx2"/>
                </a:solidFill>
                <a:latin typeface="Arial" pitchFamily="34" charset="0"/>
                <a:cs typeface="Arial" pitchFamily="34" charset="0"/>
              </a:rPr>
              <a:t>personal</a:t>
            </a:r>
            <a:r>
              <a:rPr lang="en-US" dirty="0" smtClean="0">
                <a:solidFill>
                  <a:schemeClr val="tx2"/>
                </a:solidFill>
                <a:latin typeface="Arial" pitchFamily="34" charset="0"/>
                <a:cs typeface="Arial" pitchFamily="34" charset="0"/>
              </a:rPr>
              <a:t> lives…</a:t>
            </a:r>
          </a:p>
          <a:p>
            <a:pPr lvl="1"/>
            <a:r>
              <a:rPr lang="en-US" i="1" dirty="0" smtClean="0">
                <a:solidFill>
                  <a:srgbClr val="0000FF"/>
                </a:solidFill>
                <a:latin typeface="Arial" pitchFamily="34" charset="0"/>
                <a:cs typeface="Arial" pitchFamily="34" charset="0"/>
              </a:rPr>
              <a:t>Philippians 3:14</a:t>
            </a:r>
          </a:p>
          <a:p>
            <a:pPr lvl="1"/>
            <a:r>
              <a:rPr lang="en-US" i="1" dirty="0" smtClean="0">
                <a:solidFill>
                  <a:srgbClr val="0000FF"/>
                </a:solidFill>
                <a:latin typeface="Arial" pitchFamily="34" charset="0"/>
                <a:cs typeface="Arial" pitchFamily="34" charset="0"/>
              </a:rPr>
              <a:t>2 Timothy 3:10</a:t>
            </a:r>
          </a:p>
          <a:p>
            <a:r>
              <a:rPr lang="en-US" b="1" u="sng" dirty="0" smtClean="0">
                <a:solidFill>
                  <a:schemeClr val="tx2"/>
                </a:solidFill>
                <a:latin typeface="Arial" pitchFamily="34" charset="0"/>
                <a:cs typeface="Arial" pitchFamily="34" charset="0"/>
              </a:rPr>
              <a:t>Churches</a:t>
            </a:r>
            <a:r>
              <a:rPr lang="en-US" dirty="0" smtClean="0">
                <a:solidFill>
                  <a:schemeClr val="tx2"/>
                </a:solidFill>
                <a:latin typeface="Arial" pitchFamily="34" charset="0"/>
                <a:cs typeface="Arial" pitchFamily="34" charset="0"/>
              </a:rPr>
              <a:t> also need to set goals…</a:t>
            </a:r>
          </a:p>
          <a:p>
            <a:pPr lvl="1"/>
            <a:r>
              <a:rPr lang="en-US" i="1" dirty="0" smtClean="0">
                <a:solidFill>
                  <a:srgbClr val="0000FF"/>
                </a:solidFill>
                <a:latin typeface="Arial" pitchFamily="34" charset="0"/>
                <a:cs typeface="Arial" pitchFamily="34" charset="0"/>
              </a:rPr>
              <a:t>2 Corinthians 8:10,11</a:t>
            </a:r>
            <a:r>
              <a:rPr lang="en-US" dirty="0" smtClean="0">
                <a:solidFill>
                  <a:srgbClr val="0000FF"/>
                </a:solidFill>
                <a:latin typeface="Arial" pitchFamily="34" charset="0"/>
                <a:cs typeface="Arial" pitchFamily="34" charset="0"/>
              </a:rPr>
              <a:t>—church at Corinth</a:t>
            </a:r>
          </a:p>
          <a:p>
            <a:pPr lvl="1"/>
            <a:r>
              <a:rPr lang="en-US" i="1" dirty="0" smtClean="0">
                <a:solidFill>
                  <a:srgbClr val="0000FF"/>
                </a:solidFill>
                <a:latin typeface="Arial" pitchFamily="34" charset="0"/>
                <a:cs typeface="Arial" pitchFamily="34" charset="0"/>
              </a:rPr>
              <a:t>Revelation 2,3</a:t>
            </a:r>
            <a:r>
              <a:rPr lang="en-US" dirty="0" smtClean="0">
                <a:solidFill>
                  <a:srgbClr val="0000FF"/>
                </a:solidFill>
                <a:latin typeface="Arial" pitchFamily="34" charset="0"/>
                <a:cs typeface="Arial" pitchFamily="34" charset="0"/>
              </a:rPr>
              <a:t>—the churches needed to get back on track.</a:t>
            </a:r>
          </a:p>
          <a:p>
            <a:pPr lvl="1"/>
            <a:r>
              <a:rPr lang="en-US" i="1" dirty="0" smtClean="0">
                <a:solidFill>
                  <a:srgbClr val="0000FF"/>
                </a:solidFill>
                <a:latin typeface="Arial" pitchFamily="34" charset="0"/>
                <a:cs typeface="Arial" pitchFamily="34" charset="0"/>
              </a:rPr>
              <a:t>Acts 11:23</a:t>
            </a:r>
            <a:r>
              <a:rPr lang="en-US" dirty="0" smtClean="0">
                <a:solidFill>
                  <a:srgbClr val="0000FF"/>
                </a:solidFill>
                <a:latin typeface="Arial" pitchFamily="34" charset="0"/>
                <a:cs typeface="Arial" pitchFamily="34" charset="0"/>
              </a:rPr>
              <a:t>—the Antioch church raised funds and sent help to the brethren in Judea.</a:t>
            </a:r>
          </a:p>
          <a:p>
            <a:pPr>
              <a:buNone/>
            </a:pPr>
            <a:endParaRPr lang="en-US" i="1" dirty="0" smtClean="0">
              <a:latin typeface="Arial" pitchFamily="34" charset="0"/>
              <a:cs typeface="Arial" pitchFamily="34" charset="0"/>
            </a:endParaRPr>
          </a:p>
        </p:txBody>
      </p:sp>
      <p:pic>
        <p:nvPicPr>
          <p:cNvPr id="3074" name="Picture 2"/>
          <p:cNvPicPr>
            <a:picLocks noChangeAspect="1" noChangeArrowheads="1"/>
          </p:cNvPicPr>
          <p:nvPr/>
        </p:nvPicPr>
        <p:blipFill>
          <a:blip r:embed="rId3" cstate="print"/>
          <a:srcRect/>
          <a:stretch>
            <a:fillRect/>
          </a:stretch>
        </p:blipFill>
        <p:spPr bwMode="auto">
          <a:xfrm>
            <a:off x="6858000" y="1905000"/>
            <a:ext cx="1752600" cy="1905000"/>
          </a:xfrm>
          <a:prstGeom prst="rect">
            <a:avLst/>
          </a:prstGeom>
          <a:noFill/>
          <a:ln w="9525">
            <a:noFill/>
            <a:miter lim="800000"/>
            <a:headEnd/>
            <a:tailEnd/>
          </a:ln>
        </p:spPr>
      </p:pic>
      <p:sp>
        <p:nvSpPr>
          <p:cNvPr id="6"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Setting Goals</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r>
              <a:rPr lang="en-US" dirty="0" smtClean="0">
                <a:solidFill>
                  <a:schemeClr val="tx2"/>
                </a:solidFill>
                <a:latin typeface="Arial" pitchFamily="34" charset="0"/>
                <a:cs typeface="Arial" pitchFamily="34" charset="0"/>
              </a:rPr>
              <a:t>The Christian’s life is </a:t>
            </a:r>
            <a:r>
              <a:rPr lang="en-US" b="1" u="sng" dirty="0" smtClean="0">
                <a:solidFill>
                  <a:schemeClr val="tx2"/>
                </a:solidFill>
                <a:latin typeface="Arial" pitchFamily="34" charset="0"/>
                <a:cs typeface="Arial" pitchFamily="34" charset="0"/>
              </a:rPr>
              <a:t>goal-based</a:t>
            </a:r>
            <a:r>
              <a:rPr lang="en-US" b="1" dirty="0" smtClean="0">
                <a:solidFill>
                  <a:schemeClr val="tx2"/>
                </a:solidFill>
                <a:latin typeface="Arial" pitchFamily="34" charset="0"/>
                <a:cs typeface="Arial" pitchFamily="34" charset="0"/>
              </a:rPr>
              <a:t>.</a:t>
            </a:r>
          </a:p>
          <a:p>
            <a:r>
              <a:rPr lang="en-US" dirty="0" smtClean="0">
                <a:solidFill>
                  <a:schemeClr val="tx2"/>
                </a:solidFill>
                <a:latin typeface="Arial" pitchFamily="34" charset="0"/>
                <a:cs typeface="Arial" pitchFamily="34" charset="0"/>
              </a:rPr>
              <a:t>It’s the same with the Church.</a:t>
            </a:r>
          </a:p>
          <a:p>
            <a:r>
              <a:rPr lang="en-US" dirty="0" smtClean="0">
                <a:solidFill>
                  <a:schemeClr val="tx2"/>
                </a:solidFill>
                <a:latin typeface="Arial" pitchFamily="34" charset="0"/>
                <a:cs typeface="Arial" pitchFamily="34" charset="0"/>
              </a:rPr>
              <a:t>Do we pray </a:t>
            </a:r>
            <a:r>
              <a:rPr lang="en-US" dirty="0" smtClean="0">
                <a:solidFill>
                  <a:schemeClr val="tx2"/>
                </a:solidFill>
                <a:latin typeface="Arial" pitchFamily="34" charset="0"/>
                <a:cs typeface="Arial" pitchFamily="34" charset="0"/>
              </a:rPr>
              <a:t>to God </a:t>
            </a:r>
            <a:r>
              <a:rPr lang="en-US" dirty="0" smtClean="0">
                <a:solidFill>
                  <a:schemeClr val="tx2"/>
                </a:solidFill>
                <a:latin typeface="Arial" pitchFamily="34" charset="0"/>
                <a:cs typeface="Arial" pitchFamily="34" charset="0"/>
              </a:rPr>
              <a:t>to </a:t>
            </a:r>
            <a:r>
              <a:rPr lang="en-US" b="1" i="1" dirty="0" smtClean="0">
                <a:solidFill>
                  <a:schemeClr val="tx2"/>
                </a:solidFill>
                <a:latin typeface="Arial" pitchFamily="34" charset="0"/>
                <a:cs typeface="Arial" pitchFamily="34" charset="0"/>
              </a:rPr>
              <a:t>“bless this congregation</a:t>
            </a:r>
            <a:r>
              <a:rPr lang="en-US" dirty="0" smtClean="0">
                <a:solidFill>
                  <a:schemeClr val="tx2"/>
                </a:solidFill>
                <a:latin typeface="Arial" pitchFamily="34" charset="0"/>
                <a:cs typeface="Arial" pitchFamily="34" charset="0"/>
              </a:rPr>
              <a:t>?”</a:t>
            </a:r>
          </a:p>
          <a:p>
            <a:r>
              <a:rPr lang="en-US" dirty="0" smtClean="0">
                <a:solidFill>
                  <a:schemeClr val="tx2"/>
                </a:solidFill>
                <a:latin typeface="Arial" pitchFamily="34" charset="0"/>
                <a:cs typeface="Arial" pitchFamily="34" charset="0"/>
              </a:rPr>
              <a:t>That it will be an </a:t>
            </a:r>
            <a:r>
              <a:rPr lang="en-US" b="1" u="sng" dirty="0" smtClean="0">
                <a:solidFill>
                  <a:schemeClr val="tx2"/>
                </a:solidFill>
                <a:latin typeface="Arial" pitchFamily="34" charset="0"/>
                <a:cs typeface="Arial" pitchFamily="34" charset="0"/>
              </a:rPr>
              <a:t>asset</a:t>
            </a:r>
            <a:r>
              <a:rPr lang="en-US" dirty="0" smtClean="0">
                <a:solidFill>
                  <a:schemeClr val="tx2"/>
                </a:solidFill>
                <a:latin typeface="Arial" pitchFamily="34" charset="0"/>
                <a:cs typeface="Arial" pitchFamily="34" charset="0"/>
              </a:rPr>
              <a:t> in the </a:t>
            </a:r>
            <a:r>
              <a:rPr lang="en-US" dirty="0" smtClean="0">
                <a:solidFill>
                  <a:schemeClr val="tx2"/>
                </a:solidFill>
                <a:latin typeface="Arial" pitchFamily="34" charset="0"/>
                <a:cs typeface="Arial" pitchFamily="34" charset="0"/>
              </a:rPr>
              <a:t>community?</a:t>
            </a:r>
            <a:endParaRPr lang="en-US" dirty="0" smtClean="0">
              <a:solidFill>
                <a:schemeClr val="tx2"/>
              </a:solidFill>
              <a:latin typeface="Arial" pitchFamily="34" charset="0"/>
              <a:cs typeface="Arial" pitchFamily="34" charset="0"/>
            </a:endParaRPr>
          </a:p>
          <a:p>
            <a:r>
              <a:rPr lang="en-US" dirty="0" smtClean="0">
                <a:solidFill>
                  <a:schemeClr val="tx2"/>
                </a:solidFill>
                <a:latin typeface="Arial" pitchFamily="34" charset="0"/>
                <a:cs typeface="Arial" pitchFamily="34" charset="0"/>
              </a:rPr>
              <a:t>That we will avoid compromise </a:t>
            </a:r>
            <a:r>
              <a:rPr lang="en-US" dirty="0" smtClean="0">
                <a:solidFill>
                  <a:schemeClr val="tx2"/>
                </a:solidFill>
                <a:latin typeface="Arial" pitchFamily="34" charset="0"/>
                <a:cs typeface="Arial" pitchFamily="34" charset="0"/>
              </a:rPr>
              <a:t>and fulfill His </a:t>
            </a:r>
            <a:r>
              <a:rPr lang="en-US" b="1" u="sng" dirty="0" smtClean="0">
                <a:solidFill>
                  <a:schemeClr val="tx2"/>
                </a:solidFill>
                <a:latin typeface="Arial" pitchFamily="34" charset="0"/>
                <a:cs typeface="Arial" pitchFamily="34" charset="0"/>
              </a:rPr>
              <a:t>purposes</a:t>
            </a:r>
            <a:r>
              <a:rPr lang="en-US" b="1" dirty="0" smtClean="0">
                <a:solidFill>
                  <a:schemeClr val="tx2"/>
                </a:solidFill>
                <a:latin typeface="Arial" pitchFamily="34" charset="0"/>
                <a:cs typeface="Arial" pitchFamily="34" charset="0"/>
              </a:rPr>
              <a:t>?</a:t>
            </a:r>
            <a:endParaRPr lang="en-US" b="1" dirty="0" smtClean="0">
              <a:solidFill>
                <a:schemeClr val="tx2"/>
              </a:solidFill>
              <a:latin typeface="Arial" pitchFamily="34" charset="0"/>
              <a:cs typeface="Arial" pitchFamily="34" charset="0"/>
            </a:endParaRPr>
          </a:p>
          <a:p>
            <a:r>
              <a:rPr lang="en-US" dirty="0" smtClean="0">
                <a:solidFill>
                  <a:schemeClr val="tx2"/>
                </a:solidFill>
                <a:latin typeface="Arial" pitchFamily="34" charset="0"/>
                <a:cs typeface="Arial" pitchFamily="34" charset="0"/>
              </a:rPr>
              <a:t>Is each one </a:t>
            </a:r>
            <a:r>
              <a:rPr lang="en-US" b="1" u="sng" dirty="0" smtClean="0">
                <a:solidFill>
                  <a:schemeClr val="tx2"/>
                </a:solidFill>
                <a:latin typeface="Arial" pitchFamily="34" charset="0"/>
                <a:cs typeface="Arial" pitchFamily="34" charset="0"/>
              </a:rPr>
              <a:t>doing his part</a:t>
            </a:r>
            <a:r>
              <a:rPr lang="en-US" b="1" dirty="0" smtClean="0">
                <a:solidFill>
                  <a:schemeClr val="tx2"/>
                </a:solidFill>
                <a:latin typeface="Arial" pitchFamily="34" charset="0"/>
                <a:cs typeface="Arial" pitchFamily="34" charset="0"/>
              </a:rPr>
              <a:t> </a:t>
            </a:r>
            <a:r>
              <a:rPr lang="en-US" dirty="0" smtClean="0">
                <a:solidFill>
                  <a:schemeClr val="tx2"/>
                </a:solidFill>
                <a:latin typeface="Arial" pitchFamily="34" charset="0"/>
                <a:cs typeface="Arial" pitchFamily="34" charset="0"/>
              </a:rPr>
              <a:t>to </a:t>
            </a:r>
            <a:r>
              <a:rPr lang="en-US" dirty="0" smtClean="0">
                <a:solidFill>
                  <a:schemeClr val="tx2"/>
                </a:solidFill>
                <a:latin typeface="Arial" pitchFamily="34" charset="0"/>
                <a:cs typeface="Arial" pitchFamily="34" charset="0"/>
              </a:rPr>
              <a:t>see that these prayers are answered?</a:t>
            </a:r>
          </a:p>
          <a:p>
            <a:pPr>
              <a:buNone/>
            </a:pPr>
            <a:endParaRPr lang="en-US" i="1" dirty="0" smtClean="0">
              <a:latin typeface="Arial" pitchFamily="34" charset="0"/>
              <a:cs typeface="Arial" pitchFamily="34" charset="0"/>
            </a:endParaRPr>
          </a:p>
        </p:txBody>
      </p:sp>
      <p:pic>
        <p:nvPicPr>
          <p:cNvPr id="3074" name="Picture 2"/>
          <p:cNvPicPr>
            <a:picLocks noChangeAspect="1" noChangeArrowheads="1"/>
          </p:cNvPicPr>
          <p:nvPr/>
        </p:nvPicPr>
        <p:blipFill>
          <a:blip r:embed="rId3" cstate="print"/>
          <a:srcRect/>
          <a:stretch>
            <a:fillRect/>
          </a:stretch>
        </p:blipFill>
        <p:spPr bwMode="auto">
          <a:xfrm>
            <a:off x="7391400" y="0"/>
            <a:ext cx="1752600" cy="1905000"/>
          </a:xfrm>
          <a:prstGeom prst="rect">
            <a:avLst/>
          </a:prstGeom>
          <a:noFill/>
          <a:ln w="9525">
            <a:noFill/>
            <a:miter lim="800000"/>
            <a:headEnd/>
            <a:tailEnd/>
          </a:ln>
        </p:spPr>
      </p:pic>
      <p:sp>
        <p:nvSpPr>
          <p:cNvPr id="6"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Setting Goals</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pPr>
              <a:buNone/>
            </a:pPr>
            <a:r>
              <a:rPr lang="en-US" b="1" u="sng" dirty="0" smtClean="0">
                <a:solidFill>
                  <a:schemeClr val="tx2"/>
                </a:solidFill>
                <a:latin typeface="Arial" pitchFamily="34" charset="0"/>
                <a:cs typeface="Arial" pitchFamily="34" charset="0"/>
              </a:rPr>
              <a:t>Edification</a:t>
            </a:r>
            <a:r>
              <a:rPr lang="en-US" dirty="0" smtClean="0">
                <a:solidFill>
                  <a:schemeClr val="tx2"/>
                </a:solidFill>
                <a:latin typeface="Arial" pitchFamily="34" charset="0"/>
                <a:cs typeface="Arial" pitchFamily="34" charset="0"/>
              </a:rPr>
              <a:t>…</a:t>
            </a:r>
          </a:p>
          <a:p>
            <a:r>
              <a:rPr lang="en-US" dirty="0" smtClean="0">
                <a:solidFill>
                  <a:schemeClr val="tx2"/>
                </a:solidFill>
                <a:latin typeface="Arial" pitchFamily="34" charset="0"/>
                <a:cs typeface="Arial" pitchFamily="34" charset="0"/>
              </a:rPr>
              <a:t>Goals that </a:t>
            </a:r>
            <a:r>
              <a:rPr lang="en-US" b="1" u="sng" dirty="0" smtClean="0">
                <a:solidFill>
                  <a:schemeClr val="tx2"/>
                </a:solidFill>
                <a:latin typeface="Arial" pitchFamily="34" charset="0"/>
                <a:cs typeface="Arial" pitchFamily="34" charset="0"/>
              </a:rPr>
              <a:t>increase</a:t>
            </a:r>
            <a:r>
              <a:rPr lang="en-US" dirty="0" smtClean="0">
                <a:solidFill>
                  <a:schemeClr val="tx2"/>
                </a:solidFill>
                <a:latin typeface="Arial" pitchFamily="34" charset="0"/>
                <a:cs typeface="Arial" pitchFamily="34" charset="0"/>
              </a:rPr>
              <a:t> our knowledge and understanding of God’s word.</a:t>
            </a:r>
          </a:p>
          <a:p>
            <a:r>
              <a:rPr lang="en-US" dirty="0" smtClean="0">
                <a:solidFill>
                  <a:schemeClr val="tx2"/>
                </a:solidFill>
                <a:latin typeface="Arial" pitchFamily="34" charset="0"/>
                <a:cs typeface="Arial" pitchFamily="34" charset="0"/>
              </a:rPr>
              <a:t>Are our Bible classes </a:t>
            </a:r>
            <a:r>
              <a:rPr lang="en-US" b="1" u="sng" dirty="0" smtClean="0">
                <a:solidFill>
                  <a:schemeClr val="tx2"/>
                </a:solidFill>
                <a:latin typeface="Arial" pitchFamily="34" charset="0"/>
                <a:cs typeface="Arial" pitchFamily="34" charset="0"/>
              </a:rPr>
              <a:t>effective</a:t>
            </a:r>
            <a:r>
              <a:rPr lang="en-US" dirty="0" smtClean="0">
                <a:solidFill>
                  <a:schemeClr val="tx2"/>
                </a:solidFill>
                <a:latin typeface="Arial" pitchFamily="34" charset="0"/>
                <a:cs typeface="Arial" pitchFamily="34" charset="0"/>
              </a:rPr>
              <a:t>?</a:t>
            </a:r>
          </a:p>
          <a:p>
            <a:r>
              <a:rPr lang="en-US" dirty="0" smtClean="0">
                <a:solidFill>
                  <a:schemeClr val="tx2"/>
                </a:solidFill>
                <a:latin typeface="Arial" pitchFamily="34" charset="0"/>
                <a:cs typeface="Arial" pitchFamily="34" charset="0"/>
              </a:rPr>
              <a:t>Can we make them </a:t>
            </a:r>
            <a:r>
              <a:rPr lang="en-US" b="1" u="sng" dirty="0" smtClean="0">
                <a:solidFill>
                  <a:schemeClr val="tx2"/>
                </a:solidFill>
                <a:latin typeface="Arial" pitchFamily="34" charset="0"/>
                <a:cs typeface="Arial" pitchFamily="34" charset="0"/>
              </a:rPr>
              <a:t>better</a:t>
            </a:r>
            <a:r>
              <a:rPr lang="en-US" dirty="0" smtClean="0">
                <a:solidFill>
                  <a:schemeClr val="tx2"/>
                </a:solidFill>
                <a:latin typeface="Arial" pitchFamily="34" charset="0"/>
                <a:cs typeface="Arial" pitchFamily="34" charset="0"/>
              </a:rPr>
              <a:t>?</a:t>
            </a:r>
          </a:p>
          <a:p>
            <a:r>
              <a:rPr lang="en-US" dirty="0" smtClean="0">
                <a:solidFill>
                  <a:schemeClr val="tx2"/>
                </a:solidFill>
                <a:latin typeface="Arial" pitchFamily="34" charset="0"/>
                <a:cs typeface="Arial" pitchFamily="34" charset="0"/>
              </a:rPr>
              <a:t>Goals to help us draw </a:t>
            </a:r>
            <a:r>
              <a:rPr lang="en-US" b="1" u="sng" dirty="0" smtClean="0">
                <a:solidFill>
                  <a:schemeClr val="tx2"/>
                </a:solidFill>
                <a:latin typeface="Arial" pitchFamily="34" charset="0"/>
                <a:cs typeface="Arial" pitchFamily="34" charset="0"/>
              </a:rPr>
              <a:t>closer</a:t>
            </a:r>
            <a:r>
              <a:rPr lang="en-US" dirty="0" smtClean="0">
                <a:solidFill>
                  <a:schemeClr val="tx2"/>
                </a:solidFill>
                <a:latin typeface="Arial" pitchFamily="34" charset="0"/>
                <a:cs typeface="Arial" pitchFamily="34" charset="0"/>
              </a:rPr>
              <a:t> together.</a:t>
            </a:r>
          </a:p>
          <a:p>
            <a:r>
              <a:rPr lang="en-US" dirty="0" smtClean="0">
                <a:solidFill>
                  <a:schemeClr val="tx2"/>
                </a:solidFill>
                <a:latin typeface="Arial" pitchFamily="34" charset="0"/>
                <a:cs typeface="Arial" pitchFamily="34" charset="0"/>
              </a:rPr>
              <a:t>Are Group-Meeting </a:t>
            </a:r>
            <a:r>
              <a:rPr lang="en-US" b="1" u="sng" dirty="0" smtClean="0">
                <a:solidFill>
                  <a:schemeClr val="tx2"/>
                </a:solidFill>
                <a:latin typeface="Arial" pitchFamily="34" charset="0"/>
                <a:cs typeface="Arial" pitchFamily="34" charset="0"/>
              </a:rPr>
              <a:t>needs</a:t>
            </a:r>
            <a:r>
              <a:rPr lang="en-US" dirty="0" smtClean="0">
                <a:solidFill>
                  <a:schemeClr val="tx2"/>
                </a:solidFill>
                <a:latin typeface="Arial" pitchFamily="34" charset="0"/>
                <a:cs typeface="Arial" pitchFamily="34" charset="0"/>
              </a:rPr>
              <a:t> being met?</a:t>
            </a:r>
          </a:p>
          <a:p>
            <a:r>
              <a:rPr lang="en-US" dirty="0" smtClean="0">
                <a:solidFill>
                  <a:schemeClr val="tx2"/>
                </a:solidFill>
                <a:latin typeface="Arial" pitchFamily="34" charset="0"/>
                <a:cs typeface="Arial" pitchFamily="34" charset="0"/>
              </a:rPr>
              <a:t>How can we </a:t>
            </a:r>
            <a:r>
              <a:rPr lang="en-US" b="1" u="sng" dirty="0" smtClean="0">
                <a:solidFill>
                  <a:schemeClr val="tx2"/>
                </a:solidFill>
                <a:latin typeface="Arial" pitchFamily="34" charset="0"/>
                <a:cs typeface="Arial" pitchFamily="34" charset="0"/>
              </a:rPr>
              <a:t>help</a:t>
            </a:r>
            <a:r>
              <a:rPr lang="en-US" dirty="0" smtClean="0">
                <a:solidFill>
                  <a:schemeClr val="tx2"/>
                </a:solidFill>
                <a:latin typeface="Arial" pitchFamily="34" charset="0"/>
                <a:cs typeface="Arial" pitchFamily="34" charset="0"/>
              </a:rPr>
              <a:t> one another overcome selfish and bitter attitudes?</a:t>
            </a:r>
          </a:p>
          <a:p>
            <a:endParaRPr lang="en-US" dirty="0" smtClean="0">
              <a:solidFill>
                <a:schemeClr val="tx2"/>
              </a:solidFill>
              <a:latin typeface="Arial" pitchFamily="34" charset="0"/>
              <a:cs typeface="Arial" pitchFamily="34" charset="0"/>
            </a:endParaRPr>
          </a:p>
          <a:p>
            <a:endParaRPr lang="en-US" dirty="0" smtClean="0">
              <a:solidFill>
                <a:schemeClr val="tx2"/>
              </a:solidFill>
              <a:latin typeface="Arial" pitchFamily="34" charset="0"/>
              <a:cs typeface="Arial" pitchFamily="34" charset="0"/>
            </a:endParaRPr>
          </a:p>
          <a:p>
            <a:pPr>
              <a:buNone/>
            </a:pPr>
            <a:endParaRPr lang="en-US" i="1" dirty="0" smtClean="0">
              <a:solidFill>
                <a:schemeClr val="tx2"/>
              </a:solidFill>
              <a:latin typeface="Arial" pitchFamily="34" charset="0"/>
              <a:cs typeface="Arial" pitchFamily="34" charset="0"/>
            </a:endParaRPr>
          </a:p>
        </p:txBody>
      </p:sp>
      <p:pic>
        <p:nvPicPr>
          <p:cNvPr id="5" name="Picture 2"/>
          <p:cNvPicPr>
            <a:picLocks noChangeAspect="1" noChangeArrowheads="1"/>
          </p:cNvPicPr>
          <p:nvPr/>
        </p:nvPicPr>
        <p:blipFill>
          <a:blip r:embed="rId3" cstate="print"/>
          <a:srcRect/>
          <a:stretch>
            <a:fillRect/>
          </a:stretch>
        </p:blipFill>
        <p:spPr bwMode="auto">
          <a:xfrm>
            <a:off x="6934200" y="2971800"/>
            <a:ext cx="1695450" cy="1295400"/>
          </a:xfrm>
          <a:prstGeom prst="rect">
            <a:avLst/>
          </a:prstGeom>
          <a:noFill/>
          <a:ln w="9525">
            <a:noFill/>
            <a:miter lim="800000"/>
            <a:headEnd/>
            <a:tailEnd/>
          </a:ln>
        </p:spPr>
      </p:pic>
      <p:sp>
        <p:nvSpPr>
          <p:cNvPr id="7"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Setting Goals</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linds(horizontal)">
                                      <p:cBhvr>
                                        <p:cTn id="3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pPr>
              <a:buNone/>
            </a:pPr>
            <a:r>
              <a:rPr lang="en-US" b="1" u="sng" dirty="0" smtClean="0">
                <a:solidFill>
                  <a:schemeClr val="tx2"/>
                </a:solidFill>
                <a:latin typeface="Arial" pitchFamily="34" charset="0"/>
                <a:cs typeface="Arial" pitchFamily="34" charset="0"/>
              </a:rPr>
              <a:t>Evangelism</a:t>
            </a:r>
            <a:r>
              <a:rPr lang="en-US" dirty="0" smtClean="0">
                <a:solidFill>
                  <a:schemeClr val="tx2"/>
                </a:solidFill>
                <a:latin typeface="Arial" pitchFamily="34" charset="0"/>
                <a:cs typeface="Arial" pitchFamily="34" charset="0"/>
              </a:rPr>
              <a:t>…</a:t>
            </a:r>
          </a:p>
          <a:p>
            <a:r>
              <a:rPr lang="en-US" dirty="0" smtClean="0">
                <a:solidFill>
                  <a:schemeClr val="tx2"/>
                </a:solidFill>
                <a:latin typeface="Arial" pitchFamily="34" charset="0"/>
                <a:cs typeface="Arial" pitchFamily="34" charset="0"/>
              </a:rPr>
              <a:t>Set goals to </a:t>
            </a:r>
            <a:r>
              <a:rPr lang="en-US" b="1" u="sng" dirty="0" smtClean="0">
                <a:solidFill>
                  <a:schemeClr val="tx2"/>
                </a:solidFill>
                <a:latin typeface="Arial" pitchFamily="34" charset="0"/>
                <a:cs typeface="Arial" pitchFamily="34" charset="0"/>
              </a:rPr>
              <a:t>equip</a:t>
            </a:r>
            <a:r>
              <a:rPr lang="en-US" dirty="0" smtClean="0">
                <a:solidFill>
                  <a:schemeClr val="tx2"/>
                </a:solidFill>
                <a:latin typeface="Arial" pitchFamily="34" charset="0"/>
                <a:cs typeface="Arial" pitchFamily="34" charset="0"/>
              </a:rPr>
              <a:t> our members to teach the gospel to the lost?</a:t>
            </a:r>
          </a:p>
          <a:p>
            <a:r>
              <a:rPr lang="en-US" dirty="0" smtClean="0">
                <a:solidFill>
                  <a:schemeClr val="tx2"/>
                </a:solidFill>
                <a:latin typeface="Arial" pitchFamily="34" charset="0"/>
                <a:cs typeface="Arial" pitchFamily="34" charset="0"/>
              </a:rPr>
              <a:t>Set</a:t>
            </a:r>
            <a:r>
              <a:rPr lang="en-US" b="1" dirty="0" smtClean="0">
                <a:solidFill>
                  <a:schemeClr val="tx2"/>
                </a:solidFill>
                <a:latin typeface="Arial" pitchFamily="34" charset="0"/>
                <a:cs typeface="Arial" pitchFamily="34" charset="0"/>
              </a:rPr>
              <a:t> </a:t>
            </a:r>
            <a:r>
              <a:rPr lang="en-US" b="1" u="sng" dirty="0" smtClean="0">
                <a:solidFill>
                  <a:schemeClr val="tx2"/>
                </a:solidFill>
                <a:latin typeface="Arial" pitchFamily="34" charset="0"/>
                <a:cs typeface="Arial" pitchFamily="34" charset="0"/>
              </a:rPr>
              <a:t>specific</a:t>
            </a:r>
            <a:r>
              <a:rPr lang="en-US" dirty="0" smtClean="0">
                <a:solidFill>
                  <a:schemeClr val="tx2"/>
                </a:solidFill>
                <a:latin typeface="Arial" pitchFamily="34" charset="0"/>
                <a:cs typeface="Arial" pitchFamily="34" charset="0"/>
              </a:rPr>
              <a:t> goals for growth?</a:t>
            </a:r>
          </a:p>
          <a:p>
            <a:r>
              <a:rPr lang="en-US" dirty="0" smtClean="0">
                <a:solidFill>
                  <a:schemeClr val="tx2"/>
                </a:solidFill>
                <a:latin typeface="Arial" pitchFamily="34" charset="0"/>
                <a:cs typeface="Arial" pitchFamily="34" charset="0"/>
              </a:rPr>
              <a:t>Define things that can remove </a:t>
            </a:r>
            <a:r>
              <a:rPr lang="en-US" b="1" u="sng" dirty="0" smtClean="0">
                <a:solidFill>
                  <a:schemeClr val="tx2"/>
                </a:solidFill>
                <a:latin typeface="Arial" pitchFamily="34" charset="0"/>
                <a:cs typeface="Arial" pitchFamily="34" charset="0"/>
              </a:rPr>
              <a:t>obstacles</a:t>
            </a:r>
            <a:r>
              <a:rPr lang="en-US" dirty="0" smtClean="0">
                <a:solidFill>
                  <a:schemeClr val="tx2"/>
                </a:solidFill>
                <a:latin typeface="Arial" pitchFamily="34" charset="0"/>
                <a:cs typeface="Arial" pitchFamily="34" charset="0"/>
              </a:rPr>
              <a:t> to reaching others?</a:t>
            </a:r>
          </a:p>
          <a:p>
            <a:r>
              <a:rPr lang="en-US" dirty="0" smtClean="0">
                <a:solidFill>
                  <a:schemeClr val="tx2"/>
                </a:solidFill>
                <a:latin typeface="Arial" pitchFamily="34" charset="0"/>
                <a:cs typeface="Arial" pitchFamily="34" charset="0"/>
              </a:rPr>
              <a:t>Do we really </a:t>
            </a:r>
            <a:r>
              <a:rPr lang="en-US" b="1" u="sng" dirty="0" smtClean="0">
                <a:solidFill>
                  <a:schemeClr val="tx2"/>
                </a:solidFill>
                <a:latin typeface="Arial" pitchFamily="34" charset="0"/>
                <a:cs typeface="Arial" pitchFamily="34" charset="0"/>
              </a:rPr>
              <a:t>love the lost</a:t>
            </a:r>
            <a:r>
              <a:rPr lang="en-US" b="1" dirty="0" smtClean="0">
                <a:solidFill>
                  <a:schemeClr val="tx2"/>
                </a:solidFill>
                <a:latin typeface="Arial" pitchFamily="34" charset="0"/>
                <a:cs typeface="Arial" pitchFamily="34" charset="0"/>
              </a:rPr>
              <a:t> </a:t>
            </a:r>
            <a:r>
              <a:rPr lang="en-US" dirty="0" smtClean="0">
                <a:solidFill>
                  <a:schemeClr val="tx2"/>
                </a:solidFill>
                <a:latin typeface="Arial" pitchFamily="34" charset="0"/>
                <a:cs typeface="Arial" pitchFamily="34" charset="0"/>
              </a:rPr>
              <a:t>as we should?</a:t>
            </a:r>
          </a:p>
          <a:p>
            <a:r>
              <a:rPr lang="en-US" dirty="0" smtClean="0">
                <a:solidFill>
                  <a:schemeClr val="tx2"/>
                </a:solidFill>
                <a:latin typeface="Arial" pitchFamily="34" charset="0"/>
                <a:cs typeface="Arial" pitchFamily="34" charset="0"/>
              </a:rPr>
              <a:t>Do you </a:t>
            </a:r>
            <a:r>
              <a:rPr lang="en-US" b="1" u="sng" dirty="0" smtClean="0">
                <a:solidFill>
                  <a:schemeClr val="tx2"/>
                </a:solidFill>
                <a:latin typeface="Arial" pitchFamily="34" charset="0"/>
                <a:cs typeface="Arial" pitchFamily="34" charset="0"/>
              </a:rPr>
              <a:t>read </a:t>
            </a:r>
            <a:r>
              <a:rPr lang="en-US" dirty="0" smtClean="0">
                <a:solidFill>
                  <a:schemeClr val="tx2"/>
                </a:solidFill>
                <a:latin typeface="Arial" pitchFamily="34" charset="0"/>
                <a:cs typeface="Arial" pitchFamily="34" charset="0"/>
              </a:rPr>
              <a:t>the letters from the men we support? Send </a:t>
            </a:r>
            <a:r>
              <a:rPr lang="en-US" b="1" u="sng" dirty="0" smtClean="0">
                <a:solidFill>
                  <a:schemeClr val="tx2"/>
                </a:solidFill>
                <a:latin typeface="Arial" pitchFamily="34" charset="0"/>
                <a:cs typeface="Arial" pitchFamily="34" charset="0"/>
              </a:rPr>
              <a:t>words</a:t>
            </a:r>
            <a:r>
              <a:rPr lang="en-US" dirty="0" smtClean="0">
                <a:solidFill>
                  <a:schemeClr val="tx2"/>
                </a:solidFill>
                <a:latin typeface="Arial" pitchFamily="34" charset="0"/>
                <a:cs typeface="Arial" pitchFamily="34" charset="0"/>
              </a:rPr>
              <a:t> of encouragement?</a:t>
            </a:r>
          </a:p>
          <a:p>
            <a:endParaRPr lang="en-US" dirty="0" smtClean="0">
              <a:solidFill>
                <a:schemeClr val="tx2"/>
              </a:solidFill>
              <a:latin typeface="Arial" pitchFamily="34" charset="0"/>
              <a:cs typeface="Arial" pitchFamily="34" charset="0"/>
            </a:endParaRPr>
          </a:p>
          <a:p>
            <a:endParaRPr lang="en-US" dirty="0" smtClean="0">
              <a:solidFill>
                <a:schemeClr val="tx2"/>
              </a:solidFill>
              <a:latin typeface="Arial" pitchFamily="34" charset="0"/>
              <a:cs typeface="Arial" pitchFamily="34" charset="0"/>
            </a:endParaRPr>
          </a:p>
          <a:p>
            <a:pPr>
              <a:buNone/>
            </a:pPr>
            <a:endParaRPr lang="en-US" i="1" dirty="0" smtClean="0">
              <a:solidFill>
                <a:schemeClr val="tx2"/>
              </a:solidFill>
              <a:latin typeface="Arial" pitchFamily="34" charset="0"/>
              <a:cs typeface="Arial" pitchFamily="34" charset="0"/>
            </a:endParaRPr>
          </a:p>
        </p:txBody>
      </p:sp>
      <p:pic>
        <p:nvPicPr>
          <p:cNvPr id="5" name="Picture 2"/>
          <p:cNvPicPr>
            <a:picLocks noChangeAspect="1" noChangeArrowheads="1"/>
          </p:cNvPicPr>
          <p:nvPr/>
        </p:nvPicPr>
        <p:blipFill>
          <a:blip r:embed="rId3" cstate="print"/>
          <a:srcRect/>
          <a:stretch>
            <a:fillRect/>
          </a:stretch>
        </p:blipFill>
        <p:spPr bwMode="auto">
          <a:xfrm>
            <a:off x="6934200" y="2438400"/>
            <a:ext cx="1695450" cy="1295400"/>
          </a:xfrm>
          <a:prstGeom prst="rect">
            <a:avLst/>
          </a:prstGeom>
          <a:noFill/>
          <a:ln w="9525">
            <a:noFill/>
            <a:miter lim="800000"/>
            <a:headEnd/>
            <a:tailEnd/>
          </a:ln>
        </p:spPr>
      </p:pic>
      <p:sp>
        <p:nvSpPr>
          <p:cNvPr id="7"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Setting Goals</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Formulating a Plan</a:t>
            </a:r>
            <a:endParaRPr lang="en-US" sz="4000" b="1" dirty="0">
              <a:solidFill>
                <a:schemeClr val="accent1">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r>
              <a:rPr lang="en-US" dirty="0" smtClean="0">
                <a:solidFill>
                  <a:schemeClr val="tx2"/>
                </a:solidFill>
                <a:latin typeface="Arial Narrow" pitchFamily="34" charset="0"/>
              </a:rPr>
              <a:t>Having established our goals, we </a:t>
            </a:r>
            <a:r>
              <a:rPr lang="en-US" dirty="0" smtClean="0">
                <a:solidFill>
                  <a:schemeClr val="tx2"/>
                </a:solidFill>
                <a:latin typeface="Arial Narrow" pitchFamily="34" charset="0"/>
              </a:rPr>
              <a:t>now need </a:t>
            </a:r>
            <a:r>
              <a:rPr lang="en-US" dirty="0" smtClean="0">
                <a:solidFill>
                  <a:schemeClr val="tx2"/>
                </a:solidFill>
                <a:latin typeface="Arial Narrow" pitchFamily="34" charset="0"/>
              </a:rPr>
              <a:t>a </a:t>
            </a:r>
            <a:r>
              <a:rPr lang="en-US" b="1" u="sng" dirty="0" smtClean="0">
                <a:solidFill>
                  <a:schemeClr val="tx2"/>
                </a:solidFill>
                <a:latin typeface="Arial Narrow" pitchFamily="34" charset="0"/>
              </a:rPr>
              <a:t>plan</a:t>
            </a:r>
            <a:r>
              <a:rPr lang="en-US" b="1" dirty="0" smtClean="0">
                <a:solidFill>
                  <a:schemeClr val="tx2"/>
                </a:solidFill>
                <a:latin typeface="Arial Narrow" pitchFamily="34" charset="0"/>
              </a:rPr>
              <a:t>.</a:t>
            </a:r>
            <a:endParaRPr lang="en-US" b="1" dirty="0" smtClean="0">
              <a:solidFill>
                <a:schemeClr val="tx2"/>
              </a:solidFill>
              <a:latin typeface="Arial Narrow" pitchFamily="34" charset="0"/>
            </a:endParaRPr>
          </a:p>
          <a:p>
            <a:r>
              <a:rPr lang="en-US" dirty="0" smtClean="0">
                <a:solidFill>
                  <a:schemeClr val="tx2"/>
                </a:solidFill>
                <a:latin typeface="Arial Narrow" pitchFamily="34" charset="0"/>
              </a:rPr>
              <a:t>Planning is a </a:t>
            </a:r>
            <a:r>
              <a:rPr lang="en-US" b="1" u="sng" dirty="0" smtClean="0">
                <a:solidFill>
                  <a:schemeClr val="tx2"/>
                </a:solidFill>
                <a:latin typeface="Arial Narrow" pitchFamily="34" charset="0"/>
              </a:rPr>
              <a:t>Scriptural</a:t>
            </a:r>
            <a:r>
              <a:rPr lang="en-US" dirty="0" smtClean="0">
                <a:solidFill>
                  <a:schemeClr val="tx2"/>
                </a:solidFill>
                <a:latin typeface="Arial Narrow" pitchFamily="34" charset="0"/>
              </a:rPr>
              <a:t> concept.</a:t>
            </a:r>
          </a:p>
          <a:p>
            <a:r>
              <a:rPr lang="en-US" dirty="0" smtClean="0">
                <a:solidFill>
                  <a:schemeClr val="tx2"/>
                </a:solidFill>
                <a:latin typeface="Arial Narrow" pitchFamily="34" charset="0"/>
              </a:rPr>
              <a:t>God </a:t>
            </a:r>
            <a:r>
              <a:rPr lang="en-US" b="1" u="sng" dirty="0" smtClean="0">
                <a:solidFill>
                  <a:schemeClr val="tx2"/>
                </a:solidFill>
                <a:latin typeface="Arial Narrow" pitchFamily="34" charset="0"/>
              </a:rPr>
              <a:t>planned</a:t>
            </a:r>
            <a:r>
              <a:rPr lang="en-US" dirty="0" smtClean="0">
                <a:solidFill>
                  <a:schemeClr val="tx2"/>
                </a:solidFill>
                <a:latin typeface="Arial Narrow" pitchFamily="34" charset="0"/>
              </a:rPr>
              <a:t> for our salvation.</a:t>
            </a:r>
          </a:p>
          <a:p>
            <a:r>
              <a:rPr lang="en-US" dirty="0" smtClean="0">
                <a:solidFill>
                  <a:schemeClr val="tx2"/>
                </a:solidFill>
                <a:latin typeface="Arial Narrow" pitchFamily="34" charset="0"/>
              </a:rPr>
              <a:t>Jesus taught us to </a:t>
            </a:r>
            <a:r>
              <a:rPr lang="en-US" b="1" u="sng" dirty="0" smtClean="0">
                <a:solidFill>
                  <a:schemeClr val="tx2"/>
                </a:solidFill>
                <a:latin typeface="Arial Narrow" pitchFamily="34" charset="0"/>
              </a:rPr>
              <a:t>count</a:t>
            </a:r>
            <a:r>
              <a:rPr lang="en-US" dirty="0" smtClean="0">
                <a:solidFill>
                  <a:schemeClr val="tx2"/>
                </a:solidFill>
                <a:latin typeface="Arial Narrow" pitchFamily="34" charset="0"/>
              </a:rPr>
              <a:t> the </a:t>
            </a:r>
            <a:r>
              <a:rPr lang="en-US" dirty="0" smtClean="0">
                <a:solidFill>
                  <a:schemeClr val="tx2"/>
                </a:solidFill>
                <a:latin typeface="Arial Narrow" pitchFamily="34" charset="0"/>
              </a:rPr>
              <a:t>cost.</a:t>
            </a:r>
          </a:p>
          <a:p>
            <a:pPr lvl="1">
              <a:lnSpc>
                <a:spcPct val="110000"/>
              </a:lnSpc>
            </a:pPr>
            <a:r>
              <a:rPr lang="en-US" b="1" i="1" dirty="0" smtClean="0">
                <a:solidFill>
                  <a:srgbClr val="0000FF"/>
                </a:solidFill>
                <a:latin typeface="Arial Narrow" pitchFamily="34" charset="0"/>
              </a:rPr>
              <a:t>“For which of you, intending to build a tower, does not sit down first and </a:t>
            </a:r>
            <a:r>
              <a:rPr lang="en-US" b="1" u="sng" dirty="0" smtClean="0">
                <a:solidFill>
                  <a:srgbClr val="0000FF"/>
                </a:solidFill>
                <a:latin typeface="Arial Narrow" pitchFamily="34" charset="0"/>
              </a:rPr>
              <a:t>count the cost</a:t>
            </a:r>
            <a:r>
              <a:rPr lang="en-US" b="1" i="1" dirty="0" smtClean="0">
                <a:solidFill>
                  <a:srgbClr val="0000FF"/>
                </a:solidFill>
                <a:latin typeface="Arial Narrow" pitchFamily="34" charset="0"/>
              </a:rPr>
              <a:t>, whether he has enough to finish it –lest, after he has laid the foundation, and is not able to finish, all who see it begin to mock him, saying, 'This man began to build and was not able to finish.” {Luke 14:28-30}</a:t>
            </a:r>
          </a:p>
          <a:p>
            <a:endParaRPr lang="en-US" dirty="0" smtClean="0">
              <a:latin typeface="Arial Narrow" pitchFamily="34" charset="0"/>
            </a:endParaRPr>
          </a:p>
          <a:p>
            <a:endParaRPr lang="en-US" dirty="0" smtClean="0">
              <a:latin typeface="Arial Narrow" pitchFamily="34" charset="0"/>
            </a:endParaRPr>
          </a:p>
          <a:p>
            <a:endParaRPr lang="en-US" dirty="0" smtClean="0">
              <a:latin typeface="Arial Narrow" pitchFamily="34" charset="0"/>
            </a:endParaRPr>
          </a:p>
          <a:p>
            <a:pPr>
              <a:buNone/>
            </a:pPr>
            <a:endParaRPr lang="en-US" i="1" dirty="0" smtClean="0">
              <a:latin typeface="Arial Narrow"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1143000"/>
          </a:xfrm>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Implementing Your Plan</a:t>
            </a:r>
            <a:endParaRPr lang="en-US" sz="4000" b="1" dirty="0">
              <a:solidFill>
                <a:schemeClr val="accent1">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r>
              <a:rPr lang="en-US" dirty="0" smtClean="0">
                <a:solidFill>
                  <a:schemeClr val="tx2"/>
                </a:solidFill>
                <a:latin typeface="Arial Narrow" pitchFamily="34" charset="0"/>
              </a:rPr>
              <a:t>All the goal setting and planning in the world is useless </a:t>
            </a:r>
            <a:r>
              <a:rPr lang="en-US" b="1" u="sng" dirty="0" smtClean="0">
                <a:solidFill>
                  <a:schemeClr val="tx2"/>
                </a:solidFill>
                <a:latin typeface="Arial Narrow" pitchFamily="34" charset="0"/>
              </a:rPr>
              <a:t>if we don’t implement</a:t>
            </a:r>
            <a:r>
              <a:rPr lang="en-US" b="1" dirty="0" smtClean="0">
                <a:solidFill>
                  <a:schemeClr val="tx2"/>
                </a:solidFill>
                <a:latin typeface="Arial Narrow" pitchFamily="34" charset="0"/>
              </a:rPr>
              <a:t> </a:t>
            </a:r>
            <a:r>
              <a:rPr lang="en-US" dirty="0" smtClean="0">
                <a:solidFill>
                  <a:schemeClr val="tx2"/>
                </a:solidFill>
                <a:latin typeface="Arial Narrow" pitchFamily="34" charset="0"/>
              </a:rPr>
              <a:t>the </a:t>
            </a:r>
            <a:r>
              <a:rPr lang="en-US" dirty="0" smtClean="0">
                <a:solidFill>
                  <a:schemeClr val="tx2"/>
                </a:solidFill>
                <a:latin typeface="Arial Narrow" pitchFamily="34" charset="0"/>
              </a:rPr>
              <a:t>plan!</a:t>
            </a:r>
          </a:p>
          <a:p>
            <a:r>
              <a:rPr lang="en-US" dirty="0" smtClean="0">
                <a:solidFill>
                  <a:schemeClr val="tx2"/>
                </a:solidFill>
                <a:latin typeface="Arial Narrow" pitchFamily="34" charset="0"/>
              </a:rPr>
              <a:t>Remember </a:t>
            </a:r>
            <a:r>
              <a:rPr lang="en-US" b="1" u="sng" dirty="0" smtClean="0">
                <a:solidFill>
                  <a:schemeClr val="tx2"/>
                </a:solidFill>
                <a:latin typeface="Arial Narrow" pitchFamily="34" charset="0"/>
              </a:rPr>
              <a:t>Nehemiah</a:t>
            </a:r>
            <a:r>
              <a:rPr lang="en-US" dirty="0" smtClean="0">
                <a:solidFill>
                  <a:schemeClr val="tx2"/>
                </a:solidFill>
                <a:latin typeface="Arial Narrow" pitchFamily="34" charset="0"/>
              </a:rPr>
              <a:t>…</a:t>
            </a:r>
          </a:p>
          <a:p>
            <a:pPr lvl="1"/>
            <a:r>
              <a:rPr lang="en-US" b="1" i="1" dirty="0" smtClean="0">
                <a:solidFill>
                  <a:srgbClr val="0000FF"/>
                </a:solidFill>
                <a:latin typeface="Arial Narrow" pitchFamily="34" charset="0"/>
              </a:rPr>
              <a:t>He first took his needs to God</a:t>
            </a:r>
          </a:p>
          <a:p>
            <a:pPr lvl="1"/>
            <a:r>
              <a:rPr lang="en-US" b="1" i="1" dirty="0" smtClean="0">
                <a:solidFill>
                  <a:srgbClr val="0000FF"/>
                </a:solidFill>
                <a:latin typeface="Arial Narrow" pitchFamily="34" charset="0"/>
              </a:rPr>
              <a:t>He had a problem</a:t>
            </a:r>
          </a:p>
          <a:p>
            <a:pPr lvl="1"/>
            <a:r>
              <a:rPr lang="en-US" b="1" i="1" dirty="0" smtClean="0">
                <a:solidFill>
                  <a:srgbClr val="0000FF"/>
                </a:solidFill>
                <a:latin typeface="Arial Narrow" pitchFamily="34" charset="0"/>
              </a:rPr>
              <a:t>Identified the problem</a:t>
            </a:r>
          </a:p>
          <a:p>
            <a:pPr lvl="1"/>
            <a:r>
              <a:rPr lang="en-US" b="1" i="1" dirty="0" smtClean="0">
                <a:solidFill>
                  <a:srgbClr val="0000FF"/>
                </a:solidFill>
                <a:latin typeface="Arial Narrow" pitchFamily="34" charset="0"/>
              </a:rPr>
              <a:t>Showed his brethren the broken walls</a:t>
            </a:r>
          </a:p>
          <a:p>
            <a:pPr lvl="1"/>
            <a:r>
              <a:rPr lang="en-US" b="1" i="1" dirty="0" smtClean="0">
                <a:solidFill>
                  <a:srgbClr val="0000FF"/>
                </a:solidFill>
                <a:latin typeface="Arial Narrow" pitchFamily="34" charset="0"/>
              </a:rPr>
              <a:t>Established a plan</a:t>
            </a:r>
          </a:p>
          <a:p>
            <a:pPr lvl="1"/>
            <a:r>
              <a:rPr lang="en-US" b="1" i="1" dirty="0" smtClean="0">
                <a:solidFill>
                  <a:srgbClr val="0000FF"/>
                </a:solidFill>
                <a:latin typeface="Arial Narrow" pitchFamily="34" charset="0"/>
              </a:rPr>
              <a:t>Put the plan into action</a:t>
            </a:r>
          </a:p>
          <a:p>
            <a:endParaRPr lang="en-US" dirty="0" smtClean="0">
              <a:latin typeface="Arial Narrow" pitchFamily="34" charset="0"/>
            </a:endParaRPr>
          </a:p>
          <a:p>
            <a:endParaRPr lang="en-US" dirty="0" smtClean="0">
              <a:latin typeface="Arial Narrow" pitchFamily="34" charset="0"/>
            </a:endParaRPr>
          </a:p>
          <a:p>
            <a:pPr>
              <a:buNone/>
            </a:pPr>
            <a:endParaRPr lang="en-US" i="1" dirty="0" smtClean="0">
              <a:latin typeface="Arial Narrow" pitchFamily="34" charset="0"/>
            </a:endParaRPr>
          </a:p>
        </p:txBody>
      </p:sp>
      <p:pic>
        <p:nvPicPr>
          <p:cNvPr id="4098" name="Picture 2"/>
          <p:cNvPicPr>
            <a:picLocks noChangeAspect="1" noChangeArrowheads="1"/>
          </p:cNvPicPr>
          <p:nvPr/>
        </p:nvPicPr>
        <p:blipFill>
          <a:blip r:embed="rId3" cstate="print"/>
          <a:srcRect/>
          <a:stretch>
            <a:fillRect/>
          </a:stretch>
        </p:blipFill>
        <p:spPr bwMode="auto">
          <a:xfrm>
            <a:off x="6558153" y="2590800"/>
            <a:ext cx="2128647" cy="2114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childTnLst>
                                </p:cTn>
                              </p:par>
                              <p:par>
                                <p:cTn id="19" presetID="23" presetClass="entr" presetSubtype="16" fill="hold" nodeType="with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childTnLst>
                                </p:cTn>
                              </p:par>
                              <p:par>
                                <p:cTn id="23" presetID="23" presetClass="entr" presetSubtype="16"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6" dur="500" fill="hold"/>
                                        <p:tgtEl>
                                          <p:spTgt spid="3">
                                            <p:txEl>
                                              <p:pRg st="4" end="4"/>
                                            </p:txEl>
                                          </p:spTgt>
                                        </p:tgtEl>
                                        <p:attrNameLst>
                                          <p:attrName>ppt_h</p:attrName>
                                        </p:attrNameLst>
                                      </p:cBhvr>
                                      <p:tavLst>
                                        <p:tav tm="0">
                                          <p:val>
                                            <p:fltVal val="0"/>
                                          </p:val>
                                        </p:tav>
                                        <p:tav tm="100000">
                                          <p:val>
                                            <p:strVal val="#ppt_h"/>
                                          </p:val>
                                        </p:tav>
                                      </p:tavLst>
                                    </p:anim>
                                  </p:childTnLst>
                                </p:cTn>
                              </p:par>
                              <p:par>
                                <p:cTn id="27" presetID="23" presetClass="entr" presetSubtype="16" fill="hold" nodeType="withEffect">
                                  <p:stCondLst>
                                    <p:cond delay="0"/>
                                  </p:stCondLst>
                                  <p:childTnLst>
                                    <p:set>
                                      <p:cBhvr>
                                        <p:cTn id="28" dur="1" fill="hold">
                                          <p:stCondLst>
                                            <p:cond delay="0"/>
                                          </p:stCondLst>
                                        </p:cTn>
                                        <p:tgtEl>
                                          <p:spTgt spid="3">
                                            <p:txEl>
                                              <p:pRg st="5" end="5"/>
                                            </p:txEl>
                                          </p:spTgt>
                                        </p:tgtEl>
                                        <p:attrNameLst>
                                          <p:attrName>style.visibility</p:attrName>
                                        </p:attrNameLst>
                                      </p:cBhvr>
                                      <p:to>
                                        <p:strVal val="visible"/>
                                      </p:to>
                                    </p:set>
                                    <p:anim calcmode="lin" valueType="num">
                                      <p:cBhvr>
                                        <p:cTn id="29"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5" end="5"/>
                                            </p:txEl>
                                          </p:spTgt>
                                        </p:tgtEl>
                                        <p:attrNameLst>
                                          <p:attrName>ppt_h</p:attrName>
                                        </p:attrNameLst>
                                      </p:cBhvr>
                                      <p:tavLst>
                                        <p:tav tm="0">
                                          <p:val>
                                            <p:fltVal val="0"/>
                                          </p:val>
                                        </p:tav>
                                        <p:tav tm="100000">
                                          <p:val>
                                            <p:strVal val="#ppt_h"/>
                                          </p:val>
                                        </p:tav>
                                      </p:tavLst>
                                    </p:anim>
                                  </p:childTnLst>
                                </p:cTn>
                              </p:par>
                              <p:par>
                                <p:cTn id="31" presetID="23" presetClass="entr" presetSubtype="16"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 calcmode="lin" valueType="num">
                                      <p:cBhvr>
                                        <p:cTn id="33"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6" end="6"/>
                                            </p:txEl>
                                          </p:spTgt>
                                        </p:tgtEl>
                                        <p:attrNameLst>
                                          <p:attrName>ppt_h</p:attrName>
                                        </p:attrNameLst>
                                      </p:cBhvr>
                                      <p:tavLst>
                                        <p:tav tm="0">
                                          <p:val>
                                            <p:fltVal val="0"/>
                                          </p:val>
                                        </p:tav>
                                        <p:tav tm="100000">
                                          <p:val>
                                            <p:strVal val="#ppt_h"/>
                                          </p:val>
                                        </p:tav>
                                      </p:tavLst>
                                    </p:anim>
                                  </p:childTnLst>
                                </p:cTn>
                              </p:par>
                              <p:par>
                                <p:cTn id="35" presetID="23" presetClass="entr" presetSubtype="16" fill="hold" nodeType="with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p:cTn id="37"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38"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pPr>
              <a:spcBef>
                <a:spcPts val="1200"/>
              </a:spcBef>
            </a:pPr>
            <a:r>
              <a:rPr lang="en-US" dirty="0" smtClean="0">
                <a:solidFill>
                  <a:schemeClr val="tx2"/>
                </a:solidFill>
                <a:latin typeface="Arial Narrow" pitchFamily="34" charset="0"/>
                <a:cs typeface="Arial" pitchFamily="34" charset="0"/>
              </a:rPr>
              <a:t>Jesus had a plan for </a:t>
            </a:r>
            <a:r>
              <a:rPr lang="en-US" b="1" u="sng" dirty="0" smtClean="0">
                <a:solidFill>
                  <a:schemeClr val="tx2"/>
                </a:solidFill>
                <a:latin typeface="Arial Narrow" pitchFamily="34" charset="0"/>
                <a:cs typeface="Arial" pitchFamily="34" charset="0"/>
              </a:rPr>
              <a:t>spreading</a:t>
            </a:r>
            <a:r>
              <a:rPr lang="en-US" dirty="0" smtClean="0">
                <a:solidFill>
                  <a:schemeClr val="tx2"/>
                </a:solidFill>
                <a:latin typeface="Arial Narrow" pitchFamily="34" charset="0"/>
                <a:cs typeface="Arial" pitchFamily="34" charset="0"/>
              </a:rPr>
              <a:t> the gospel.</a:t>
            </a:r>
          </a:p>
          <a:p>
            <a:pPr>
              <a:spcBef>
                <a:spcPts val="1200"/>
              </a:spcBef>
            </a:pPr>
            <a:r>
              <a:rPr lang="en-US" dirty="0" smtClean="0">
                <a:solidFill>
                  <a:schemeClr val="tx2"/>
                </a:solidFill>
                <a:latin typeface="Arial Narrow" pitchFamily="34" charset="0"/>
                <a:cs typeface="Arial" pitchFamily="34" charset="0"/>
              </a:rPr>
              <a:t>He set </a:t>
            </a:r>
            <a:r>
              <a:rPr lang="en-US" b="1" u="sng" dirty="0" smtClean="0">
                <a:solidFill>
                  <a:schemeClr val="tx2"/>
                </a:solidFill>
                <a:latin typeface="Arial Narrow" pitchFamily="34" charset="0"/>
                <a:cs typeface="Arial" pitchFamily="34" charset="0"/>
              </a:rPr>
              <a:t>goals</a:t>
            </a:r>
            <a:r>
              <a:rPr lang="en-US" dirty="0" smtClean="0">
                <a:solidFill>
                  <a:schemeClr val="tx2"/>
                </a:solidFill>
                <a:latin typeface="Arial Narrow" pitchFamily="34" charset="0"/>
                <a:cs typeface="Arial" pitchFamily="34" charset="0"/>
              </a:rPr>
              <a:t> and gave </a:t>
            </a:r>
            <a:r>
              <a:rPr lang="en-US" dirty="0" smtClean="0">
                <a:solidFill>
                  <a:schemeClr val="tx2"/>
                </a:solidFill>
                <a:latin typeface="Arial Narrow" pitchFamily="34" charset="0"/>
                <a:cs typeface="Arial" pitchFamily="34" charset="0"/>
              </a:rPr>
              <a:t>the </a:t>
            </a:r>
            <a:r>
              <a:rPr lang="en-US" b="1" u="sng" dirty="0" smtClean="0">
                <a:solidFill>
                  <a:schemeClr val="tx2"/>
                </a:solidFill>
                <a:latin typeface="Arial Narrow" pitchFamily="34" charset="0"/>
                <a:cs typeface="Arial" pitchFamily="34" charset="0"/>
              </a:rPr>
              <a:t>plan</a:t>
            </a:r>
            <a:r>
              <a:rPr lang="en-US" dirty="0" smtClean="0">
                <a:solidFill>
                  <a:schemeClr val="tx2"/>
                </a:solidFill>
                <a:latin typeface="Arial Narrow" pitchFamily="34" charset="0"/>
                <a:cs typeface="Arial" pitchFamily="34" charset="0"/>
              </a:rPr>
              <a:t> to His apostles.</a:t>
            </a:r>
          </a:p>
          <a:p>
            <a:pPr>
              <a:spcBef>
                <a:spcPts val="1200"/>
              </a:spcBef>
            </a:pPr>
            <a:r>
              <a:rPr lang="en-US" dirty="0" smtClean="0">
                <a:solidFill>
                  <a:schemeClr val="tx2"/>
                </a:solidFill>
                <a:latin typeface="Arial Narrow" pitchFamily="34" charset="0"/>
                <a:cs typeface="Arial" pitchFamily="34" charset="0"/>
              </a:rPr>
              <a:t>He spent three</a:t>
            </a:r>
            <a:r>
              <a:rPr lang="en-US" b="1" dirty="0" smtClean="0">
                <a:solidFill>
                  <a:schemeClr val="tx2"/>
                </a:solidFill>
                <a:latin typeface="Arial Narrow" pitchFamily="34" charset="0"/>
                <a:cs typeface="Arial" pitchFamily="34" charset="0"/>
              </a:rPr>
              <a:t> </a:t>
            </a:r>
            <a:r>
              <a:rPr lang="en-US" dirty="0" smtClean="0">
                <a:solidFill>
                  <a:schemeClr val="tx2"/>
                </a:solidFill>
                <a:latin typeface="Arial Narrow" pitchFamily="34" charset="0"/>
                <a:cs typeface="Arial" pitchFamily="34" charset="0"/>
              </a:rPr>
              <a:t>years</a:t>
            </a:r>
            <a:r>
              <a:rPr lang="en-US" b="1" dirty="0" smtClean="0">
                <a:solidFill>
                  <a:schemeClr val="tx2"/>
                </a:solidFill>
                <a:latin typeface="Arial Narrow" pitchFamily="34" charset="0"/>
                <a:cs typeface="Arial" pitchFamily="34" charset="0"/>
              </a:rPr>
              <a:t> </a:t>
            </a:r>
            <a:r>
              <a:rPr lang="en-US" b="1" u="sng" dirty="0" smtClean="0">
                <a:solidFill>
                  <a:schemeClr val="tx2"/>
                </a:solidFill>
                <a:latin typeface="Arial Narrow" pitchFamily="34" charset="0"/>
                <a:cs typeface="Arial" pitchFamily="34" charset="0"/>
              </a:rPr>
              <a:t>preparing</a:t>
            </a:r>
            <a:r>
              <a:rPr lang="en-US" b="1" dirty="0" smtClean="0">
                <a:solidFill>
                  <a:schemeClr val="tx2"/>
                </a:solidFill>
                <a:latin typeface="Arial Narrow" pitchFamily="34" charset="0"/>
                <a:cs typeface="Arial" pitchFamily="34" charset="0"/>
              </a:rPr>
              <a:t> </a:t>
            </a:r>
            <a:r>
              <a:rPr lang="en-US" dirty="0" smtClean="0">
                <a:solidFill>
                  <a:schemeClr val="tx2"/>
                </a:solidFill>
                <a:latin typeface="Arial Narrow" pitchFamily="34" charset="0"/>
                <a:cs typeface="Arial" pitchFamily="34" charset="0"/>
              </a:rPr>
              <a:t>them for this great work.</a:t>
            </a:r>
          </a:p>
          <a:p>
            <a:pPr>
              <a:spcBef>
                <a:spcPts val="1200"/>
              </a:spcBef>
            </a:pPr>
            <a:r>
              <a:rPr lang="en-US" dirty="0" smtClean="0">
                <a:solidFill>
                  <a:schemeClr val="tx2"/>
                </a:solidFill>
                <a:latin typeface="Arial Narrow" pitchFamily="34" charset="0"/>
                <a:cs typeface="Arial" pitchFamily="34" charset="0"/>
              </a:rPr>
              <a:t>After His </a:t>
            </a:r>
            <a:r>
              <a:rPr lang="en-US" b="1" u="sng" dirty="0" smtClean="0">
                <a:solidFill>
                  <a:schemeClr val="tx2"/>
                </a:solidFill>
                <a:latin typeface="Arial Narrow" pitchFamily="34" charset="0"/>
                <a:cs typeface="Arial" pitchFamily="34" charset="0"/>
              </a:rPr>
              <a:t>ascension</a:t>
            </a:r>
            <a:r>
              <a:rPr lang="en-US" b="1" dirty="0" smtClean="0">
                <a:solidFill>
                  <a:schemeClr val="tx2"/>
                </a:solidFill>
                <a:latin typeface="Arial Narrow" pitchFamily="34" charset="0"/>
                <a:cs typeface="Arial" pitchFamily="34" charset="0"/>
              </a:rPr>
              <a:t>,</a:t>
            </a:r>
            <a:r>
              <a:rPr lang="en-US" dirty="0" smtClean="0">
                <a:solidFill>
                  <a:schemeClr val="tx2"/>
                </a:solidFill>
                <a:latin typeface="Arial Narrow" pitchFamily="34" charset="0"/>
                <a:cs typeface="Arial" pitchFamily="34" charset="0"/>
              </a:rPr>
              <a:t> </a:t>
            </a:r>
            <a:r>
              <a:rPr lang="en-US" dirty="0" smtClean="0">
                <a:solidFill>
                  <a:schemeClr val="tx2"/>
                </a:solidFill>
                <a:latin typeface="Arial Narrow" pitchFamily="34" charset="0"/>
                <a:cs typeface="Arial" pitchFamily="34" charset="0"/>
              </a:rPr>
              <a:t>on </a:t>
            </a:r>
            <a:r>
              <a:rPr lang="en-US" dirty="0" smtClean="0">
                <a:solidFill>
                  <a:schemeClr val="tx2"/>
                </a:solidFill>
                <a:latin typeface="Arial Narrow" pitchFamily="34" charset="0"/>
                <a:cs typeface="Arial" pitchFamily="34" charset="0"/>
              </a:rPr>
              <a:t>the Day of Pentecost, the </a:t>
            </a:r>
            <a:r>
              <a:rPr lang="en-US" dirty="0" smtClean="0">
                <a:solidFill>
                  <a:schemeClr val="tx2"/>
                </a:solidFill>
                <a:latin typeface="Arial Narrow" pitchFamily="34" charset="0"/>
                <a:cs typeface="Arial" pitchFamily="34" charset="0"/>
              </a:rPr>
              <a:t>plan was implemented!</a:t>
            </a:r>
          </a:p>
          <a:p>
            <a:pPr lvl="1">
              <a:spcBef>
                <a:spcPts val="1200"/>
              </a:spcBef>
            </a:pPr>
            <a:r>
              <a:rPr lang="en-US" i="1" dirty="0" smtClean="0">
                <a:solidFill>
                  <a:srgbClr val="0000FF"/>
                </a:solidFill>
                <a:latin typeface="Arial Narrow" pitchFamily="34" charset="0"/>
                <a:cs typeface="Arial" pitchFamily="34" charset="0"/>
              </a:rPr>
              <a:t>Acts 2</a:t>
            </a:r>
          </a:p>
          <a:p>
            <a:pPr lvl="1">
              <a:spcBef>
                <a:spcPts val="0"/>
              </a:spcBef>
            </a:pPr>
            <a:r>
              <a:rPr lang="en-US" i="1" dirty="0" smtClean="0">
                <a:solidFill>
                  <a:srgbClr val="0000FF"/>
                </a:solidFill>
                <a:latin typeface="Arial Narrow" pitchFamily="34" charset="0"/>
                <a:cs typeface="Arial" pitchFamily="34" charset="0"/>
              </a:rPr>
              <a:t>Acts </a:t>
            </a:r>
            <a:r>
              <a:rPr lang="en-US" i="1" dirty="0" smtClean="0">
                <a:solidFill>
                  <a:srgbClr val="0000FF"/>
                </a:solidFill>
                <a:latin typeface="Arial Narrow" pitchFamily="34" charset="0"/>
                <a:cs typeface="Arial" pitchFamily="34" charset="0"/>
              </a:rPr>
              <a:t>8:4</a:t>
            </a:r>
            <a:endParaRPr lang="en-US" dirty="0" smtClean="0">
              <a:latin typeface="Arial Narrow" pitchFamily="34" charset="0"/>
              <a:cs typeface="Arial" pitchFamily="34" charset="0"/>
            </a:endParaRPr>
          </a:p>
          <a:p>
            <a:pPr>
              <a:spcBef>
                <a:spcPts val="1200"/>
              </a:spcBef>
            </a:pPr>
            <a:endParaRPr lang="en-US" dirty="0" smtClean="0">
              <a:latin typeface="Arial Narrow" pitchFamily="34" charset="0"/>
              <a:cs typeface="Arial" pitchFamily="34" charset="0"/>
            </a:endParaRPr>
          </a:p>
          <a:p>
            <a:pPr>
              <a:spcBef>
                <a:spcPts val="1200"/>
              </a:spcBef>
              <a:buNone/>
            </a:pPr>
            <a:endParaRPr lang="en-US" i="1" dirty="0" smtClean="0">
              <a:latin typeface="Arial Narrow" pitchFamily="34" charset="0"/>
              <a:cs typeface="Arial" pitchFamily="34" charset="0"/>
            </a:endParaRPr>
          </a:p>
        </p:txBody>
      </p:sp>
      <p:sp>
        <p:nvSpPr>
          <p:cNvPr id="5"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Implementing Your Plan</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23"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 calcmode="lin" valueType="num">
                                      <p:cBhvr>
                                        <p:cTn id="10"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1" dur="500" fill="hold"/>
                                        <p:tgtEl>
                                          <p:spTgt spid="3">
                                            <p:txEl>
                                              <p:pRg st="1" end="1"/>
                                            </p:txEl>
                                          </p:spTgt>
                                        </p:tgtEl>
                                        <p:attrNameLst>
                                          <p:attrName>ppt_h</p:attrName>
                                        </p:attrNameLst>
                                      </p:cBhvr>
                                      <p:tavLst>
                                        <p:tav tm="0">
                                          <p:val>
                                            <p:fltVal val="0"/>
                                          </p:val>
                                        </p:tav>
                                        <p:tav tm="100000">
                                          <p:val>
                                            <p:strVal val="#ppt_h"/>
                                          </p:val>
                                        </p:tav>
                                      </p:tavLst>
                                    </p:anim>
                                  </p:childTnLst>
                                </p:cTn>
                              </p:par>
                              <p:par>
                                <p:cTn id="12" presetID="23" presetClass="entr" presetSubtype="16" fill="hold" nodeType="with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childTnLst>
                                </p:cTn>
                              </p:par>
                              <p:par>
                                <p:cTn id="16" presetID="23" presetClass="entr" presetSubtype="16" fill="hold" nodeType="with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 calcmode="lin" valueType="num">
                                      <p:cBhvr>
                                        <p:cTn id="18"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9" dur="500" fill="hold"/>
                                        <p:tgtEl>
                                          <p:spTgt spid="3">
                                            <p:txEl>
                                              <p:pRg st="3" end="3"/>
                                            </p:txEl>
                                          </p:spTgt>
                                        </p:tgtEl>
                                        <p:attrNameLst>
                                          <p:attrName>ppt_h</p:attrName>
                                        </p:attrNameLst>
                                      </p:cBhvr>
                                      <p:tavLst>
                                        <p:tav tm="0">
                                          <p:val>
                                            <p:fltVal val="0"/>
                                          </p:val>
                                        </p:tav>
                                        <p:tav tm="100000">
                                          <p:val>
                                            <p:strVal val="#ppt_h"/>
                                          </p:val>
                                        </p:tav>
                                      </p:tavLst>
                                    </p:anim>
                                  </p:childTnLst>
                                </p:cTn>
                              </p:par>
                              <p:par>
                                <p:cTn id="20" presetID="23" presetClass="entr" presetSubtype="16" fill="hold" nodeType="with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 calcmode="lin" valueType="num">
                                      <p:cBhvr>
                                        <p:cTn id="22"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4" end="4"/>
                                            </p:txEl>
                                          </p:spTgt>
                                        </p:tgtEl>
                                        <p:attrNameLst>
                                          <p:attrName>ppt_h</p:attrName>
                                        </p:attrNameLst>
                                      </p:cBhvr>
                                      <p:tavLst>
                                        <p:tav tm="0">
                                          <p:val>
                                            <p:fltVal val="0"/>
                                          </p:val>
                                        </p:tav>
                                        <p:tav tm="100000">
                                          <p:val>
                                            <p:strVal val="#ppt_h"/>
                                          </p:val>
                                        </p:tav>
                                      </p:tavLst>
                                    </p:anim>
                                  </p:childTnLst>
                                </p:cTn>
                              </p:par>
                              <p:par>
                                <p:cTn id="24" presetID="23" presetClass="entr" presetSubtype="16"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 calcmode="lin" valueType="num">
                                      <p:cBhvr>
                                        <p:cTn id="26"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7"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fontScale="92500" lnSpcReduction="10000"/>
          </a:bodyPr>
          <a:lstStyle/>
          <a:p>
            <a:pPr>
              <a:lnSpc>
                <a:spcPct val="110000"/>
              </a:lnSpc>
              <a:buNone/>
            </a:pPr>
            <a:r>
              <a:rPr lang="en-US" dirty="0" smtClean="0">
                <a:solidFill>
                  <a:schemeClr val="tx2"/>
                </a:solidFill>
                <a:latin typeface="Arial Narrow" pitchFamily="34" charset="0"/>
              </a:rPr>
              <a:t>The need to </a:t>
            </a:r>
            <a:r>
              <a:rPr lang="en-US" b="1" u="sng" dirty="0" smtClean="0">
                <a:solidFill>
                  <a:schemeClr val="tx2"/>
                </a:solidFill>
                <a:latin typeface="Arial Narrow" pitchFamily="34" charset="0"/>
              </a:rPr>
              <a:t>inform</a:t>
            </a:r>
            <a:r>
              <a:rPr lang="en-US" dirty="0" smtClean="0">
                <a:solidFill>
                  <a:schemeClr val="tx2"/>
                </a:solidFill>
                <a:latin typeface="Arial Narrow" pitchFamily="34" charset="0"/>
              </a:rPr>
              <a:t> brethren.</a:t>
            </a:r>
          </a:p>
          <a:p>
            <a:pPr>
              <a:lnSpc>
                <a:spcPct val="110000"/>
              </a:lnSpc>
            </a:pPr>
            <a:r>
              <a:rPr lang="en-US" dirty="0" smtClean="0">
                <a:solidFill>
                  <a:schemeClr val="tx2"/>
                </a:solidFill>
                <a:latin typeface="Arial Narrow" pitchFamily="34" charset="0"/>
              </a:rPr>
              <a:t>Anything </a:t>
            </a:r>
            <a:r>
              <a:rPr lang="en-US" dirty="0" smtClean="0">
                <a:solidFill>
                  <a:schemeClr val="tx2"/>
                </a:solidFill>
                <a:latin typeface="Arial Narrow" pitchFamily="34" charset="0"/>
              </a:rPr>
              <a:t>the church accomplishes, it must accomplish through the </a:t>
            </a:r>
            <a:r>
              <a:rPr lang="en-US" b="1" u="sng" dirty="0" smtClean="0">
                <a:solidFill>
                  <a:schemeClr val="tx2"/>
                </a:solidFill>
                <a:latin typeface="Arial Narrow" pitchFamily="34" charset="0"/>
              </a:rPr>
              <a:t>individual</a:t>
            </a:r>
            <a:r>
              <a:rPr lang="en-US" dirty="0" smtClean="0">
                <a:solidFill>
                  <a:schemeClr val="tx2"/>
                </a:solidFill>
                <a:latin typeface="Arial Narrow" pitchFamily="34" charset="0"/>
              </a:rPr>
              <a:t> </a:t>
            </a:r>
            <a:r>
              <a:rPr lang="en-US" dirty="0" smtClean="0">
                <a:solidFill>
                  <a:schemeClr val="tx2"/>
                </a:solidFill>
                <a:latin typeface="Arial Narrow" pitchFamily="34" charset="0"/>
              </a:rPr>
              <a:t>members.</a:t>
            </a:r>
          </a:p>
          <a:p>
            <a:pPr>
              <a:lnSpc>
                <a:spcPct val="110000"/>
              </a:lnSpc>
            </a:pPr>
            <a:r>
              <a:rPr lang="en-US" dirty="0" smtClean="0">
                <a:solidFill>
                  <a:schemeClr val="tx2"/>
                </a:solidFill>
                <a:latin typeface="Arial Narrow" pitchFamily="34" charset="0"/>
              </a:rPr>
              <a:t>How can they </a:t>
            </a:r>
            <a:r>
              <a:rPr lang="en-US" b="1" u="sng" dirty="0" smtClean="0">
                <a:solidFill>
                  <a:schemeClr val="tx2"/>
                </a:solidFill>
                <a:latin typeface="Arial Narrow" pitchFamily="34" charset="0"/>
              </a:rPr>
              <a:t>carry out plans</a:t>
            </a:r>
            <a:r>
              <a:rPr lang="en-US" dirty="0" smtClean="0">
                <a:solidFill>
                  <a:schemeClr val="tx2"/>
                </a:solidFill>
                <a:latin typeface="Arial Narrow" pitchFamily="34" charset="0"/>
              </a:rPr>
              <a:t>—if they don’t know the plans?</a:t>
            </a:r>
          </a:p>
          <a:p>
            <a:pPr>
              <a:lnSpc>
                <a:spcPct val="110000"/>
              </a:lnSpc>
            </a:pPr>
            <a:r>
              <a:rPr lang="en-US" i="1" dirty="0" smtClean="0">
                <a:solidFill>
                  <a:schemeClr val="tx2"/>
                </a:solidFill>
                <a:latin typeface="Arial Narrow" pitchFamily="34" charset="0"/>
              </a:rPr>
              <a:t>Again, </a:t>
            </a:r>
            <a:r>
              <a:rPr lang="en-US" i="1" dirty="0" smtClean="0">
                <a:solidFill>
                  <a:schemeClr val="tx2"/>
                </a:solidFill>
                <a:latin typeface="Arial Narrow" pitchFamily="34" charset="0"/>
              </a:rPr>
              <a:t>consider the examples </a:t>
            </a:r>
            <a:r>
              <a:rPr lang="en-US" i="1" dirty="0" smtClean="0">
                <a:solidFill>
                  <a:schemeClr val="tx2"/>
                </a:solidFill>
                <a:latin typeface="Arial Narrow" pitchFamily="34" charset="0"/>
              </a:rPr>
              <a:t>of Jesus and </a:t>
            </a:r>
            <a:r>
              <a:rPr lang="en-US" i="1" dirty="0" smtClean="0">
                <a:solidFill>
                  <a:schemeClr val="tx2"/>
                </a:solidFill>
                <a:latin typeface="Arial Narrow" pitchFamily="34" charset="0"/>
              </a:rPr>
              <a:t>Paul.</a:t>
            </a:r>
            <a:endParaRPr lang="en-US" i="1" dirty="0" smtClean="0">
              <a:solidFill>
                <a:schemeClr val="tx2"/>
              </a:solidFill>
              <a:latin typeface="Arial Narrow" pitchFamily="34" charset="0"/>
            </a:endParaRPr>
          </a:p>
          <a:p>
            <a:pPr>
              <a:lnSpc>
                <a:spcPct val="110000"/>
              </a:lnSpc>
            </a:pPr>
            <a:r>
              <a:rPr lang="en-US" dirty="0" smtClean="0">
                <a:solidFill>
                  <a:schemeClr val="tx2"/>
                </a:solidFill>
                <a:latin typeface="Arial Narrow" pitchFamily="34" charset="0"/>
              </a:rPr>
              <a:t>Call for </a:t>
            </a:r>
            <a:r>
              <a:rPr lang="en-US" b="1" u="sng" dirty="0" smtClean="0">
                <a:solidFill>
                  <a:schemeClr val="tx2"/>
                </a:solidFill>
                <a:latin typeface="Arial Narrow" pitchFamily="34" charset="0"/>
              </a:rPr>
              <a:t>commitment</a:t>
            </a:r>
            <a:r>
              <a:rPr lang="en-US" dirty="0" smtClean="0">
                <a:solidFill>
                  <a:schemeClr val="tx2"/>
                </a:solidFill>
                <a:latin typeface="Arial Narrow" pitchFamily="34" charset="0"/>
              </a:rPr>
              <a:t> to the plan.</a:t>
            </a:r>
          </a:p>
          <a:p>
            <a:pPr lvl="1">
              <a:lnSpc>
                <a:spcPct val="110000"/>
              </a:lnSpc>
            </a:pPr>
            <a:r>
              <a:rPr lang="en-US" b="1" i="1" dirty="0" smtClean="0">
                <a:solidFill>
                  <a:srgbClr val="0000FF"/>
                </a:solidFill>
                <a:latin typeface="Arial Narrow" pitchFamily="34" charset="0"/>
              </a:rPr>
              <a:t>“And because of all this, we make a </a:t>
            </a:r>
            <a:r>
              <a:rPr lang="en-US" b="1" u="sng" dirty="0" smtClean="0">
                <a:solidFill>
                  <a:srgbClr val="0000FF"/>
                </a:solidFill>
                <a:latin typeface="Arial Narrow" pitchFamily="34" charset="0"/>
              </a:rPr>
              <a:t>sure covenant</a:t>
            </a:r>
            <a:r>
              <a:rPr lang="en-US" b="1" i="1" dirty="0" smtClean="0">
                <a:solidFill>
                  <a:srgbClr val="0000FF"/>
                </a:solidFill>
                <a:latin typeface="Arial Narrow" pitchFamily="34" charset="0"/>
              </a:rPr>
              <a:t>, and write it; our leaders, our Levites, and our priests seal it.” {Nehemiah 9:38</a:t>
            </a:r>
            <a:r>
              <a:rPr lang="en-US" b="1" i="1" dirty="0" smtClean="0">
                <a:solidFill>
                  <a:srgbClr val="0000FF"/>
                </a:solidFill>
                <a:latin typeface="Arial Narrow" pitchFamily="34" charset="0"/>
              </a:rPr>
              <a:t>}</a:t>
            </a:r>
            <a:endParaRPr lang="en-US" b="1" dirty="0" smtClean="0">
              <a:latin typeface="Arial Narrow" pitchFamily="34" charset="0"/>
            </a:endParaRPr>
          </a:p>
          <a:p>
            <a:pPr>
              <a:lnSpc>
                <a:spcPct val="110000"/>
              </a:lnSpc>
            </a:pPr>
            <a:endParaRPr lang="en-US" dirty="0" smtClean="0">
              <a:latin typeface="Arial Narrow" pitchFamily="34" charset="0"/>
            </a:endParaRPr>
          </a:p>
          <a:p>
            <a:pPr>
              <a:lnSpc>
                <a:spcPct val="110000"/>
              </a:lnSpc>
              <a:buNone/>
            </a:pPr>
            <a:endParaRPr lang="en-US" i="1" dirty="0" smtClean="0">
              <a:latin typeface="Arial Narrow" pitchFamily="34" charset="0"/>
            </a:endParaRPr>
          </a:p>
        </p:txBody>
      </p:sp>
      <p:sp>
        <p:nvSpPr>
          <p:cNvPr id="5"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Implementing Your Plan</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4" end="4"/>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Don’t Forget God</a:t>
            </a:r>
            <a:endParaRPr lang="en-US" sz="4000" b="1" dirty="0">
              <a:solidFill>
                <a:schemeClr val="accent1">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pPr>
              <a:spcBef>
                <a:spcPts val="1200"/>
              </a:spcBef>
            </a:pPr>
            <a:r>
              <a:rPr lang="en-US" dirty="0" smtClean="0">
                <a:solidFill>
                  <a:schemeClr val="tx2"/>
                </a:solidFill>
                <a:latin typeface="Arial" pitchFamily="34" charset="0"/>
                <a:cs typeface="Arial" pitchFamily="34" charset="0"/>
              </a:rPr>
              <a:t>Far too many make plans without </a:t>
            </a:r>
            <a:r>
              <a:rPr lang="en-US" b="1" u="sng" dirty="0" smtClean="0">
                <a:solidFill>
                  <a:schemeClr val="tx2"/>
                </a:solidFill>
                <a:latin typeface="Arial" pitchFamily="34" charset="0"/>
                <a:cs typeface="Arial" pitchFamily="34" charset="0"/>
              </a:rPr>
              <a:t>considering </a:t>
            </a:r>
            <a:r>
              <a:rPr lang="en-US" b="1" u="sng" dirty="0" smtClean="0">
                <a:solidFill>
                  <a:schemeClr val="tx2"/>
                </a:solidFill>
                <a:latin typeface="Arial" pitchFamily="34" charset="0"/>
                <a:cs typeface="Arial" pitchFamily="34" charset="0"/>
              </a:rPr>
              <a:t>God</a:t>
            </a:r>
            <a:r>
              <a:rPr lang="en-US" dirty="0" smtClean="0">
                <a:solidFill>
                  <a:schemeClr val="tx2"/>
                </a:solidFill>
                <a:latin typeface="Arial" pitchFamily="34" charset="0"/>
                <a:cs typeface="Arial" pitchFamily="34" charset="0"/>
              </a:rPr>
              <a:t> or </a:t>
            </a:r>
            <a:r>
              <a:rPr lang="en-US" dirty="0" smtClean="0">
                <a:solidFill>
                  <a:schemeClr val="tx2"/>
                </a:solidFill>
                <a:latin typeface="Arial" pitchFamily="34" charset="0"/>
                <a:cs typeface="Arial" pitchFamily="34" charset="0"/>
              </a:rPr>
              <a:t>His </a:t>
            </a:r>
            <a:r>
              <a:rPr lang="en-US" dirty="0" smtClean="0">
                <a:solidFill>
                  <a:schemeClr val="tx2"/>
                </a:solidFill>
                <a:latin typeface="Arial" pitchFamily="34" charset="0"/>
                <a:cs typeface="Arial" pitchFamily="34" charset="0"/>
              </a:rPr>
              <a:t>will.</a:t>
            </a:r>
            <a:endParaRPr lang="en-US" dirty="0" smtClean="0">
              <a:solidFill>
                <a:schemeClr val="tx2"/>
              </a:solidFill>
              <a:latin typeface="Arial" pitchFamily="34" charset="0"/>
              <a:cs typeface="Arial" pitchFamily="34" charset="0"/>
            </a:endParaRPr>
          </a:p>
          <a:p>
            <a:pPr>
              <a:spcBef>
                <a:spcPts val="1200"/>
              </a:spcBef>
            </a:pPr>
            <a:r>
              <a:rPr lang="en-US" dirty="0" smtClean="0">
                <a:solidFill>
                  <a:schemeClr val="tx2"/>
                </a:solidFill>
                <a:latin typeface="Arial" pitchFamily="34" charset="0"/>
                <a:cs typeface="Arial" pitchFamily="34" charset="0"/>
              </a:rPr>
              <a:t>Are </a:t>
            </a:r>
            <a:r>
              <a:rPr lang="en-US" dirty="0" smtClean="0">
                <a:solidFill>
                  <a:schemeClr val="tx2"/>
                </a:solidFill>
                <a:latin typeface="Arial" pitchFamily="34" charset="0"/>
                <a:cs typeface="Arial" pitchFamily="34" charset="0"/>
              </a:rPr>
              <a:t>the plans </a:t>
            </a:r>
            <a:r>
              <a:rPr lang="en-US" dirty="0" smtClean="0">
                <a:solidFill>
                  <a:schemeClr val="tx2"/>
                </a:solidFill>
                <a:latin typeface="Arial" pitchFamily="34" charset="0"/>
                <a:cs typeface="Arial" pitchFamily="34" charset="0"/>
              </a:rPr>
              <a:t>in </a:t>
            </a:r>
            <a:r>
              <a:rPr lang="en-US" b="1" u="sng" dirty="0" smtClean="0">
                <a:solidFill>
                  <a:schemeClr val="tx2"/>
                </a:solidFill>
                <a:latin typeface="Arial" pitchFamily="34" charset="0"/>
                <a:cs typeface="Arial" pitchFamily="34" charset="0"/>
              </a:rPr>
              <a:t>accordance</a:t>
            </a:r>
            <a:r>
              <a:rPr lang="en-US" dirty="0" smtClean="0">
                <a:solidFill>
                  <a:schemeClr val="tx2"/>
                </a:solidFill>
                <a:latin typeface="Arial" pitchFamily="34" charset="0"/>
                <a:cs typeface="Arial" pitchFamily="34" charset="0"/>
              </a:rPr>
              <a:t> with His will?</a:t>
            </a:r>
          </a:p>
          <a:p>
            <a:pPr>
              <a:spcBef>
                <a:spcPts val="1200"/>
              </a:spcBef>
            </a:pPr>
            <a:r>
              <a:rPr lang="en-US" b="1" u="sng" dirty="0" smtClean="0">
                <a:solidFill>
                  <a:schemeClr val="tx2"/>
                </a:solidFill>
                <a:latin typeface="Arial" pitchFamily="34" charset="0"/>
                <a:cs typeface="Arial" pitchFamily="34" charset="0"/>
              </a:rPr>
              <a:t>Compromise</a:t>
            </a:r>
            <a:r>
              <a:rPr lang="en-US" dirty="0" smtClean="0">
                <a:solidFill>
                  <a:schemeClr val="tx2"/>
                </a:solidFill>
                <a:latin typeface="Arial" pitchFamily="34" charset="0"/>
                <a:cs typeface="Arial" pitchFamily="34" charset="0"/>
              </a:rPr>
              <a:t> will never please Him.</a:t>
            </a:r>
          </a:p>
          <a:p>
            <a:pPr>
              <a:spcBef>
                <a:spcPts val="1200"/>
              </a:spcBef>
            </a:pPr>
            <a:r>
              <a:rPr lang="en-US" b="1" u="sng" dirty="0" smtClean="0">
                <a:solidFill>
                  <a:schemeClr val="tx2"/>
                </a:solidFill>
                <a:latin typeface="Arial" pitchFamily="34" charset="0"/>
                <a:cs typeface="Arial" pitchFamily="34" charset="0"/>
              </a:rPr>
              <a:t>Pray</a:t>
            </a:r>
            <a:r>
              <a:rPr lang="en-US" dirty="0" smtClean="0">
                <a:solidFill>
                  <a:schemeClr val="tx2"/>
                </a:solidFill>
                <a:latin typeface="Arial" pitchFamily="34" charset="0"/>
                <a:cs typeface="Arial" pitchFamily="34" charset="0"/>
              </a:rPr>
              <a:t> to </a:t>
            </a:r>
            <a:r>
              <a:rPr lang="en-US" dirty="0" smtClean="0">
                <a:solidFill>
                  <a:schemeClr val="tx2"/>
                </a:solidFill>
                <a:latin typeface="Arial" pitchFamily="34" charset="0"/>
                <a:cs typeface="Arial" pitchFamily="34" charset="0"/>
              </a:rPr>
              <a:t>Him and seek </a:t>
            </a:r>
            <a:r>
              <a:rPr lang="en-US" dirty="0" smtClean="0">
                <a:solidFill>
                  <a:schemeClr val="tx2"/>
                </a:solidFill>
                <a:latin typeface="Arial" pitchFamily="34" charset="0"/>
                <a:cs typeface="Arial" pitchFamily="34" charset="0"/>
              </a:rPr>
              <a:t>His blessings.</a:t>
            </a:r>
          </a:p>
          <a:p>
            <a:pPr>
              <a:spcBef>
                <a:spcPts val="1200"/>
              </a:spcBef>
            </a:pPr>
            <a:r>
              <a:rPr lang="en-US" b="1" u="sng" dirty="0" smtClean="0">
                <a:solidFill>
                  <a:schemeClr val="tx2"/>
                </a:solidFill>
                <a:latin typeface="Arial" pitchFamily="34" charset="0"/>
                <a:cs typeface="Arial" pitchFamily="34" charset="0"/>
              </a:rPr>
              <a:t>Believe</a:t>
            </a:r>
            <a:r>
              <a:rPr lang="en-US" dirty="0" smtClean="0">
                <a:solidFill>
                  <a:schemeClr val="tx2"/>
                </a:solidFill>
                <a:latin typeface="Arial" pitchFamily="34" charset="0"/>
                <a:cs typeface="Arial" pitchFamily="34" charset="0"/>
              </a:rPr>
              <a:t> </a:t>
            </a:r>
            <a:r>
              <a:rPr lang="en-US" dirty="0" smtClean="0">
                <a:solidFill>
                  <a:schemeClr val="tx2"/>
                </a:solidFill>
                <a:latin typeface="Arial" pitchFamily="34" charset="0"/>
                <a:cs typeface="Arial" pitchFamily="34" charset="0"/>
              </a:rPr>
              <a:t>that He </a:t>
            </a:r>
            <a:r>
              <a:rPr lang="en-US" dirty="0" smtClean="0">
                <a:solidFill>
                  <a:schemeClr val="tx2"/>
                </a:solidFill>
                <a:latin typeface="Arial" pitchFamily="34" charset="0"/>
                <a:cs typeface="Arial" pitchFamily="34" charset="0"/>
              </a:rPr>
              <a:t>will </a:t>
            </a:r>
            <a:r>
              <a:rPr lang="en-US" dirty="0" smtClean="0">
                <a:solidFill>
                  <a:schemeClr val="tx2"/>
                </a:solidFill>
                <a:latin typeface="Arial" pitchFamily="34" charset="0"/>
                <a:cs typeface="Arial" pitchFamily="34" charset="0"/>
              </a:rPr>
              <a:t>help.</a:t>
            </a:r>
            <a:endParaRPr lang="en-US" dirty="0" smtClean="0">
              <a:solidFill>
                <a:schemeClr val="tx2"/>
              </a:solidFill>
              <a:latin typeface="Arial" pitchFamily="34" charset="0"/>
              <a:cs typeface="Arial" pitchFamily="34" charset="0"/>
            </a:endParaRPr>
          </a:p>
          <a:p>
            <a:pPr>
              <a:spcBef>
                <a:spcPts val="1200"/>
              </a:spcBef>
            </a:pPr>
            <a:r>
              <a:rPr lang="en-US" dirty="0" smtClean="0">
                <a:solidFill>
                  <a:schemeClr val="tx2"/>
                </a:solidFill>
                <a:latin typeface="Arial" pitchFamily="34" charset="0"/>
                <a:cs typeface="Arial" pitchFamily="34" charset="0"/>
              </a:rPr>
              <a:t>If </a:t>
            </a:r>
            <a:r>
              <a:rPr lang="en-US" dirty="0" smtClean="0">
                <a:solidFill>
                  <a:schemeClr val="tx2"/>
                </a:solidFill>
                <a:latin typeface="Arial" pitchFamily="34" charset="0"/>
                <a:cs typeface="Arial" pitchFamily="34" charset="0"/>
              </a:rPr>
              <a:t>plans are according to His will, they will </a:t>
            </a:r>
            <a:r>
              <a:rPr lang="en-US" b="1" u="sng" dirty="0" smtClean="0">
                <a:solidFill>
                  <a:schemeClr val="tx2"/>
                </a:solidFill>
                <a:latin typeface="Arial" pitchFamily="34" charset="0"/>
                <a:cs typeface="Arial" pitchFamily="34" charset="0"/>
              </a:rPr>
              <a:t>succeed</a:t>
            </a:r>
            <a:r>
              <a:rPr lang="en-US" dirty="0" smtClean="0">
                <a:solidFill>
                  <a:schemeClr val="tx2"/>
                </a:solidFill>
                <a:latin typeface="Arial" pitchFamily="34" charset="0"/>
                <a:cs typeface="Arial" pitchFamily="34" charset="0"/>
              </a:rPr>
              <a:t>.</a:t>
            </a:r>
            <a:endParaRPr lang="en-US" dirty="0" smtClean="0">
              <a:solidFill>
                <a:schemeClr val="tx2"/>
              </a:solidFill>
              <a:latin typeface="Arial" pitchFamily="34" charset="0"/>
              <a:cs typeface="Arial" pitchFamily="34" charset="0"/>
            </a:endParaRPr>
          </a:p>
          <a:p>
            <a:pPr>
              <a:buNone/>
            </a:pPr>
            <a:endParaRPr lang="en-US" i="1" dirty="0" smtClean="0">
              <a:solidFill>
                <a:schemeClr val="tx2"/>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4" end="4"/>
                                            </p:txEl>
                                          </p:spTgt>
                                        </p:tgtEl>
                                        <p:attrNameLst>
                                          <p:attrName>ppt_h</p:attrName>
                                        </p:attrNameLst>
                                      </p:cBhvr>
                                      <p:tavLst>
                                        <p:tav tm="0">
                                          <p:val>
                                            <p:fltVal val="0"/>
                                          </p:val>
                                        </p:tav>
                                        <p:tav tm="100000">
                                          <p:val>
                                            <p:strVal val="#ppt_h"/>
                                          </p:val>
                                        </p:tav>
                                      </p:tavLst>
                                    </p:anim>
                                  </p:childTnLst>
                                </p:cTn>
                              </p:par>
                              <p:par>
                                <p:cTn id="25" presetID="23" presetClass="entr" presetSubtype="16" fill="hold" nodeType="with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 calcmode="lin" valueType="num">
                                      <p:cBhvr>
                                        <p:cTn id="27"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Examining Where We Are</a:t>
            </a:r>
            <a:endParaRPr lang="en-US" sz="4000" b="1" dirty="0">
              <a:solidFill>
                <a:schemeClr val="accent1">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a:solidFill>
            <a:srgbClr val="DCE6F2">
              <a:alpha val="80000"/>
            </a:srgbClr>
          </a:solidFill>
          <a:ln w="28575">
            <a:solidFill>
              <a:schemeClr val="tx2"/>
            </a:solidFill>
          </a:ln>
        </p:spPr>
        <p:txBody>
          <a:bodyPr>
            <a:normAutofit lnSpcReduction="10000"/>
          </a:bodyPr>
          <a:lstStyle/>
          <a:p>
            <a:pPr>
              <a:lnSpc>
                <a:spcPct val="110000"/>
              </a:lnSpc>
            </a:pPr>
            <a:r>
              <a:rPr lang="en-US" dirty="0" smtClean="0">
                <a:solidFill>
                  <a:schemeClr val="tx2"/>
                </a:solidFill>
                <a:latin typeface="Arial Narrow" pitchFamily="34" charset="0"/>
                <a:cs typeface="Arial" pitchFamily="34" charset="0"/>
              </a:rPr>
              <a:t>We previously discussed the need to </a:t>
            </a:r>
            <a:r>
              <a:rPr lang="en-US" b="1" u="sng" dirty="0" smtClean="0">
                <a:solidFill>
                  <a:schemeClr val="tx2"/>
                </a:solidFill>
                <a:latin typeface="Arial Narrow" pitchFamily="34" charset="0"/>
                <a:cs typeface="Arial" pitchFamily="34" charset="0"/>
              </a:rPr>
              <a:t>examine</a:t>
            </a:r>
            <a:r>
              <a:rPr lang="en-US" dirty="0" smtClean="0">
                <a:solidFill>
                  <a:schemeClr val="tx2"/>
                </a:solidFill>
                <a:latin typeface="Arial Narrow" pitchFamily="34" charset="0"/>
                <a:cs typeface="Arial" pitchFamily="34" charset="0"/>
              </a:rPr>
              <a:t> our lives.</a:t>
            </a:r>
          </a:p>
          <a:p>
            <a:pPr lvl="1">
              <a:lnSpc>
                <a:spcPct val="110000"/>
              </a:lnSpc>
            </a:pPr>
            <a:r>
              <a:rPr lang="en-US" i="1" dirty="0" smtClean="0">
                <a:solidFill>
                  <a:srgbClr val="0000FF"/>
                </a:solidFill>
                <a:latin typeface="Arial Narrow" pitchFamily="34" charset="0"/>
                <a:cs typeface="Arial" pitchFamily="34" charset="0"/>
              </a:rPr>
              <a:t>2 Corinthians 13:5</a:t>
            </a:r>
          </a:p>
          <a:p>
            <a:pPr lvl="1">
              <a:lnSpc>
                <a:spcPct val="110000"/>
              </a:lnSpc>
            </a:pPr>
            <a:r>
              <a:rPr lang="en-US" i="1" dirty="0" smtClean="0">
                <a:solidFill>
                  <a:srgbClr val="0000FF"/>
                </a:solidFill>
                <a:latin typeface="Arial Narrow" pitchFamily="34" charset="0"/>
                <a:cs typeface="Arial" pitchFamily="34" charset="0"/>
              </a:rPr>
              <a:t>Galatians 6:4</a:t>
            </a:r>
          </a:p>
          <a:p>
            <a:pPr>
              <a:lnSpc>
                <a:spcPct val="110000"/>
              </a:lnSpc>
            </a:pPr>
            <a:r>
              <a:rPr lang="en-US" dirty="0" smtClean="0">
                <a:solidFill>
                  <a:schemeClr val="tx2"/>
                </a:solidFill>
                <a:latin typeface="Arial Narrow" pitchFamily="34" charset="0"/>
                <a:cs typeface="Arial" pitchFamily="34" charset="0"/>
              </a:rPr>
              <a:t>But what about </a:t>
            </a:r>
            <a:r>
              <a:rPr lang="en-US" b="1" u="sng" dirty="0" smtClean="0">
                <a:solidFill>
                  <a:schemeClr val="tx2"/>
                </a:solidFill>
                <a:latin typeface="Arial Narrow" pitchFamily="34" charset="0"/>
                <a:cs typeface="Arial" pitchFamily="34" charset="0"/>
              </a:rPr>
              <a:t>churches</a:t>
            </a:r>
            <a:r>
              <a:rPr lang="en-US" dirty="0" smtClean="0">
                <a:solidFill>
                  <a:schemeClr val="tx2"/>
                </a:solidFill>
                <a:latin typeface="Arial Narrow" pitchFamily="34" charset="0"/>
                <a:cs typeface="Arial" pitchFamily="34" charset="0"/>
              </a:rPr>
              <a:t>?</a:t>
            </a:r>
          </a:p>
          <a:p>
            <a:pPr>
              <a:lnSpc>
                <a:spcPct val="110000"/>
              </a:lnSpc>
            </a:pPr>
            <a:r>
              <a:rPr lang="en-US" dirty="0" smtClean="0">
                <a:solidFill>
                  <a:schemeClr val="tx2"/>
                </a:solidFill>
                <a:latin typeface="Arial Narrow" pitchFamily="34" charset="0"/>
                <a:cs typeface="Arial" pitchFamily="34" charset="0"/>
              </a:rPr>
              <a:t>Do we need to see </a:t>
            </a:r>
            <a:r>
              <a:rPr lang="en-US" b="1" u="sng" dirty="0" smtClean="0">
                <a:solidFill>
                  <a:schemeClr val="tx2"/>
                </a:solidFill>
                <a:latin typeface="Arial Narrow" pitchFamily="34" charset="0"/>
                <a:cs typeface="Arial" pitchFamily="34" charset="0"/>
              </a:rPr>
              <a:t>where</a:t>
            </a:r>
            <a:r>
              <a:rPr lang="en-US" dirty="0" smtClean="0">
                <a:solidFill>
                  <a:schemeClr val="tx2"/>
                </a:solidFill>
                <a:latin typeface="Arial Narrow" pitchFamily="34" charset="0"/>
                <a:cs typeface="Arial" pitchFamily="34" charset="0"/>
              </a:rPr>
              <a:t> we are from time to time?</a:t>
            </a:r>
          </a:p>
          <a:p>
            <a:pPr>
              <a:lnSpc>
                <a:spcPct val="110000"/>
              </a:lnSpc>
            </a:pPr>
            <a:r>
              <a:rPr lang="en-US" dirty="0" smtClean="0">
                <a:solidFill>
                  <a:schemeClr val="tx2"/>
                </a:solidFill>
                <a:latin typeface="Arial Narrow" pitchFamily="34" charset="0"/>
                <a:cs typeface="Arial" pitchFamily="34" charset="0"/>
              </a:rPr>
              <a:t>This is the </a:t>
            </a:r>
            <a:r>
              <a:rPr lang="en-US" b="1" u="sng" dirty="0" smtClean="0">
                <a:solidFill>
                  <a:schemeClr val="tx2"/>
                </a:solidFill>
                <a:latin typeface="Arial Narrow" pitchFamily="34" charset="0"/>
                <a:cs typeface="Arial" pitchFamily="34" charset="0"/>
              </a:rPr>
              <a:t>first</a:t>
            </a:r>
            <a:r>
              <a:rPr lang="en-US" dirty="0" smtClean="0">
                <a:solidFill>
                  <a:schemeClr val="tx2"/>
                </a:solidFill>
                <a:latin typeface="Arial Narrow" pitchFamily="34" charset="0"/>
                <a:cs typeface="Arial" pitchFamily="34" charset="0"/>
              </a:rPr>
              <a:t> step </a:t>
            </a:r>
            <a:r>
              <a:rPr lang="en-US" dirty="0" smtClean="0">
                <a:solidFill>
                  <a:schemeClr val="tx2"/>
                </a:solidFill>
                <a:latin typeface="Arial Narrow" pitchFamily="34" charset="0"/>
                <a:cs typeface="Arial" pitchFamily="34" charset="0"/>
              </a:rPr>
              <a:t>toward ensuring that we are where we need to be.</a:t>
            </a:r>
            <a:endParaRPr lang="en-US" dirty="0">
              <a:solidFill>
                <a:schemeClr val="tx2"/>
              </a:solidFill>
              <a:latin typeface="Arial Narrow" pitchFamily="34" charset="0"/>
              <a:cs typeface="Arial" pitchFamily="34" charset="0"/>
            </a:endParaRPr>
          </a:p>
        </p:txBody>
      </p:sp>
      <p:pic>
        <p:nvPicPr>
          <p:cNvPr id="1028" name="Picture 4"/>
          <p:cNvPicPr>
            <a:picLocks noChangeAspect="1" noChangeArrowheads="1"/>
          </p:cNvPicPr>
          <p:nvPr/>
        </p:nvPicPr>
        <p:blipFill>
          <a:blip r:embed="rId3" cstate="print"/>
          <a:srcRect/>
          <a:stretch>
            <a:fillRect/>
          </a:stretch>
        </p:blipFill>
        <p:spPr bwMode="auto">
          <a:xfrm>
            <a:off x="6962775" y="2209800"/>
            <a:ext cx="1647825" cy="191147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par>
                                <p:cTn id="8" presetID="3"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blinds(horizontal)">
                                      <p:cBhvr>
                                        <p:cTn id="10" dur="500"/>
                                        <p:tgtEl>
                                          <p:spTgt spid="3">
                                            <p:txEl>
                                              <p:pRg st="1" end="1"/>
                                            </p:txEl>
                                          </p:spTgt>
                                        </p:tgtEl>
                                      </p:cBhvr>
                                    </p:animEffect>
                                  </p:childTnLst>
                                </p:cTn>
                              </p:par>
                              <p:par>
                                <p:cTn id="11" presetID="3"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blinds(horizontal)">
                                      <p:cBhvr>
                                        <p:cTn id="13" dur="500"/>
                                        <p:tgtEl>
                                          <p:spTgt spid="3">
                                            <p:txEl>
                                              <p:pRg st="2" end="2"/>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3" presetClass="entr" presetSubtype="10" fill="hold" nodeType="clickEffect">
                                  <p:stCondLst>
                                    <p:cond delay="0"/>
                                  </p:stCondLst>
                                  <p:childTnLst>
                                    <p:set>
                                      <p:cBhvr>
                                        <p:cTn id="17" dur="1" fill="hold">
                                          <p:stCondLst>
                                            <p:cond delay="0"/>
                                          </p:stCondLst>
                                        </p:cTn>
                                        <p:tgtEl>
                                          <p:spTgt spid="3">
                                            <p:txEl>
                                              <p:pRg st="3" end="3"/>
                                            </p:txEl>
                                          </p:spTgt>
                                        </p:tgtEl>
                                        <p:attrNameLst>
                                          <p:attrName>style.visibility</p:attrName>
                                        </p:attrNameLst>
                                      </p:cBhvr>
                                      <p:to>
                                        <p:strVal val="visible"/>
                                      </p:to>
                                    </p:set>
                                    <p:animEffect transition="in" filter="blinds(horizontal)">
                                      <p:cBhvr>
                                        <p:cTn id="18" dur="500"/>
                                        <p:tgtEl>
                                          <p:spTgt spid="3">
                                            <p:txEl>
                                              <p:pRg st="3" end="3"/>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linds(horizontal)">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23" presetClass="entr" presetSubtype="16"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 calcmode="lin" valueType="num">
                                      <p:cBhvr>
                                        <p:cTn id="28"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solidFill>
                  <a:schemeClr val="accent1">
                    <a:lumMod val="20000"/>
                    <a:lumOff val="80000"/>
                  </a:schemeClr>
                </a:solidFill>
                <a:latin typeface="Arial" pitchFamily="34" charset="0"/>
                <a:cs typeface="Arial" pitchFamily="34" charset="0"/>
              </a:rPr>
              <a:t>Continued Evaluation</a:t>
            </a:r>
            <a:endParaRPr lang="en-US" b="1" dirty="0">
              <a:solidFill>
                <a:schemeClr val="accent1">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r>
              <a:rPr lang="en-US" dirty="0" smtClean="0">
                <a:solidFill>
                  <a:schemeClr val="tx2"/>
                </a:solidFill>
                <a:latin typeface="Arial" pitchFamily="34" charset="0"/>
                <a:cs typeface="Arial" pitchFamily="34" charset="0"/>
              </a:rPr>
              <a:t>Periodically, </a:t>
            </a:r>
            <a:r>
              <a:rPr lang="en-US" dirty="0" smtClean="0">
                <a:solidFill>
                  <a:schemeClr val="tx2"/>
                </a:solidFill>
                <a:latin typeface="Arial" pitchFamily="34" charset="0"/>
                <a:cs typeface="Arial" pitchFamily="34" charset="0"/>
              </a:rPr>
              <a:t>we </a:t>
            </a:r>
            <a:r>
              <a:rPr lang="en-US" dirty="0" smtClean="0">
                <a:solidFill>
                  <a:schemeClr val="tx2"/>
                </a:solidFill>
                <a:latin typeface="Arial" pitchFamily="34" charset="0"/>
                <a:cs typeface="Arial" pitchFamily="34" charset="0"/>
              </a:rPr>
              <a:t>need to </a:t>
            </a:r>
            <a:r>
              <a:rPr lang="en-US" b="1" u="sng" dirty="0" smtClean="0">
                <a:solidFill>
                  <a:schemeClr val="tx2"/>
                </a:solidFill>
                <a:latin typeface="Arial" pitchFamily="34" charset="0"/>
                <a:cs typeface="Arial" pitchFamily="34" charset="0"/>
              </a:rPr>
              <a:t>evaluate</a:t>
            </a:r>
            <a:r>
              <a:rPr lang="en-US" dirty="0" smtClean="0">
                <a:solidFill>
                  <a:schemeClr val="tx2"/>
                </a:solidFill>
                <a:latin typeface="Arial" pitchFamily="34" charset="0"/>
                <a:cs typeface="Arial" pitchFamily="34" charset="0"/>
              </a:rPr>
              <a:t>.</a:t>
            </a:r>
            <a:endParaRPr lang="en-US" dirty="0" smtClean="0">
              <a:solidFill>
                <a:schemeClr val="tx2"/>
              </a:solidFill>
              <a:latin typeface="Arial" pitchFamily="34" charset="0"/>
              <a:cs typeface="Arial" pitchFamily="34" charset="0"/>
            </a:endParaRPr>
          </a:p>
          <a:p>
            <a:pPr>
              <a:spcBef>
                <a:spcPts val="1800"/>
              </a:spcBef>
            </a:pPr>
            <a:r>
              <a:rPr lang="en-US" dirty="0" smtClean="0">
                <a:solidFill>
                  <a:schemeClr val="tx2"/>
                </a:solidFill>
                <a:latin typeface="Arial" pitchFamily="34" charset="0"/>
                <a:cs typeface="Arial" pitchFamily="34" charset="0"/>
              </a:rPr>
              <a:t>An </a:t>
            </a:r>
            <a:r>
              <a:rPr lang="en-US" b="1" u="sng" dirty="0" smtClean="0">
                <a:solidFill>
                  <a:schemeClr val="tx2"/>
                </a:solidFill>
                <a:latin typeface="Arial" pitchFamily="34" charset="0"/>
                <a:cs typeface="Arial" pitchFamily="34" charset="0"/>
              </a:rPr>
              <a:t>ongoing</a:t>
            </a:r>
            <a:r>
              <a:rPr lang="en-US" dirty="0" smtClean="0">
                <a:solidFill>
                  <a:schemeClr val="tx2"/>
                </a:solidFill>
                <a:latin typeface="Arial" pitchFamily="34" charset="0"/>
                <a:cs typeface="Arial" pitchFamily="34" charset="0"/>
              </a:rPr>
              <a:t> </a:t>
            </a:r>
            <a:r>
              <a:rPr lang="en-US" dirty="0" smtClean="0">
                <a:solidFill>
                  <a:schemeClr val="tx2"/>
                </a:solidFill>
                <a:latin typeface="Arial" pitchFamily="34" charset="0"/>
                <a:cs typeface="Arial" pitchFamily="34" charset="0"/>
              </a:rPr>
              <a:t> process to make </a:t>
            </a:r>
            <a:r>
              <a:rPr lang="en-US" dirty="0" smtClean="0">
                <a:solidFill>
                  <a:schemeClr val="tx2"/>
                </a:solidFill>
                <a:latin typeface="Arial" pitchFamily="34" charset="0"/>
                <a:cs typeface="Arial" pitchFamily="34" charset="0"/>
              </a:rPr>
              <a:t>sure we are still on </a:t>
            </a:r>
            <a:r>
              <a:rPr lang="en-US" b="1" u="sng" dirty="0" smtClean="0">
                <a:solidFill>
                  <a:schemeClr val="tx2"/>
                </a:solidFill>
                <a:latin typeface="Arial" pitchFamily="34" charset="0"/>
                <a:cs typeface="Arial" pitchFamily="34" charset="0"/>
              </a:rPr>
              <a:t>track</a:t>
            </a:r>
            <a:r>
              <a:rPr lang="en-US" dirty="0" smtClean="0">
                <a:solidFill>
                  <a:schemeClr val="tx2"/>
                </a:solidFill>
                <a:latin typeface="Arial" pitchFamily="34" charset="0"/>
                <a:cs typeface="Arial" pitchFamily="34" charset="0"/>
              </a:rPr>
              <a:t>.</a:t>
            </a:r>
            <a:endParaRPr lang="en-US" dirty="0" smtClean="0">
              <a:solidFill>
                <a:schemeClr val="tx2"/>
              </a:solidFill>
              <a:latin typeface="Arial" pitchFamily="34" charset="0"/>
              <a:cs typeface="Arial" pitchFamily="34" charset="0"/>
            </a:endParaRPr>
          </a:p>
          <a:p>
            <a:pPr>
              <a:spcBef>
                <a:spcPts val="1800"/>
              </a:spcBef>
            </a:pPr>
            <a:r>
              <a:rPr lang="en-US" dirty="0" smtClean="0">
                <a:solidFill>
                  <a:schemeClr val="tx2"/>
                </a:solidFill>
                <a:latin typeface="Arial" pitchFamily="34" charset="0"/>
                <a:cs typeface="Arial" pitchFamily="34" charset="0"/>
              </a:rPr>
              <a:t>We may need to </a:t>
            </a:r>
            <a:r>
              <a:rPr lang="en-US" b="1" u="sng" dirty="0" smtClean="0">
                <a:solidFill>
                  <a:schemeClr val="tx2"/>
                </a:solidFill>
                <a:latin typeface="Arial" pitchFamily="34" charset="0"/>
                <a:cs typeface="Arial" pitchFamily="34" charset="0"/>
              </a:rPr>
              <a:t>reevaluate</a:t>
            </a:r>
            <a:r>
              <a:rPr lang="en-US" dirty="0" smtClean="0">
                <a:solidFill>
                  <a:schemeClr val="tx2"/>
                </a:solidFill>
                <a:latin typeface="Arial" pitchFamily="34" charset="0"/>
                <a:cs typeface="Arial" pitchFamily="34" charset="0"/>
              </a:rPr>
              <a:t> </a:t>
            </a:r>
            <a:r>
              <a:rPr lang="en-US" dirty="0" smtClean="0">
                <a:solidFill>
                  <a:schemeClr val="tx2"/>
                </a:solidFill>
                <a:latin typeface="Arial" pitchFamily="34" charset="0"/>
                <a:cs typeface="Arial" pitchFamily="34" charset="0"/>
              </a:rPr>
              <a:t>and </a:t>
            </a:r>
            <a:r>
              <a:rPr lang="en-US" dirty="0" smtClean="0">
                <a:solidFill>
                  <a:schemeClr val="tx2"/>
                </a:solidFill>
                <a:latin typeface="Arial" pitchFamily="34" charset="0"/>
                <a:cs typeface="Arial" pitchFamily="34" charset="0"/>
              </a:rPr>
              <a:t>fine-tune our </a:t>
            </a:r>
            <a:r>
              <a:rPr lang="en-US" dirty="0" smtClean="0">
                <a:solidFill>
                  <a:schemeClr val="tx2"/>
                </a:solidFill>
                <a:latin typeface="Arial" pitchFamily="34" charset="0"/>
                <a:cs typeface="Arial" pitchFamily="34" charset="0"/>
              </a:rPr>
              <a:t>goals and </a:t>
            </a:r>
            <a:r>
              <a:rPr lang="en-US" b="1" u="sng" dirty="0" smtClean="0">
                <a:solidFill>
                  <a:schemeClr val="tx2"/>
                </a:solidFill>
                <a:latin typeface="Arial" pitchFamily="34" charset="0"/>
                <a:cs typeface="Arial" pitchFamily="34" charset="0"/>
              </a:rPr>
              <a:t>c</a:t>
            </a:r>
            <a:r>
              <a:rPr lang="en-US" b="1" u="sng" dirty="0" smtClean="0">
                <a:solidFill>
                  <a:schemeClr val="tx2"/>
                </a:solidFill>
                <a:latin typeface="Arial" pitchFamily="34" charset="0"/>
                <a:cs typeface="Arial" pitchFamily="34" charset="0"/>
              </a:rPr>
              <a:t>hange</a:t>
            </a:r>
            <a:r>
              <a:rPr lang="en-US" dirty="0" smtClean="0">
                <a:solidFill>
                  <a:schemeClr val="tx2"/>
                </a:solidFill>
                <a:latin typeface="Arial" pitchFamily="34" charset="0"/>
                <a:cs typeface="Arial" pitchFamily="34" charset="0"/>
              </a:rPr>
              <a:t> </a:t>
            </a:r>
            <a:r>
              <a:rPr lang="en-US" dirty="0" smtClean="0">
                <a:solidFill>
                  <a:schemeClr val="tx2"/>
                </a:solidFill>
                <a:latin typeface="Arial" pitchFamily="34" charset="0"/>
                <a:cs typeface="Arial" pitchFamily="34" charset="0"/>
              </a:rPr>
              <a:t>what is not working.</a:t>
            </a:r>
          </a:p>
          <a:p>
            <a:pPr>
              <a:spcBef>
                <a:spcPts val="1800"/>
              </a:spcBef>
            </a:pPr>
            <a:r>
              <a:rPr lang="en-US" dirty="0" smtClean="0">
                <a:solidFill>
                  <a:schemeClr val="tx2"/>
                </a:solidFill>
                <a:latin typeface="Arial" pitchFamily="34" charset="0"/>
                <a:cs typeface="Arial" pitchFamily="34" charset="0"/>
              </a:rPr>
              <a:t>If we’ve met some goals, set </a:t>
            </a:r>
            <a:r>
              <a:rPr lang="en-US" b="1" u="sng" dirty="0" smtClean="0">
                <a:solidFill>
                  <a:schemeClr val="tx2"/>
                </a:solidFill>
                <a:latin typeface="Arial" pitchFamily="34" charset="0"/>
                <a:cs typeface="Arial" pitchFamily="34" charset="0"/>
              </a:rPr>
              <a:t>new</a:t>
            </a:r>
            <a:r>
              <a:rPr lang="en-US" dirty="0" smtClean="0">
                <a:solidFill>
                  <a:schemeClr val="tx2"/>
                </a:solidFill>
                <a:latin typeface="Arial" pitchFamily="34" charset="0"/>
                <a:cs typeface="Arial" pitchFamily="34" charset="0"/>
              </a:rPr>
              <a:t> ones.</a:t>
            </a:r>
          </a:p>
          <a:p>
            <a:pPr>
              <a:spcBef>
                <a:spcPts val="1800"/>
              </a:spcBef>
            </a:pPr>
            <a:r>
              <a:rPr lang="en-US" dirty="0" smtClean="0">
                <a:solidFill>
                  <a:schemeClr val="tx2"/>
                </a:solidFill>
                <a:latin typeface="Arial" pitchFamily="34" charset="0"/>
                <a:cs typeface="Arial" pitchFamily="34" charset="0"/>
              </a:rPr>
              <a:t>Never </a:t>
            </a:r>
            <a:r>
              <a:rPr lang="en-US" b="1" u="sng" dirty="0" smtClean="0">
                <a:solidFill>
                  <a:schemeClr val="tx2"/>
                </a:solidFill>
                <a:latin typeface="Arial" pitchFamily="34" charset="0"/>
                <a:cs typeface="Arial" pitchFamily="34" charset="0"/>
              </a:rPr>
              <a:t>compromise</a:t>
            </a:r>
            <a:r>
              <a:rPr lang="en-US" dirty="0" smtClean="0">
                <a:solidFill>
                  <a:schemeClr val="tx2"/>
                </a:solidFill>
                <a:latin typeface="Arial" pitchFamily="34" charset="0"/>
                <a:cs typeface="Arial" pitchFamily="34" charset="0"/>
              </a:rPr>
              <a:t>!</a:t>
            </a:r>
            <a:endParaRPr lang="en-US" dirty="0" smtClean="0">
              <a:solidFill>
                <a:schemeClr val="tx2"/>
              </a:solidFill>
              <a:latin typeface="Arial" pitchFamily="34" charset="0"/>
              <a:cs typeface="Arial" pitchFamily="34" charset="0"/>
            </a:endParaRPr>
          </a:p>
          <a:p>
            <a:endParaRPr lang="en-US" dirty="0" smtClean="0">
              <a:solidFill>
                <a:schemeClr val="tx2"/>
              </a:solidFill>
              <a:latin typeface="Arial" pitchFamily="34" charset="0"/>
              <a:cs typeface="Arial" pitchFamily="34" charset="0"/>
            </a:endParaRPr>
          </a:p>
          <a:p>
            <a:pPr>
              <a:buNone/>
            </a:pPr>
            <a:endParaRPr lang="en-US" i="1" dirty="0" smtClean="0">
              <a:solidFill>
                <a:schemeClr val="tx2"/>
              </a:solidFill>
              <a:latin typeface="Arial" pitchFamily="34" charset="0"/>
              <a:cs typeface="Arial" pitchFamily="34" charset="0"/>
            </a:endParaRPr>
          </a:p>
        </p:txBody>
      </p:sp>
      <p:pic>
        <p:nvPicPr>
          <p:cNvPr id="4" name="Picture 2"/>
          <p:cNvPicPr>
            <a:picLocks noChangeAspect="1" noChangeArrowheads="1"/>
          </p:cNvPicPr>
          <p:nvPr/>
        </p:nvPicPr>
        <p:blipFill>
          <a:blip r:embed="rId3" cstate="print"/>
          <a:srcRect/>
          <a:stretch>
            <a:fillRect/>
          </a:stretch>
        </p:blipFill>
        <p:spPr bwMode="auto">
          <a:xfrm>
            <a:off x="6934200" y="5181600"/>
            <a:ext cx="1695450" cy="12954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childTnLst>
                                </p:cTn>
                              </p:par>
                              <p:par>
                                <p:cTn id="9" presetID="23" presetClass="entr" presetSubtype="16"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p:cTn id="11"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2" dur="500" fill="hold"/>
                                        <p:tgtEl>
                                          <p:spTgt spid="3">
                                            <p:txEl>
                                              <p:pRg st="1" end="1"/>
                                            </p:txEl>
                                          </p:spTgt>
                                        </p:tgtEl>
                                        <p:attrNameLst>
                                          <p:attrName>ppt_h</p:attrName>
                                        </p:attrNameLst>
                                      </p:cBhvr>
                                      <p:tavLst>
                                        <p:tav tm="0">
                                          <p:val>
                                            <p:fltVal val="0"/>
                                          </p:val>
                                        </p:tav>
                                        <p:tav tm="100000">
                                          <p:val>
                                            <p:strVal val="#ppt_h"/>
                                          </p:val>
                                        </p:tav>
                                      </p:tavLst>
                                    </p:anim>
                                  </p:childTnLst>
                                </p:cTn>
                              </p:par>
                              <p:par>
                                <p:cTn id="13" presetID="23" presetClass="entr" presetSubtype="16"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p:cTn id="15"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6" dur="500" fill="hold"/>
                                        <p:tgtEl>
                                          <p:spTgt spid="3">
                                            <p:txEl>
                                              <p:pRg st="2" end="2"/>
                                            </p:txEl>
                                          </p:spTgt>
                                        </p:tgtEl>
                                        <p:attrNameLst>
                                          <p:attrName>ppt_h</p:attrName>
                                        </p:attrNameLst>
                                      </p:cBhvr>
                                      <p:tavLst>
                                        <p:tav tm="0">
                                          <p:val>
                                            <p:fltVal val="0"/>
                                          </p:val>
                                        </p:tav>
                                        <p:tav tm="100000">
                                          <p:val>
                                            <p:strVal val="#ppt_h"/>
                                          </p:val>
                                        </p:tav>
                                      </p:tavLst>
                                    </p:anim>
                                  </p:childTnLst>
                                </p:cTn>
                              </p:par>
                              <p:par>
                                <p:cTn id="17" presetID="23" presetClass="entr" presetSubtype="16"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p:cTn id="19"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0" dur="500" fill="hold"/>
                                        <p:tgtEl>
                                          <p:spTgt spid="3">
                                            <p:txEl>
                                              <p:pRg st="3" end="3"/>
                                            </p:txEl>
                                          </p:spTgt>
                                        </p:tgtEl>
                                        <p:attrNameLst>
                                          <p:attrName>ppt_h</p:attrName>
                                        </p:attrNameLst>
                                      </p:cBhvr>
                                      <p:tavLst>
                                        <p:tav tm="0">
                                          <p:val>
                                            <p:fltVal val="0"/>
                                          </p:val>
                                        </p:tav>
                                        <p:tav tm="100000">
                                          <p:val>
                                            <p:strVal val="#ppt_h"/>
                                          </p:val>
                                        </p:tav>
                                      </p:tavLst>
                                    </p:anim>
                                  </p:childTnLst>
                                </p:cTn>
                              </p:par>
                              <p:par>
                                <p:cTn id="21" presetID="23" presetClass="entr" presetSubtype="1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p:cTn id="23"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CE6F2">
              <a:alpha val="80000"/>
            </a:srgbClr>
          </a:solidFill>
          <a:ln w="28575">
            <a:solidFill>
              <a:schemeClr val="tx2"/>
            </a:solidFill>
          </a:ln>
        </p:spPr>
        <p:txBody>
          <a:bodyPr>
            <a:normAutofit/>
          </a:bodyPr>
          <a:lstStyle/>
          <a:p>
            <a:r>
              <a:rPr lang="en-US" dirty="0" smtClean="0">
                <a:solidFill>
                  <a:schemeClr val="tx2">
                    <a:lumMod val="50000"/>
                  </a:schemeClr>
                </a:solidFill>
                <a:latin typeface="Arial Narrow" pitchFamily="34" charset="0"/>
                <a:cs typeface="Arial" pitchFamily="34" charset="0"/>
              </a:rPr>
              <a:t>Many of the epistles were written to deal with </a:t>
            </a:r>
            <a:r>
              <a:rPr lang="en-US" b="1" u="sng" dirty="0" smtClean="0">
                <a:solidFill>
                  <a:schemeClr val="tx2">
                    <a:lumMod val="50000"/>
                  </a:schemeClr>
                </a:solidFill>
                <a:latin typeface="Arial Narrow" pitchFamily="34" charset="0"/>
                <a:cs typeface="Arial" pitchFamily="34" charset="0"/>
              </a:rPr>
              <a:t>church problems</a:t>
            </a:r>
            <a:r>
              <a:rPr lang="en-US" dirty="0" smtClean="0">
                <a:solidFill>
                  <a:schemeClr val="tx2">
                    <a:lumMod val="50000"/>
                  </a:schemeClr>
                </a:solidFill>
                <a:latin typeface="Arial Narrow" pitchFamily="34" charset="0"/>
                <a:cs typeface="Arial" pitchFamily="34" charset="0"/>
              </a:rPr>
              <a:t>.</a:t>
            </a:r>
            <a:endParaRPr lang="en-US" i="1" dirty="0" smtClean="0">
              <a:solidFill>
                <a:schemeClr val="tx2">
                  <a:lumMod val="50000"/>
                </a:schemeClr>
              </a:solidFill>
              <a:latin typeface="Arial Narrow" pitchFamily="34" charset="0"/>
              <a:cs typeface="Arial" pitchFamily="34" charset="0"/>
            </a:endParaRPr>
          </a:p>
          <a:p>
            <a:r>
              <a:rPr lang="en-US" dirty="0" smtClean="0">
                <a:solidFill>
                  <a:schemeClr val="tx2">
                    <a:lumMod val="50000"/>
                  </a:schemeClr>
                </a:solidFill>
                <a:latin typeface="Arial Narrow" pitchFamily="34" charset="0"/>
                <a:cs typeface="Arial" pitchFamily="34" charset="0"/>
              </a:rPr>
              <a:t>First step—</a:t>
            </a:r>
            <a:r>
              <a:rPr lang="en-US" b="1" u="sng" dirty="0" smtClean="0">
                <a:solidFill>
                  <a:schemeClr val="tx2">
                    <a:lumMod val="50000"/>
                  </a:schemeClr>
                </a:solidFill>
                <a:latin typeface="Arial Narrow" pitchFamily="34" charset="0"/>
                <a:cs typeface="Arial" pitchFamily="34" charset="0"/>
              </a:rPr>
              <a:t>examination</a:t>
            </a:r>
            <a:r>
              <a:rPr lang="en-US" dirty="0" smtClean="0">
                <a:solidFill>
                  <a:schemeClr val="tx2">
                    <a:lumMod val="50000"/>
                  </a:schemeClr>
                </a:solidFill>
                <a:latin typeface="Arial Narrow" pitchFamily="34" charset="0"/>
                <a:cs typeface="Arial" pitchFamily="34" charset="0"/>
              </a:rPr>
              <a:t> </a:t>
            </a:r>
          </a:p>
          <a:p>
            <a:pPr lvl="1"/>
            <a:r>
              <a:rPr lang="en-US" i="1" dirty="0" smtClean="0">
                <a:solidFill>
                  <a:srgbClr val="0000FF"/>
                </a:solidFill>
                <a:latin typeface="Arial Narrow" pitchFamily="34" charset="0"/>
                <a:cs typeface="Arial" pitchFamily="34" charset="0"/>
              </a:rPr>
              <a:t>1 Corinthians 1-4</a:t>
            </a:r>
            <a:r>
              <a:rPr lang="en-US" dirty="0" smtClean="0">
                <a:solidFill>
                  <a:schemeClr val="tx2">
                    <a:lumMod val="50000"/>
                  </a:schemeClr>
                </a:solidFill>
                <a:latin typeface="Arial Narrow" pitchFamily="34" charset="0"/>
                <a:cs typeface="Arial" pitchFamily="34" charset="0"/>
              </a:rPr>
              <a:t>—divided state</a:t>
            </a:r>
          </a:p>
          <a:p>
            <a:pPr lvl="1"/>
            <a:r>
              <a:rPr lang="en-US" i="1" dirty="0" smtClean="0">
                <a:solidFill>
                  <a:srgbClr val="0000FF"/>
                </a:solidFill>
                <a:latin typeface="Arial Narrow" pitchFamily="34" charset="0"/>
                <a:cs typeface="Arial" pitchFamily="34" charset="0"/>
              </a:rPr>
              <a:t>1 Corinthians 5</a:t>
            </a:r>
            <a:r>
              <a:rPr lang="en-US" dirty="0" smtClean="0">
                <a:solidFill>
                  <a:schemeClr val="tx2">
                    <a:lumMod val="50000"/>
                  </a:schemeClr>
                </a:solidFill>
                <a:latin typeface="Arial Narrow" pitchFamily="34" charset="0"/>
                <a:cs typeface="Arial" pitchFamily="34" charset="0"/>
              </a:rPr>
              <a:t>—immorality</a:t>
            </a:r>
          </a:p>
          <a:p>
            <a:pPr lvl="1"/>
            <a:r>
              <a:rPr lang="en-US" i="1" dirty="0" smtClean="0">
                <a:solidFill>
                  <a:srgbClr val="0000FF"/>
                </a:solidFill>
                <a:latin typeface="Arial Narrow" pitchFamily="34" charset="0"/>
                <a:cs typeface="Arial" pitchFamily="34" charset="0"/>
              </a:rPr>
              <a:t>1 Corinthians 11</a:t>
            </a:r>
            <a:r>
              <a:rPr lang="en-US" dirty="0" smtClean="0">
                <a:solidFill>
                  <a:schemeClr val="tx2">
                    <a:lumMod val="50000"/>
                  </a:schemeClr>
                </a:solidFill>
                <a:latin typeface="Arial Narrow" pitchFamily="34" charset="0"/>
                <a:cs typeface="Arial" pitchFamily="34" charset="0"/>
              </a:rPr>
              <a:t>—abuses in worship</a:t>
            </a:r>
          </a:p>
          <a:p>
            <a:pPr lvl="1"/>
            <a:r>
              <a:rPr lang="en-US" i="1" dirty="0" smtClean="0">
                <a:solidFill>
                  <a:srgbClr val="0000FF"/>
                </a:solidFill>
                <a:latin typeface="Arial Narrow" pitchFamily="34" charset="0"/>
                <a:cs typeface="Arial" pitchFamily="34" charset="0"/>
              </a:rPr>
              <a:t>1 Corinthians 12-14</a:t>
            </a:r>
            <a:r>
              <a:rPr lang="en-US" dirty="0" smtClean="0">
                <a:solidFill>
                  <a:schemeClr val="tx2">
                    <a:lumMod val="50000"/>
                  </a:schemeClr>
                </a:solidFill>
                <a:latin typeface="Arial Narrow" pitchFamily="34" charset="0"/>
                <a:cs typeface="Arial" pitchFamily="34" charset="0"/>
              </a:rPr>
              <a:t>—improper attitudes</a:t>
            </a:r>
            <a:r>
              <a:rPr lang="en-US" dirty="0" smtClean="0">
                <a:latin typeface="Arial Narrow" pitchFamily="34" charset="0"/>
                <a:cs typeface="Arial" pitchFamily="34" charset="0"/>
              </a:rPr>
              <a:t> t</a:t>
            </a:r>
            <a:r>
              <a:rPr lang="en-US" dirty="0" smtClean="0">
                <a:solidFill>
                  <a:schemeClr val="tx2">
                    <a:lumMod val="50000"/>
                  </a:schemeClr>
                </a:solidFill>
                <a:latin typeface="Arial Narrow" pitchFamily="34" charset="0"/>
                <a:cs typeface="Arial" pitchFamily="34" charset="0"/>
              </a:rPr>
              <a:t>oward one another with regard to spiritual gif</a:t>
            </a:r>
            <a:r>
              <a:rPr lang="en-US" dirty="0" smtClean="0">
                <a:solidFill>
                  <a:schemeClr val="tx2">
                    <a:lumMod val="50000"/>
                  </a:schemeClr>
                </a:solidFill>
                <a:latin typeface="Arial" pitchFamily="34" charset="0"/>
                <a:cs typeface="Arial" pitchFamily="34" charset="0"/>
              </a:rPr>
              <a:t>ts.</a:t>
            </a:r>
          </a:p>
        </p:txBody>
      </p:sp>
      <p:pic>
        <p:nvPicPr>
          <p:cNvPr id="1028" name="Picture 4"/>
          <p:cNvPicPr>
            <a:picLocks noChangeAspect="1" noChangeArrowheads="1"/>
          </p:cNvPicPr>
          <p:nvPr/>
        </p:nvPicPr>
        <p:blipFill>
          <a:blip r:embed="rId3" cstate="print"/>
          <a:srcRect/>
          <a:stretch>
            <a:fillRect/>
          </a:stretch>
        </p:blipFill>
        <p:spPr bwMode="auto">
          <a:xfrm>
            <a:off x="6858000" y="2057400"/>
            <a:ext cx="1647825" cy="1911477"/>
          </a:xfrm>
          <a:prstGeom prst="rect">
            <a:avLst/>
          </a:prstGeom>
          <a:noFill/>
          <a:ln w="9525">
            <a:noFill/>
            <a:miter lim="800000"/>
            <a:headEnd/>
            <a:tailEnd/>
          </a:ln>
        </p:spPr>
      </p:pic>
      <p:sp>
        <p:nvSpPr>
          <p:cNvPr id="6"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Examining Where We Are</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CE6F2">
              <a:alpha val="80000"/>
            </a:srgbClr>
          </a:solidFill>
          <a:ln w="28575">
            <a:solidFill>
              <a:schemeClr val="tx2"/>
            </a:solidFill>
          </a:ln>
        </p:spPr>
        <p:txBody>
          <a:bodyPr>
            <a:normAutofit/>
          </a:bodyPr>
          <a:lstStyle/>
          <a:p>
            <a:r>
              <a:rPr lang="en-US" dirty="0" smtClean="0">
                <a:solidFill>
                  <a:schemeClr val="tx2">
                    <a:lumMod val="50000"/>
                  </a:schemeClr>
                </a:solidFill>
                <a:latin typeface="Arial Narrow" pitchFamily="34" charset="0"/>
                <a:cs typeface="Arial" pitchFamily="34" charset="0"/>
              </a:rPr>
              <a:t>Many of the epistles were written to deal with </a:t>
            </a:r>
            <a:r>
              <a:rPr lang="en-US" b="1" u="sng" dirty="0" smtClean="0">
                <a:solidFill>
                  <a:schemeClr val="tx2">
                    <a:lumMod val="50000"/>
                  </a:schemeClr>
                </a:solidFill>
                <a:latin typeface="Arial Narrow" pitchFamily="34" charset="0"/>
                <a:cs typeface="Arial" pitchFamily="34" charset="0"/>
              </a:rPr>
              <a:t>church problems</a:t>
            </a:r>
            <a:r>
              <a:rPr lang="en-US" dirty="0" smtClean="0">
                <a:solidFill>
                  <a:schemeClr val="tx2">
                    <a:lumMod val="50000"/>
                  </a:schemeClr>
                </a:solidFill>
                <a:latin typeface="Arial Narrow" pitchFamily="34" charset="0"/>
                <a:cs typeface="Arial" pitchFamily="34" charset="0"/>
              </a:rPr>
              <a:t>.</a:t>
            </a:r>
            <a:endParaRPr lang="en-US" i="1" dirty="0" smtClean="0">
              <a:solidFill>
                <a:schemeClr val="tx2">
                  <a:lumMod val="50000"/>
                </a:schemeClr>
              </a:solidFill>
              <a:latin typeface="Arial Narrow" pitchFamily="34" charset="0"/>
              <a:cs typeface="Arial" pitchFamily="34" charset="0"/>
            </a:endParaRPr>
          </a:p>
          <a:p>
            <a:r>
              <a:rPr lang="en-US" dirty="0" smtClean="0">
                <a:solidFill>
                  <a:schemeClr val="tx2">
                    <a:lumMod val="50000"/>
                  </a:schemeClr>
                </a:solidFill>
                <a:latin typeface="Arial Narrow" pitchFamily="34" charset="0"/>
                <a:cs typeface="Arial" pitchFamily="34" charset="0"/>
              </a:rPr>
              <a:t>First step—</a:t>
            </a:r>
            <a:r>
              <a:rPr lang="en-US" b="1" u="sng" dirty="0" smtClean="0">
                <a:solidFill>
                  <a:schemeClr val="tx2">
                    <a:lumMod val="50000"/>
                  </a:schemeClr>
                </a:solidFill>
                <a:latin typeface="Arial Narrow" pitchFamily="34" charset="0"/>
                <a:cs typeface="Arial" pitchFamily="34" charset="0"/>
              </a:rPr>
              <a:t>examination</a:t>
            </a:r>
            <a:endParaRPr lang="en-US" dirty="0" smtClean="0">
              <a:latin typeface="Book Antiqua" pitchFamily="18" charset="0"/>
            </a:endParaRPr>
          </a:p>
          <a:p>
            <a:pPr lvl="1"/>
            <a:r>
              <a:rPr lang="en-US" i="1" dirty="0" smtClean="0">
                <a:solidFill>
                  <a:srgbClr val="0000FF"/>
                </a:solidFill>
                <a:latin typeface="Arial Narrow" pitchFamily="34" charset="0"/>
                <a:cs typeface="Arial" pitchFamily="34" charset="0"/>
              </a:rPr>
              <a:t>Revelation 2:5</a:t>
            </a:r>
            <a:r>
              <a:rPr lang="en-US" dirty="0" smtClean="0">
                <a:latin typeface="Arial Narrow" pitchFamily="34" charset="0"/>
                <a:cs typeface="Arial" pitchFamily="34" charset="0"/>
              </a:rPr>
              <a:t>—lost their first love</a:t>
            </a:r>
          </a:p>
          <a:p>
            <a:pPr lvl="1"/>
            <a:r>
              <a:rPr lang="en-US" i="1" dirty="0" smtClean="0">
                <a:solidFill>
                  <a:srgbClr val="0000FF"/>
                </a:solidFill>
                <a:latin typeface="Arial Narrow" pitchFamily="34" charset="0"/>
                <a:cs typeface="Arial" pitchFamily="34" charset="0"/>
              </a:rPr>
              <a:t>Revelation 3:2,3</a:t>
            </a:r>
            <a:r>
              <a:rPr lang="en-US" dirty="0" smtClean="0">
                <a:solidFill>
                  <a:schemeClr val="tx2">
                    <a:lumMod val="50000"/>
                  </a:schemeClr>
                </a:solidFill>
                <a:latin typeface="Arial Narrow" pitchFamily="34" charset="0"/>
                <a:cs typeface="Arial" pitchFamily="34" charset="0"/>
              </a:rPr>
              <a:t>—strengthen what remains</a:t>
            </a:r>
          </a:p>
          <a:p>
            <a:pPr lvl="1"/>
            <a:r>
              <a:rPr lang="en-US" i="1" dirty="0" smtClean="0">
                <a:solidFill>
                  <a:srgbClr val="0000FF"/>
                </a:solidFill>
                <a:latin typeface="Arial Narrow" pitchFamily="34" charset="0"/>
                <a:cs typeface="Arial" pitchFamily="34" charset="0"/>
              </a:rPr>
              <a:t>1 Corinthians 8-10</a:t>
            </a:r>
            <a:r>
              <a:rPr lang="en-US" dirty="0" smtClean="0">
                <a:solidFill>
                  <a:schemeClr val="tx2">
                    <a:lumMod val="50000"/>
                  </a:schemeClr>
                </a:solidFill>
                <a:latin typeface="Arial Narrow" pitchFamily="34" charset="0"/>
                <a:cs typeface="Arial" pitchFamily="34" charset="0"/>
              </a:rPr>
              <a:t>—abusing personal liberty</a:t>
            </a:r>
          </a:p>
          <a:p>
            <a:pPr lvl="1"/>
            <a:r>
              <a:rPr lang="en-US" i="1" dirty="0" smtClean="0">
                <a:solidFill>
                  <a:srgbClr val="0000FF"/>
                </a:solidFill>
                <a:latin typeface="Arial Narrow" pitchFamily="34" charset="0"/>
                <a:cs typeface="Arial" pitchFamily="34" charset="0"/>
              </a:rPr>
              <a:t>1 Corinthians 15</a:t>
            </a:r>
            <a:r>
              <a:rPr lang="en-US" dirty="0" smtClean="0">
                <a:solidFill>
                  <a:schemeClr val="tx2">
                    <a:lumMod val="50000"/>
                  </a:schemeClr>
                </a:solidFill>
                <a:latin typeface="Arial Narrow" pitchFamily="34" charset="0"/>
                <a:cs typeface="Arial" pitchFamily="34" charset="0"/>
              </a:rPr>
              <a:t>—misunderstanding concerning the resurrection</a:t>
            </a:r>
          </a:p>
        </p:txBody>
      </p:sp>
      <p:pic>
        <p:nvPicPr>
          <p:cNvPr id="1028" name="Picture 4"/>
          <p:cNvPicPr>
            <a:picLocks noChangeAspect="1" noChangeArrowheads="1"/>
          </p:cNvPicPr>
          <p:nvPr/>
        </p:nvPicPr>
        <p:blipFill>
          <a:blip r:embed="rId3" cstate="print"/>
          <a:srcRect/>
          <a:stretch>
            <a:fillRect/>
          </a:stretch>
        </p:blipFill>
        <p:spPr bwMode="auto">
          <a:xfrm>
            <a:off x="6858000" y="2057401"/>
            <a:ext cx="1647825" cy="1676400"/>
          </a:xfrm>
          <a:prstGeom prst="rect">
            <a:avLst/>
          </a:prstGeom>
          <a:noFill/>
          <a:ln w="9525">
            <a:noFill/>
            <a:miter lim="800000"/>
            <a:headEnd/>
            <a:tailEnd/>
          </a:ln>
        </p:spPr>
      </p:pic>
      <p:sp>
        <p:nvSpPr>
          <p:cNvPr id="6"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Examining Where We Are</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blinds(horizontal)">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blinds(horizontal)">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blinds(horizontal)">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blinds(horizontal)">
                                      <p:cBhvr>
                                        <p:cTn id="2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CE6F2">
              <a:alpha val="80000"/>
            </a:srgbClr>
          </a:solidFill>
          <a:ln w="28575">
            <a:solidFill>
              <a:schemeClr val="tx2"/>
            </a:solidFill>
          </a:ln>
        </p:spPr>
        <p:txBody>
          <a:bodyPr>
            <a:normAutofit/>
          </a:bodyPr>
          <a:lstStyle/>
          <a:p>
            <a:r>
              <a:rPr lang="en-US" dirty="0" smtClean="0">
                <a:solidFill>
                  <a:schemeClr val="tx2"/>
                </a:solidFill>
                <a:latin typeface="Arial" pitchFamily="34" charset="0"/>
                <a:cs typeface="Arial" pitchFamily="34" charset="0"/>
              </a:rPr>
              <a:t>Even faithful churches were </a:t>
            </a:r>
            <a:r>
              <a:rPr lang="en-US" b="1" u="sng" dirty="0" smtClean="0">
                <a:solidFill>
                  <a:schemeClr val="tx2"/>
                </a:solidFill>
                <a:latin typeface="Arial" pitchFamily="34" charset="0"/>
                <a:cs typeface="Arial" pitchFamily="34" charset="0"/>
              </a:rPr>
              <a:t>challenged</a:t>
            </a:r>
            <a:r>
              <a:rPr lang="en-US" dirty="0" smtClean="0">
                <a:solidFill>
                  <a:schemeClr val="tx2"/>
                </a:solidFill>
                <a:latin typeface="Arial" pitchFamily="34" charset="0"/>
                <a:cs typeface="Arial" pitchFamily="34" charset="0"/>
              </a:rPr>
              <a:t> to remain faithful.</a:t>
            </a:r>
            <a:endParaRPr lang="en-US" i="1" dirty="0" smtClean="0">
              <a:solidFill>
                <a:schemeClr val="tx2"/>
              </a:solidFill>
              <a:latin typeface="Arial" pitchFamily="34" charset="0"/>
              <a:cs typeface="Arial" pitchFamily="34" charset="0"/>
            </a:endParaRPr>
          </a:p>
          <a:p>
            <a:pPr lvl="1"/>
            <a:r>
              <a:rPr lang="en-US" i="1" dirty="0" smtClean="0">
                <a:solidFill>
                  <a:srgbClr val="0000FF"/>
                </a:solidFill>
                <a:latin typeface="Arial" pitchFamily="34" charset="0"/>
                <a:cs typeface="Arial" pitchFamily="34" charset="0"/>
              </a:rPr>
              <a:t>1 Thessalonians 4:9,10</a:t>
            </a:r>
            <a:r>
              <a:rPr lang="en-US" dirty="0" smtClean="0">
                <a:solidFill>
                  <a:schemeClr val="tx2"/>
                </a:solidFill>
                <a:latin typeface="Arial" pitchFamily="34" charset="0"/>
                <a:cs typeface="Arial" pitchFamily="34" charset="0"/>
              </a:rPr>
              <a:t>—they had correct brotherly love, which should </a:t>
            </a:r>
            <a:r>
              <a:rPr lang="en-US" i="1" dirty="0" smtClean="0">
                <a:solidFill>
                  <a:schemeClr val="tx2"/>
                </a:solidFill>
                <a:latin typeface="Arial" pitchFamily="34" charset="0"/>
                <a:cs typeface="Arial" pitchFamily="34" charset="0"/>
              </a:rPr>
              <a:t>”increase more and more.”</a:t>
            </a:r>
          </a:p>
          <a:p>
            <a:pPr lvl="1"/>
            <a:r>
              <a:rPr lang="en-US" i="1" dirty="0" smtClean="0">
                <a:solidFill>
                  <a:srgbClr val="0000FF"/>
                </a:solidFill>
                <a:latin typeface="Arial" pitchFamily="34" charset="0"/>
                <a:cs typeface="Arial" pitchFamily="34" charset="0"/>
              </a:rPr>
              <a:t>Philippians 1:9-11</a:t>
            </a:r>
            <a:r>
              <a:rPr lang="en-US" dirty="0" smtClean="0">
                <a:solidFill>
                  <a:schemeClr val="tx2"/>
                </a:solidFill>
                <a:latin typeface="Arial" pitchFamily="34" charset="0"/>
                <a:cs typeface="Arial" pitchFamily="34" charset="0"/>
              </a:rPr>
              <a:t>—Paul prayed on their behalf. “</a:t>
            </a:r>
            <a:r>
              <a:rPr lang="en-US" i="1" dirty="0" smtClean="0">
                <a:solidFill>
                  <a:schemeClr val="tx2"/>
                </a:solidFill>
                <a:latin typeface="Arial" pitchFamily="34" charset="0"/>
                <a:cs typeface="Arial" pitchFamily="34" charset="0"/>
              </a:rPr>
              <a:t>That your love may abound still more in knowledge and all discernment, that you may be sincere…”</a:t>
            </a:r>
          </a:p>
        </p:txBody>
      </p:sp>
      <p:sp>
        <p:nvSpPr>
          <p:cNvPr id="6"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Examining Where We Are</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linds(horizont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linds(horizontal)">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solidFill>
            <a:srgbClr val="DCE6F2">
              <a:alpha val="80000"/>
            </a:srgbClr>
          </a:solidFill>
          <a:ln w="28575">
            <a:solidFill>
              <a:schemeClr val="tx2"/>
            </a:solidFill>
          </a:ln>
        </p:spPr>
        <p:txBody>
          <a:bodyPr>
            <a:normAutofit/>
          </a:bodyPr>
          <a:lstStyle/>
          <a:p>
            <a:pPr>
              <a:spcBef>
                <a:spcPts val="600"/>
              </a:spcBef>
            </a:pPr>
            <a:r>
              <a:rPr lang="en-US" dirty="0" smtClean="0">
                <a:solidFill>
                  <a:schemeClr val="tx2"/>
                </a:solidFill>
                <a:latin typeface="Arial Narrow" pitchFamily="34" charset="0"/>
                <a:cs typeface="Arial" pitchFamily="34" charset="0"/>
              </a:rPr>
              <a:t>The NT calls for unity, purity, and discipline within the church; all </a:t>
            </a:r>
            <a:r>
              <a:rPr lang="en-US" b="1" u="sng" dirty="0" smtClean="0">
                <a:solidFill>
                  <a:schemeClr val="tx2"/>
                </a:solidFill>
                <a:latin typeface="Arial Narrow" pitchFamily="34" charset="0"/>
                <a:cs typeface="Arial" pitchFamily="34" charset="0"/>
              </a:rPr>
              <a:t>demand examination</a:t>
            </a:r>
            <a:r>
              <a:rPr lang="en-US" dirty="0" smtClean="0">
                <a:solidFill>
                  <a:schemeClr val="tx2"/>
                </a:solidFill>
                <a:latin typeface="Arial Narrow" pitchFamily="34" charset="0"/>
                <a:cs typeface="Arial" pitchFamily="34" charset="0"/>
              </a:rPr>
              <a:t> from time to time.</a:t>
            </a:r>
          </a:p>
          <a:p>
            <a:pPr>
              <a:spcBef>
                <a:spcPts val="600"/>
              </a:spcBef>
            </a:pPr>
            <a:r>
              <a:rPr lang="en-US" b="1" dirty="0" smtClean="0">
                <a:solidFill>
                  <a:schemeClr val="tx2"/>
                </a:solidFill>
                <a:latin typeface="Arial Narrow" pitchFamily="34" charset="0"/>
                <a:cs typeface="Arial" pitchFamily="34" charset="0"/>
              </a:rPr>
              <a:t>Standing</a:t>
            </a:r>
            <a:r>
              <a:rPr lang="en-US" dirty="0" smtClean="0">
                <a:solidFill>
                  <a:schemeClr val="tx2"/>
                </a:solidFill>
                <a:latin typeface="Arial Narrow" pitchFamily="34" charset="0"/>
                <a:cs typeface="Arial" pitchFamily="34" charset="0"/>
              </a:rPr>
              <a:t> for truth; withdrawing from and </a:t>
            </a:r>
            <a:r>
              <a:rPr lang="en-US" b="1" dirty="0" smtClean="0">
                <a:solidFill>
                  <a:schemeClr val="tx2"/>
                </a:solidFill>
                <a:latin typeface="Arial Narrow" pitchFamily="34" charset="0"/>
                <a:cs typeface="Arial" pitchFamily="34" charset="0"/>
              </a:rPr>
              <a:t>exposing</a:t>
            </a:r>
            <a:r>
              <a:rPr lang="en-US" dirty="0" smtClean="0">
                <a:solidFill>
                  <a:schemeClr val="tx2"/>
                </a:solidFill>
                <a:latin typeface="Arial Narrow" pitchFamily="34" charset="0"/>
                <a:cs typeface="Arial" pitchFamily="34" charset="0"/>
              </a:rPr>
              <a:t> error.</a:t>
            </a:r>
          </a:p>
          <a:p>
            <a:pPr>
              <a:spcBef>
                <a:spcPts val="600"/>
              </a:spcBef>
            </a:pPr>
            <a:r>
              <a:rPr lang="en-US" dirty="0" smtClean="0">
                <a:solidFill>
                  <a:schemeClr val="tx2"/>
                </a:solidFill>
                <a:latin typeface="Arial Narrow" pitchFamily="34" charset="0"/>
                <a:cs typeface="Arial" pitchFamily="34" charset="0"/>
              </a:rPr>
              <a:t>We </a:t>
            </a:r>
            <a:r>
              <a:rPr lang="en-US" b="1" u="sng" dirty="0" smtClean="0">
                <a:solidFill>
                  <a:schemeClr val="tx2"/>
                </a:solidFill>
                <a:latin typeface="Arial Narrow" pitchFamily="34" charset="0"/>
                <a:cs typeface="Arial" pitchFamily="34" charset="0"/>
              </a:rPr>
              <a:t>must</a:t>
            </a:r>
            <a:r>
              <a:rPr lang="en-US" dirty="0" smtClean="0">
                <a:solidFill>
                  <a:schemeClr val="tx2"/>
                </a:solidFill>
                <a:latin typeface="Arial Narrow" pitchFamily="34" charset="0"/>
                <a:cs typeface="Arial" pitchFamily="34" charset="0"/>
              </a:rPr>
              <a:t> follow </a:t>
            </a:r>
            <a:r>
              <a:rPr lang="en-US" dirty="0" smtClean="0">
                <a:solidFill>
                  <a:schemeClr val="tx2"/>
                </a:solidFill>
                <a:latin typeface="Arial Narrow" pitchFamily="34" charset="0"/>
                <a:cs typeface="Arial" pitchFamily="34" charset="0"/>
              </a:rPr>
              <a:t>the pattern; examine to see if that is being done.</a:t>
            </a:r>
          </a:p>
          <a:p>
            <a:pPr>
              <a:spcBef>
                <a:spcPts val="600"/>
              </a:spcBef>
            </a:pPr>
            <a:r>
              <a:rPr lang="en-US" dirty="0" smtClean="0">
                <a:solidFill>
                  <a:schemeClr val="tx2"/>
                </a:solidFill>
                <a:latin typeface="Arial Narrow" pitchFamily="34" charset="0"/>
                <a:cs typeface="Arial" pitchFamily="34" charset="0"/>
              </a:rPr>
              <a:t>We, too, must </a:t>
            </a:r>
            <a:r>
              <a:rPr lang="en-US" b="1" u="sng" dirty="0" smtClean="0">
                <a:solidFill>
                  <a:schemeClr val="tx2"/>
                </a:solidFill>
                <a:latin typeface="Arial Narrow" pitchFamily="34" charset="0"/>
                <a:cs typeface="Arial" pitchFamily="34" charset="0"/>
              </a:rPr>
              <a:t>frequently</a:t>
            </a:r>
            <a:r>
              <a:rPr lang="en-US" dirty="0" smtClean="0">
                <a:solidFill>
                  <a:schemeClr val="tx2"/>
                </a:solidFill>
                <a:latin typeface="Arial Narrow" pitchFamily="34" charset="0"/>
                <a:cs typeface="Arial" pitchFamily="34" charset="0"/>
              </a:rPr>
              <a:t> examine </a:t>
            </a:r>
            <a:r>
              <a:rPr lang="en-US" dirty="0" smtClean="0">
                <a:solidFill>
                  <a:schemeClr val="tx2"/>
                </a:solidFill>
                <a:latin typeface="Arial Narrow" pitchFamily="34" charset="0"/>
                <a:cs typeface="Arial" pitchFamily="34" charset="0"/>
              </a:rPr>
              <a:t>where we are.</a:t>
            </a:r>
          </a:p>
          <a:p>
            <a:endParaRPr lang="en-US" dirty="0" smtClean="0">
              <a:latin typeface="Arial" pitchFamily="34" charset="0"/>
              <a:cs typeface="Arial" pitchFamily="34" charset="0"/>
            </a:endParaRPr>
          </a:p>
          <a:p>
            <a:endParaRPr lang="en-US" i="1" dirty="0" smtClean="0">
              <a:latin typeface="Arial" pitchFamily="34" charset="0"/>
              <a:cs typeface="Arial" pitchFamily="34" charset="0"/>
            </a:endParaRPr>
          </a:p>
        </p:txBody>
      </p:sp>
      <p:sp>
        <p:nvSpPr>
          <p:cNvPr id="6"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Examining Where We Are</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3" presetClass="entr" presetSubtype="16"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3"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r>
              <a:rPr lang="en-US" dirty="0" smtClean="0">
                <a:solidFill>
                  <a:schemeClr val="tx2"/>
                </a:solidFill>
                <a:latin typeface="Arial Narrow" pitchFamily="34" charset="0"/>
              </a:rPr>
              <a:t>Is God </a:t>
            </a:r>
            <a:r>
              <a:rPr lang="en-US" b="1" u="sng" dirty="0" smtClean="0">
                <a:solidFill>
                  <a:schemeClr val="tx2"/>
                </a:solidFill>
                <a:latin typeface="Arial Narrow" pitchFamily="34" charset="0"/>
              </a:rPr>
              <a:t>pleased</a:t>
            </a:r>
            <a:r>
              <a:rPr lang="en-US" dirty="0" smtClean="0">
                <a:solidFill>
                  <a:schemeClr val="tx2"/>
                </a:solidFill>
                <a:latin typeface="Arial Narrow" pitchFamily="34" charset="0"/>
              </a:rPr>
              <a:t> with our worship?</a:t>
            </a:r>
          </a:p>
          <a:p>
            <a:r>
              <a:rPr lang="en-US" b="1" dirty="0" smtClean="0">
                <a:solidFill>
                  <a:schemeClr val="tx2"/>
                </a:solidFill>
                <a:latin typeface="Arial Narrow" pitchFamily="34" charset="0"/>
              </a:rPr>
              <a:t>Do we follow the pattern; </a:t>
            </a:r>
            <a:r>
              <a:rPr lang="en-US" dirty="0" smtClean="0">
                <a:solidFill>
                  <a:schemeClr val="tx2"/>
                </a:solidFill>
                <a:latin typeface="Arial Narrow" pitchFamily="34" charset="0"/>
              </a:rPr>
              <a:t>what about our attitude…</a:t>
            </a:r>
          </a:p>
          <a:p>
            <a:pPr lvl="1"/>
            <a:r>
              <a:rPr lang="en-US" dirty="0" smtClean="0">
                <a:solidFill>
                  <a:srgbClr val="0000FF"/>
                </a:solidFill>
                <a:latin typeface="Arial Narrow" pitchFamily="34" charset="0"/>
              </a:rPr>
              <a:t>Are we </a:t>
            </a:r>
            <a:r>
              <a:rPr lang="en-US" b="1" u="sng" dirty="0" smtClean="0">
                <a:solidFill>
                  <a:srgbClr val="0000FF"/>
                </a:solidFill>
                <a:latin typeface="Arial Narrow" pitchFamily="34" charset="0"/>
              </a:rPr>
              <a:t>joyful</a:t>
            </a:r>
            <a:r>
              <a:rPr lang="en-US" dirty="0" smtClean="0">
                <a:solidFill>
                  <a:srgbClr val="0000FF"/>
                </a:solidFill>
                <a:latin typeface="Arial Narrow" pitchFamily="34" charset="0"/>
              </a:rPr>
              <a:t> and </a:t>
            </a:r>
            <a:r>
              <a:rPr lang="en-US" b="1" u="sng" dirty="0" smtClean="0">
                <a:solidFill>
                  <a:srgbClr val="0000FF"/>
                </a:solidFill>
                <a:latin typeface="Arial Narrow" pitchFamily="34" charset="0"/>
              </a:rPr>
              <a:t>reverent</a:t>
            </a:r>
            <a:r>
              <a:rPr lang="en-US" dirty="0" smtClean="0">
                <a:solidFill>
                  <a:srgbClr val="0000FF"/>
                </a:solidFill>
                <a:latin typeface="Arial Narrow" pitchFamily="34" charset="0"/>
              </a:rPr>
              <a:t>?</a:t>
            </a:r>
          </a:p>
          <a:p>
            <a:pPr lvl="1"/>
            <a:r>
              <a:rPr lang="en-US" dirty="0" smtClean="0">
                <a:solidFill>
                  <a:srgbClr val="0000FF"/>
                </a:solidFill>
                <a:latin typeface="Arial Narrow" pitchFamily="34" charset="0"/>
              </a:rPr>
              <a:t>Do we do our </a:t>
            </a:r>
            <a:r>
              <a:rPr lang="en-US" b="1" u="sng" dirty="0" smtClean="0">
                <a:solidFill>
                  <a:srgbClr val="0000FF"/>
                </a:solidFill>
                <a:latin typeface="Arial Narrow" pitchFamily="34" charset="0"/>
              </a:rPr>
              <a:t>BEST</a:t>
            </a:r>
            <a:r>
              <a:rPr lang="en-US" dirty="0" smtClean="0">
                <a:solidFill>
                  <a:srgbClr val="0000FF"/>
                </a:solidFill>
                <a:latin typeface="Arial Narrow" pitchFamily="34" charset="0"/>
              </a:rPr>
              <a:t>?</a:t>
            </a:r>
          </a:p>
          <a:p>
            <a:r>
              <a:rPr lang="en-US" dirty="0" smtClean="0">
                <a:solidFill>
                  <a:schemeClr val="tx2"/>
                </a:solidFill>
                <a:latin typeface="Arial Narrow" pitchFamily="34" charset="0"/>
              </a:rPr>
              <a:t>Are we </a:t>
            </a:r>
            <a:r>
              <a:rPr lang="en-US" b="1" u="sng" dirty="0" smtClean="0">
                <a:solidFill>
                  <a:schemeClr val="tx2"/>
                </a:solidFill>
                <a:latin typeface="Arial Narrow" pitchFamily="34" charset="0"/>
              </a:rPr>
              <a:t>building up</a:t>
            </a:r>
            <a:r>
              <a:rPr lang="en-US" b="1" dirty="0" smtClean="0">
                <a:solidFill>
                  <a:schemeClr val="tx2"/>
                </a:solidFill>
                <a:latin typeface="Arial Narrow" pitchFamily="34" charset="0"/>
              </a:rPr>
              <a:t> </a:t>
            </a:r>
            <a:r>
              <a:rPr lang="en-US" dirty="0" smtClean="0">
                <a:solidFill>
                  <a:schemeClr val="tx2"/>
                </a:solidFill>
                <a:latin typeface="Arial Narrow" pitchFamily="34" charset="0"/>
              </a:rPr>
              <a:t>one another?</a:t>
            </a:r>
          </a:p>
          <a:p>
            <a:pPr lvl="1"/>
            <a:r>
              <a:rPr lang="en-US" dirty="0" smtClean="0">
                <a:solidFill>
                  <a:srgbClr val="0000FF"/>
                </a:solidFill>
                <a:latin typeface="Arial Narrow" pitchFamily="34" charset="0"/>
              </a:rPr>
              <a:t>How?</a:t>
            </a:r>
          </a:p>
          <a:p>
            <a:pPr lvl="1"/>
            <a:r>
              <a:rPr lang="en-US" dirty="0" smtClean="0">
                <a:solidFill>
                  <a:srgbClr val="0000FF"/>
                </a:solidFill>
                <a:latin typeface="Arial Narrow" pitchFamily="34" charset="0"/>
              </a:rPr>
              <a:t>How do we promote </a:t>
            </a:r>
            <a:r>
              <a:rPr lang="en-US" i="1" dirty="0" smtClean="0">
                <a:solidFill>
                  <a:srgbClr val="0000FF"/>
                </a:solidFill>
                <a:latin typeface="Arial Narrow" pitchFamily="34" charset="0"/>
              </a:rPr>
              <a:t>“preferring one another</a:t>
            </a:r>
            <a:r>
              <a:rPr lang="en-US" dirty="0" smtClean="0">
                <a:solidFill>
                  <a:srgbClr val="0000FF"/>
                </a:solidFill>
                <a:latin typeface="Arial Narrow" pitchFamily="34" charset="0"/>
              </a:rPr>
              <a:t>?”</a:t>
            </a:r>
          </a:p>
          <a:p>
            <a:pPr lvl="1"/>
            <a:r>
              <a:rPr lang="en-US" dirty="0" smtClean="0">
                <a:solidFill>
                  <a:srgbClr val="0000FF"/>
                </a:solidFill>
                <a:latin typeface="Arial Narrow" pitchFamily="34" charset="0"/>
              </a:rPr>
              <a:t>Are we challenged to increase in love for one another?</a:t>
            </a:r>
          </a:p>
          <a:p>
            <a:pPr lvl="1"/>
            <a:endParaRPr lang="en-US" dirty="0" smtClean="0">
              <a:latin typeface="Arial Narrow" pitchFamily="34" charset="0"/>
            </a:endParaRPr>
          </a:p>
          <a:p>
            <a:endParaRPr lang="en-US" dirty="0" smtClean="0">
              <a:latin typeface="Arial Narrow" pitchFamily="34" charset="0"/>
            </a:endParaRPr>
          </a:p>
          <a:p>
            <a:endParaRPr lang="en-US" i="1" dirty="0" smtClean="0">
              <a:latin typeface="Arial Narrow" pitchFamily="34" charset="0"/>
            </a:endParaRPr>
          </a:p>
        </p:txBody>
      </p:sp>
      <p:pic>
        <p:nvPicPr>
          <p:cNvPr id="2050" name="Picture 2"/>
          <p:cNvPicPr>
            <a:picLocks noChangeAspect="1" noChangeArrowheads="1"/>
          </p:cNvPicPr>
          <p:nvPr/>
        </p:nvPicPr>
        <p:blipFill>
          <a:blip r:embed="rId3" cstate="print"/>
          <a:srcRect/>
          <a:stretch>
            <a:fillRect/>
          </a:stretch>
        </p:blipFill>
        <p:spPr bwMode="auto">
          <a:xfrm>
            <a:off x="6553200" y="2743200"/>
            <a:ext cx="1695450" cy="1295400"/>
          </a:xfrm>
          <a:prstGeom prst="rect">
            <a:avLst/>
          </a:prstGeom>
          <a:noFill/>
          <a:ln w="9525">
            <a:noFill/>
            <a:miter lim="800000"/>
            <a:headEnd/>
            <a:tailEnd/>
          </a:ln>
        </p:spPr>
      </p:pic>
      <p:sp>
        <p:nvSpPr>
          <p:cNvPr id="6"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Examining Where We Are</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p:cTn id="45"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solidFill>
          </a:ln>
        </p:spPr>
        <p:txBody>
          <a:bodyPr>
            <a:normAutofit/>
          </a:bodyPr>
          <a:lstStyle/>
          <a:p>
            <a:pPr>
              <a:spcBef>
                <a:spcPts val="1200"/>
              </a:spcBef>
            </a:pPr>
            <a:r>
              <a:rPr lang="en-US" dirty="0" smtClean="0">
                <a:solidFill>
                  <a:schemeClr val="tx2"/>
                </a:solidFill>
                <a:latin typeface="Arial Narrow" pitchFamily="34" charset="0"/>
              </a:rPr>
              <a:t>What are we doing to </a:t>
            </a:r>
            <a:r>
              <a:rPr lang="en-US" b="1" u="sng" dirty="0" smtClean="0">
                <a:solidFill>
                  <a:schemeClr val="tx2"/>
                </a:solidFill>
                <a:latin typeface="Arial Narrow" pitchFamily="34" charset="0"/>
              </a:rPr>
              <a:t>reach the lost</a:t>
            </a:r>
            <a:r>
              <a:rPr lang="en-US" dirty="0" smtClean="0">
                <a:solidFill>
                  <a:schemeClr val="tx2"/>
                </a:solidFill>
                <a:latin typeface="Arial Narrow" pitchFamily="34" charset="0"/>
              </a:rPr>
              <a:t>?</a:t>
            </a:r>
          </a:p>
          <a:p>
            <a:pPr>
              <a:spcBef>
                <a:spcPts val="1200"/>
              </a:spcBef>
            </a:pPr>
            <a:r>
              <a:rPr lang="en-US" dirty="0" smtClean="0">
                <a:solidFill>
                  <a:schemeClr val="tx2"/>
                </a:solidFill>
                <a:latin typeface="Arial Narrow" pitchFamily="34" charset="0"/>
              </a:rPr>
              <a:t>Are we taking steps to </a:t>
            </a:r>
            <a:r>
              <a:rPr lang="en-US" b="1" u="sng" dirty="0" smtClean="0">
                <a:solidFill>
                  <a:schemeClr val="tx2"/>
                </a:solidFill>
                <a:latin typeface="Arial Narrow" pitchFamily="34" charset="0"/>
              </a:rPr>
              <a:t>introduce the gospel</a:t>
            </a:r>
            <a:r>
              <a:rPr lang="en-US" dirty="0" smtClean="0">
                <a:solidFill>
                  <a:schemeClr val="tx2"/>
                </a:solidFill>
                <a:latin typeface="Arial Narrow" pitchFamily="34" charset="0"/>
              </a:rPr>
              <a:t> in the community?</a:t>
            </a:r>
          </a:p>
          <a:p>
            <a:pPr>
              <a:spcBef>
                <a:spcPts val="1200"/>
              </a:spcBef>
            </a:pPr>
            <a:r>
              <a:rPr lang="en-US" dirty="0" smtClean="0">
                <a:solidFill>
                  <a:schemeClr val="tx2"/>
                </a:solidFill>
                <a:latin typeface="Arial Narrow" pitchFamily="34" charset="0"/>
              </a:rPr>
              <a:t>Are we preparing brethren to be </a:t>
            </a:r>
            <a:r>
              <a:rPr lang="en-US" b="1" u="sng" dirty="0" smtClean="0">
                <a:solidFill>
                  <a:schemeClr val="tx2"/>
                </a:solidFill>
                <a:latin typeface="Arial Narrow" pitchFamily="34" charset="0"/>
              </a:rPr>
              <a:t>soul winners</a:t>
            </a:r>
            <a:r>
              <a:rPr lang="en-US" dirty="0" smtClean="0">
                <a:solidFill>
                  <a:schemeClr val="tx2"/>
                </a:solidFill>
                <a:latin typeface="Arial Narrow" pitchFamily="34" charset="0"/>
              </a:rPr>
              <a:t>?</a:t>
            </a:r>
          </a:p>
          <a:p>
            <a:pPr>
              <a:spcBef>
                <a:spcPts val="1200"/>
              </a:spcBef>
            </a:pPr>
            <a:r>
              <a:rPr lang="en-US" dirty="0" smtClean="0">
                <a:solidFill>
                  <a:schemeClr val="tx2"/>
                </a:solidFill>
                <a:latin typeface="Arial Narrow" pitchFamily="34" charset="0"/>
              </a:rPr>
              <a:t>Are we doing </a:t>
            </a:r>
            <a:r>
              <a:rPr lang="en-US" b="1" u="sng" dirty="0" smtClean="0">
                <a:solidFill>
                  <a:schemeClr val="tx2"/>
                </a:solidFill>
                <a:latin typeface="Arial Narrow" pitchFamily="34" charset="0"/>
              </a:rPr>
              <a:t>enough</a:t>
            </a:r>
            <a:r>
              <a:rPr lang="en-US" dirty="0" smtClean="0">
                <a:solidFill>
                  <a:schemeClr val="tx2"/>
                </a:solidFill>
                <a:latin typeface="Arial Narrow" pitchFamily="34" charset="0"/>
              </a:rPr>
              <a:t>?</a:t>
            </a:r>
          </a:p>
          <a:p>
            <a:pPr>
              <a:spcBef>
                <a:spcPts val="1200"/>
              </a:spcBef>
            </a:pPr>
            <a:r>
              <a:rPr lang="en-US" dirty="0" smtClean="0">
                <a:solidFill>
                  <a:schemeClr val="tx2"/>
                </a:solidFill>
                <a:latin typeface="Arial Narrow" pitchFamily="34" charset="0"/>
              </a:rPr>
              <a:t>Are we available when a </a:t>
            </a:r>
            <a:r>
              <a:rPr lang="en-US" b="1" u="sng" dirty="0" smtClean="0">
                <a:solidFill>
                  <a:schemeClr val="tx2"/>
                </a:solidFill>
                <a:latin typeface="Arial Narrow" pitchFamily="34" charset="0"/>
              </a:rPr>
              <a:t>need</a:t>
            </a:r>
            <a:r>
              <a:rPr lang="en-US" dirty="0" smtClean="0">
                <a:solidFill>
                  <a:schemeClr val="tx2"/>
                </a:solidFill>
                <a:latin typeface="Arial Narrow" pitchFamily="34" charset="0"/>
              </a:rPr>
              <a:t> arises</a:t>
            </a:r>
            <a:r>
              <a:rPr lang="en-US" dirty="0" smtClean="0">
                <a:solidFill>
                  <a:schemeClr val="tx2"/>
                </a:solidFill>
                <a:latin typeface="Arial Narrow" pitchFamily="34" charset="0"/>
              </a:rPr>
              <a:t>?</a:t>
            </a:r>
          </a:p>
          <a:p>
            <a:pPr>
              <a:spcBef>
                <a:spcPts val="1200"/>
              </a:spcBef>
            </a:pPr>
            <a:r>
              <a:rPr lang="en-US" dirty="0" smtClean="0">
                <a:solidFill>
                  <a:schemeClr val="tx2"/>
                </a:solidFill>
                <a:latin typeface="Arial Narrow" pitchFamily="34" charset="0"/>
              </a:rPr>
              <a:t>Are we encouraging brethren to fulfill their </a:t>
            </a:r>
            <a:r>
              <a:rPr lang="en-US" b="1" u="sng" dirty="0" smtClean="0">
                <a:solidFill>
                  <a:schemeClr val="tx2"/>
                </a:solidFill>
                <a:latin typeface="Arial Narrow" pitchFamily="34" charset="0"/>
              </a:rPr>
              <a:t>personal duties</a:t>
            </a:r>
            <a:r>
              <a:rPr lang="en-US" b="1" dirty="0" smtClean="0">
                <a:solidFill>
                  <a:schemeClr val="tx2"/>
                </a:solidFill>
                <a:latin typeface="Arial Narrow" pitchFamily="34" charset="0"/>
              </a:rPr>
              <a:t> </a:t>
            </a:r>
            <a:r>
              <a:rPr lang="en-US" dirty="0" smtClean="0">
                <a:solidFill>
                  <a:schemeClr val="tx2"/>
                </a:solidFill>
                <a:latin typeface="Arial Narrow" pitchFamily="34" charset="0"/>
              </a:rPr>
              <a:t>with regard to benevolence?</a:t>
            </a:r>
          </a:p>
          <a:p>
            <a:endParaRPr lang="en-US" i="1" dirty="0" smtClean="0">
              <a:latin typeface="Arial Narrow" pitchFamily="34" charset="0"/>
            </a:endParaRPr>
          </a:p>
        </p:txBody>
      </p:sp>
      <p:pic>
        <p:nvPicPr>
          <p:cNvPr id="5" name="Picture 2"/>
          <p:cNvPicPr>
            <a:picLocks noChangeAspect="1" noChangeArrowheads="1"/>
          </p:cNvPicPr>
          <p:nvPr/>
        </p:nvPicPr>
        <p:blipFill>
          <a:blip r:embed="rId3" cstate="print"/>
          <a:srcRect/>
          <a:stretch>
            <a:fillRect/>
          </a:stretch>
        </p:blipFill>
        <p:spPr bwMode="auto">
          <a:xfrm>
            <a:off x="6915150" y="3810000"/>
            <a:ext cx="1695450" cy="1295400"/>
          </a:xfrm>
          <a:prstGeom prst="rect">
            <a:avLst/>
          </a:prstGeom>
          <a:noFill/>
          <a:ln w="9525">
            <a:noFill/>
            <a:miter lim="800000"/>
            <a:headEnd/>
            <a:tailEnd/>
          </a:ln>
        </p:spPr>
      </p:pic>
      <p:sp>
        <p:nvSpPr>
          <p:cNvPr id="7"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Examining Where We Are</a:t>
            </a:r>
            <a:endParaRPr lang="en-US" sz="4000" b="1" dirty="0">
              <a:solidFill>
                <a:schemeClr val="accent1">
                  <a:lumMod val="20000"/>
                  <a:lumOff val="80000"/>
                </a:schemeClr>
              </a:solidFill>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3" presetClass="entr" presetSubtype="1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8" dur="500" fill="hold"/>
                                        <p:tgtEl>
                                          <p:spTgt spid="3">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19" fill="hold">
                      <p:stCondLst>
                        <p:cond delay="indefinite"/>
                      </p:stCondLst>
                      <p:childTnLst>
                        <p:par>
                          <p:cTn id="20" fill="hold">
                            <p:stCondLst>
                              <p:cond delay="0"/>
                            </p:stCondLst>
                            <p:childTnLst>
                              <p:par>
                                <p:cTn id="21" presetID="23" presetClass="entr" presetSubtype="16"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 calcmode="lin" valueType="num">
                                      <p:cBhvr>
                                        <p:cTn id="23"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4" dur="500" fill="hold"/>
                                        <p:tgtEl>
                                          <p:spTgt spid="3">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5" fill="hold">
                      <p:stCondLst>
                        <p:cond delay="indefinite"/>
                      </p:stCondLst>
                      <p:childTnLst>
                        <p:par>
                          <p:cTn id="26" fill="hold">
                            <p:stCondLst>
                              <p:cond delay="0"/>
                            </p:stCondLst>
                            <p:childTnLst>
                              <p:par>
                                <p:cTn id="27" presetID="23" presetClass="entr" presetSubtype="16" fill="hold" nodeType="click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 calcmode="lin" valueType="num">
                                      <p:cBhvr>
                                        <p:cTn id="29"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1" fill="hold">
                      <p:stCondLst>
                        <p:cond delay="indefinite"/>
                      </p:stCondLst>
                      <p:childTnLst>
                        <p:par>
                          <p:cTn id="32" fill="hold">
                            <p:stCondLst>
                              <p:cond delay="0"/>
                            </p:stCondLst>
                            <p:childTnLst>
                              <p:par>
                                <p:cTn id="33" presetID="2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b="1" dirty="0" smtClean="0">
                <a:solidFill>
                  <a:schemeClr val="accent1">
                    <a:lumMod val="20000"/>
                    <a:lumOff val="80000"/>
                  </a:schemeClr>
                </a:solidFill>
                <a:latin typeface="Arial" pitchFamily="34" charset="0"/>
                <a:cs typeface="Arial" pitchFamily="34" charset="0"/>
              </a:rPr>
              <a:t>Setting Goals</a:t>
            </a:r>
            <a:endParaRPr lang="en-US" sz="4000" b="1" dirty="0">
              <a:solidFill>
                <a:schemeClr val="accent1">
                  <a:lumMod val="20000"/>
                  <a:lumOff val="80000"/>
                </a:schemeClr>
              </a:solidFill>
              <a:latin typeface="Arial" pitchFamily="34" charset="0"/>
              <a:cs typeface="Arial" pitchFamily="34" charset="0"/>
            </a:endParaRPr>
          </a:p>
        </p:txBody>
      </p:sp>
      <p:sp>
        <p:nvSpPr>
          <p:cNvPr id="3" name="Content Placeholder 2"/>
          <p:cNvSpPr>
            <a:spLocks noGrp="1"/>
          </p:cNvSpPr>
          <p:nvPr>
            <p:ph idx="1"/>
          </p:nvPr>
        </p:nvSpPr>
        <p:spPr>
          <a:xfrm>
            <a:off x="457200" y="1371600"/>
            <a:ext cx="8229600" cy="5257800"/>
          </a:xfrm>
          <a:solidFill>
            <a:srgbClr val="DCE6F2">
              <a:alpha val="80000"/>
            </a:srgbClr>
          </a:solidFill>
          <a:ln w="28575">
            <a:solidFill>
              <a:schemeClr val="tx2">
                <a:lumMod val="50000"/>
              </a:schemeClr>
            </a:solidFill>
          </a:ln>
        </p:spPr>
        <p:txBody>
          <a:bodyPr>
            <a:normAutofit fontScale="92500" lnSpcReduction="10000"/>
          </a:bodyPr>
          <a:lstStyle/>
          <a:p>
            <a:pPr>
              <a:lnSpc>
                <a:spcPct val="110000"/>
              </a:lnSpc>
            </a:pPr>
            <a:r>
              <a:rPr lang="en-US" dirty="0" smtClean="0">
                <a:solidFill>
                  <a:schemeClr val="tx2"/>
                </a:solidFill>
                <a:latin typeface="Arial" pitchFamily="34" charset="0"/>
                <a:cs typeface="Arial" pitchFamily="34" charset="0"/>
              </a:rPr>
              <a:t>We’ve determined where we are. Where do we </a:t>
            </a:r>
            <a:r>
              <a:rPr lang="en-US" b="1" u="sng" dirty="0" smtClean="0">
                <a:solidFill>
                  <a:schemeClr val="tx2"/>
                </a:solidFill>
                <a:latin typeface="Arial" pitchFamily="34" charset="0"/>
                <a:cs typeface="Arial" pitchFamily="34" charset="0"/>
              </a:rPr>
              <a:t>need</a:t>
            </a:r>
            <a:r>
              <a:rPr lang="en-US" dirty="0" smtClean="0">
                <a:solidFill>
                  <a:schemeClr val="tx2"/>
                </a:solidFill>
                <a:latin typeface="Arial" pitchFamily="34" charset="0"/>
                <a:cs typeface="Arial" pitchFamily="34" charset="0"/>
              </a:rPr>
              <a:t> to </a:t>
            </a:r>
            <a:r>
              <a:rPr lang="en-US" dirty="0" smtClean="0">
                <a:solidFill>
                  <a:schemeClr val="tx2"/>
                </a:solidFill>
                <a:latin typeface="Arial" pitchFamily="34" charset="0"/>
                <a:cs typeface="Arial" pitchFamily="34" charset="0"/>
              </a:rPr>
              <a:t>be?</a:t>
            </a:r>
          </a:p>
          <a:p>
            <a:pPr>
              <a:lnSpc>
                <a:spcPct val="110000"/>
              </a:lnSpc>
            </a:pPr>
            <a:r>
              <a:rPr lang="en-US" dirty="0" smtClean="0">
                <a:solidFill>
                  <a:schemeClr val="tx2"/>
                </a:solidFill>
                <a:latin typeface="Arial" pitchFamily="34" charset="0"/>
                <a:cs typeface="Arial" pitchFamily="34" charset="0"/>
              </a:rPr>
              <a:t>The best goals are established in </a:t>
            </a:r>
            <a:r>
              <a:rPr lang="en-US" b="1" u="sng" dirty="0" smtClean="0">
                <a:solidFill>
                  <a:schemeClr val="tx2"/>
                </a:solidFill>
                <a:latin typeface="Arial" pitchFamily="34" charset="0"/>
                <a:cs typeface="Arial" pitchFamily="34" charset="0"/>
              </a:rPr>
              <a:t>stages</a:t>
            </a:r>
            <a:r>
              <a:rPr lang="en-US" b="1" dirty="0" smtClean="0">
                <a:solidFill>
                  <a:schemeClr val="tx2"/>
                </a:solidFill>
                <a:latin typeface="Arial" pitchFamily="34" charset="0"/>
                <a:cs typeface="Arial" pitchFamily="34" charset="0"/>
              </a:rPr>
              <a:t>.</a:t>
            </a:r>
          </a:p>
          <a:p>
            <a:pPr lvl="1">
              <a:lnSpc>
                <a:spcPct val="110000"/>
              </a:lnSpc>
            </a:pPr>
            <a:r>
              <a:rPr lang="en-US" b="1" dirty="0" smtClean="0">
                <a:solidFill>
                  <a:srgbClr val="0000FF"/>
                </a:solidFill>
                <a:latin typeface="Arial" pitchFamily="34" charset="0"/>
                <a:cs typeface="Arial" pitchFamily="34" charset="0"/>
              </a:rPr>
              <a:t>Long term</a:t>
            </a:r>
          </a:p>
          <a:p>
            <a:pPr lvl="1">
              <a:lnSpc>
                <a:spcPct val="110000"/>
              </a:lnSpc>
            </a:pPr>
            <a:r>
              <a:rPr lang="en-US" b="1" dirty="0" smtClean="0">
                <a:solidFill>
                  <a:srgbClr val="0000FF"/>
                </a:solidFill>
                <a:latin typeface="Arial" pitchFamily="34" charset="0"/>
                <a:cs typeface="Arial" pitchFamily="34" charset="0"/>
              </a:rPr>
              <a:t>Short term</a:t>
            </a:r>
          </a:p>
          <a:p>
            <a:pPr>
              <a:lnSpc>
                <a:spcPct val="110000"/>
              </a:lnSpc>
            </a:pPr>
            <a:r>
              <a:rPr lang="en-US" dirty="0" smtClean="0">
                <a:solidFill>
                  <a:schemeClr val="tx2"/>
                </a:solidFill>
                <a:latin typeface="Arial" pitchFamily="34" charset="0"/>
                <a:cs typeface="Arial" pitchFamily="34" charset="0"/>
              </a:rPr>
              <a:t>A </a:t>
            </a:r>
            <a:r>
              <a:rPr lang="en-US" b="1" u="sng" dirty="0" smtClean="0">
                <a:solidFill>
                  <a:schemeClr val="tx2"/>
                </a:solidFill>
                <a:latin typeface="Arial" pitchFamily="34" charset="0"/>
                <a:cs typeface="Arial" pitchFamily="34" charset="0"/>
              </a:rPr>
              <a:t>starting</a:t>
            </a:r>
            <a:r>
              <a:rPr lang="en-US" dirty="0" smtClean="0">
                <a:solidFill>
                  <a:schemeClr val="tx2"/>
                </a:solidFill>
                <a:latin typeface="Arial" pitchFamily="34" charset="0"/>
                <a:cs typeface="Arial" pitchFamily="34" charset="0"/>
              </a:rPr>
              <a:t> point…</a:t>
            </a:r>
          </a:p>
          <a:p>
            <a:pPr lvl="1">
              <a:lnSpc>
                <a:spcPct val="110000"/>
              </a:lnSpc>
            </a:pPr>
            <a:r>
              <a:rPr lang="en-US" i="1" dirty="0" smtClean="0">
                <a:solidFill>
                  <a:srgbClr val="0000FF"/>
                </a:solidFill>
                <a:latin typeface="Arial" pitchFamily="34" charset="0"/>
                <a:cs typeface="Arial" pitchFamily="34" charset="0"/>
              </a:rPr>
              <a:t>Acts 1:8</a:t>
            </a:r>
          </a:p>
          <a:p>
            <a:pPr lvl="1">
              <a:lnSpc>
                <a:spcPct val="110000"/>
              </a:lnSpc>
            </a:pPr>
            <a:r>
              <a:rPr lang="en-US" i="1" dirty="0" smtClean="0">
                <a:solidFill>
                  <a:srgbClr val="0000FF"/>
                </a:solidFill>
                <a:latin typeface="Arial" pitchFamily="34" charset="0"/>
                <a:cs typeface="Arial" pitchFamily="34" charset="0"/>
              </a:rPr>
              <a:t>Short term</a:t>
            </a:r>
            <a:r>
              <a:rPr lang="en-US" dirty="0" smtClean="0">
                <a:solidFill>
                  <a:srgbClr val="0000FF"/>
                </a:solidFill>
                <a:latin typeface="Arial" pitchFamily="34" charset="0"/>
                <a:cs typeface="Arial" pitchFamily="34" charset="0"/>
              </a:rPr>
              <a:t>—Judea and Samaria</a:t>
            </a:r>
          </a:p>
          <a:p>
            <a:pPr lvl="1">
              <a:lnSpc>
                <a:spcPct val="110000"/>
              </a:lnSpc>
            </a:pPr>
            <a:r>
              <a:rPr lang="en-US" i="1" dirty="0" smtClean="0">
                <a:solidFill>
                  <a:srgbClr val="0000FF"/>
                </a:solidFill>
                <a:latin typeface="Arial" pitchFamily="34" charset="0"/>
                <a:cs typeface="Arial" pitchFamily="34" charset="0"/>
              </a:rPr>
              <a:t>Long term</a:t>
            </a:r>
            <a:r>
              <a:rPr lang="en-US" dirty="0" smtClean="0">
                <a:solidFill>
                  <a:srgbClr val="0000FF"/>
                </a:solidFill>
                <a:latin typeface="Arial" pitchFamily="34" charset="0"/>
                <a:cs typeface="Arial" pitchFamily="34" charset="0"/>
              </a:rPr>
              <a:t>—end of the world</a:t>
            </a:r>
          </a:p>
          <a:p>
            <a:pPr>
              <a:lnSpc>
                <a:spcPct val="110000"/>
              </a:lnSpc>
            </a:pPr>
            <a:r>
              <a:rPr lang="en-US" dirty="0" smtClean="0">
                <a:solidFill>
                  <a:schemeClr val="tx2"/>
                </a:solidFill>
                <a:latin typeface="Arial" pitchFamily="34" charset="0"/>
                <a:cs typeface="Arial" pitchFamily="34" charset="0"/>
              </a:rPr>
              <a:t>Goals are </a:t>
            </a:r>
            <a:r>
              <a:rPr lang="en-US" b="1" u="sng" dirty="0" smtClean="0">
                <a:solidFill>
                  <a:schemeClr val="tx2"/>
                </a:solidFill>
                <a:latin typeface="Arial" pitchFamily="34" charset="0"/>
                <a:cs typeface="Arial" pitchFamily="34" charset="0"/>
              </a:rPr>
              <a:t>motivators</a:t>
            </a:r>
            <a:r>
              <a:rPr lang="en-US" b="1" dirty="0" smtClean="0">
                <a:solidFill>
                  <a:schemeClr val="tx2"/>
                </a:solidFill>
                <a:latin typeface="Arial" pitchFamily="34" charset="0"/>
                <a:cs typeface="Arial" pitchFamily="34" charset="0"/>
              </a:rPr>
              <a:t>.</a:t>
            </a:r>
            <a:endParaRPr lang="en-US" dirty="0" smtClean="0">
              <a:solidFill>
                <a:schemeClr val="tx2"/>
              </a:solidFill>
              <a:latin typeface="Book Antiqua" pitchFamily="18" charset="0"/>
            </a:endParaRPr>
          </a:p>
        </p:txBody>
      </p:sp>
      <p:pic>
        <p:nvPicPr>
          <p:cNvPr id="3074" name="Picture 2"/>
          <p:cNvPicPr>
            <a:picLocks noChangeAspect="1" noChangeArrowheads="1"/>
          </p:cNvPicPr>
          <p:nvPr/>
        </p:nvPicPr>
        <p:blipFill>
          <a:blip r:embed="rId3" cstate="print"/>
          <a:srcRect/>
          <a:stretch>
            <a:fillRect/>
          </a:stretch>
        </p:blipFill>
        <p:spPr bwMode="auto">
          <a:xfrm>
            <a:off x="6172200" y="2895600"/>
            <a:ext cx="2362200" cy="190500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3" presetClass="entr" presetSubtype="16"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8" dur="500" fill="hold"/>
                                        <p:tgtEl>
                                          <p:spTgt spid="3">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29" fill="hold">
                      <p:stCondLst>
                        <p:cond delay="indefinite"/>
                      </p:stCondLst>
                      <p:childTnLst>
                        <p:par>
                          <p:cTn id="30" fill="hold">
                            <p:stCondLst>
                              <p:cond delay="0"/>
                            </p:stCondLst>
                            <p:childTnLst>
                              <p:par>
                                <p:cTn id="31" presetID="23" presetClass="entr" presetSubtype="16" fill="hold" nodeType="clickEffect">
                                  <p:stCondLst>
                                    <p:cond delay="0"/>
                                  </p:stCondLst>
                                  <p:childTnLst>
                                    <p:set>
                                      <p:cBhvr>
                                        <p:cTn id="32" dur="1" fill="hold">
                                          <p:stCondLst>
                                            <p:cond delay="0"/>
                                          </p:stCondLst>
                                        </p:cTn>
                                        <p:tgtEl>
                                          <p:spTgt spid="3">
                                            <p:txEl>
                                              <p:pRg st="5" end="5"/>
                                            </p:txEl>
                                          </p:spTgt>
                                        </p:tgtEl>
                                        <p:attrNameLst>
                                          <p:attrName>style.visibility</p:attrName>
                                        </p:attrNameLst>
                                      </p:cBhvr>
                                      <p:to>
                                        <p:strVal val="visible"/>
                                      </p:to>
                                    </p:set>
                                    <p:anim calcmode="lin" valueType="num">
                                      <p:cBhvr>
                                        <p:cTn id="33"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4" dur="500" fill="hold"/>
                                        <p:tgtEl>
                                          <p:spTgt spid="3">
                                            <p:txEl>
                                              <p:pRg st="5" end="5"/>
                                            </p:txEl>
                                          </p:spTgt>
                                        </p:tgtEl>
                                        <p:attrNameLst>
                                          <p:attrName>ppt_h</p:attrName>
                                        </p:attrNameLst>
                                      </p:cBhvr>
                                      <p:tavLst>
                                        <p:tav tm="0">
                                          <p:val>
                                            <p:fltVal val="0"/>
                                          </p:val>
                                        </p:tav>
                                        <p:tav tm="100000">
                                          <p:val>
                                            <p:strVal val="#ppt_h"/>
                                          </p:val>
                                        </p:tav>
                                      </p:tavLst>
                                    </p:anim>
                                  </p:childTnLst>
                                </p:cTn>
                              </p:par>
                            </p:childTnLst>
                          </p:cTn>
                        </p:par>
                      </p:childTnLst>
                    </p:cTn>
                  </p:par>
                  <p:par>
                    <p:cTn id="35" fill="hold">
                      <p:stCondLst>
                        <p:cond delay="indefinite"/>
                      </p:stCondLst>
                      <p:childTnLst>
                        <p:par>
                          <p:cTn id="36" fill="hold">
                            <p:stCondLst>
                              <p:cond delay="0"/>
                            </p:stCondLst>
                            <p:childTnLst>
                              <p:par>
                                <p:cTn id="37" presetID="23" presetClass="entr" presetSubtype="16"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 calcmode="lin" valueType="num">
                                      <p:cBhvr>
                                        <p:cTn id="39" dur="500" fill="hold"/>
                                        <p:tgtEl>
                                          <p:spTgt spid="3">
                                            <p:txEl>
                                              <p:pRg st="6" end="6"/>
                                            </p:txEl>
                                          </p:spTgt>
                                        </p:tgtEl>
                                        <p:attrNameLst>
                                          <p:attrName>ppt_w</p:attrName>
                                        </p:attrNameLst>
                                      </p:cBhvr>
                                      <p:tavLst>
                                        <p:tav tm="0">
                                          <p:val>
                                            <p:fltVal val="0"/>
                                          </p:val>
                                        </p:tav>
                                        <p:tav tm="100000">
                                          <p:val>
                                            <p:strVal val="#ppt_w"/>
                                          </p:val>
                                        </p:tav>
                                      </p:tavLst>
                                    </p:anim>
                                    <p:anim calcmode="lin" valueType="num">
                                      <p:cBhvr>
                                        <p:cTn id="40" dur="500" fill="hold"/>
                                        <p:tgtEl>
                                          <p:spTgt spid="3">
                                            <p:txEl>
                                              <p:pRg st="6" end="6"/>
                                            </p:txEl>
                                          </p:spTgt>
                                        </p:tgtEl>
                                        <p:attrNameLst>
                                          <p:attrName>ppt_h</p:attrName>
                                        </p:attrNameLst>
                                      </p:cBhvr>
                                      <p:tavLst>
                                        <p:tav tm="0">
                                          <p:val>
                                            <p:fltVal val="0"/>
                                          </p:val>
                                        </p:tav>
                                        <p:tav tm="100000">
                                          <p:val>
                                            <p:strVal val="#ppt_h"/>
                                          </p:val>
                                        </p:tav>
                                      </p:tavLst>
                                    </p:anim>
                                  </p:childTnLst>
                                </p:cTn>
                              </p:par>
                            </p:childTnLst>
                          </p:cTn>
                        </p:par>
                      </p:childTnLst>
                    </p:cTn>
                  </p:par>
                  <p:par>
                    <p:cTn id="41" fill="hold">
                      <p:stCondLst>
                        <p:cond delay="indefinite"/>
                      </p:stCondLst>
                      <p:childTnLst>
                        <p:par>
                          <p:cTn id="42" fill="hold">
                            <p:stCondLst>
                              <p:cond delay="0"/>
                            </p:stCondLst>
                            <p:childTnLst>
                              <p:par>
                                <p:cTn id="43" presetID="23" presetClass="entr" presetSubtype="16" fill="hold" nodeType="clickEffect">
                                  <p:stCondLst>
                                    <p:cond delay="0"/>
                                  </p:stCondLst>
                                  <p:childTnLst>
                                    <p:set>
                                      <p:cBhvr>
                                        <p:cTn id="44" dur="1" fill="hold">
                                          <p:stCondLst>
                                            <p:cond delay="0"/>
                                          </p:stCondLst>
                                        </p:cTn>
                                        <p:tgtEl>
                                          <p:spTgt spid="3">
                                            <p:txEl>
                                              <p:pRg st="7" end="7"/>
                                            </p:txEl>
                                          </p:spTgt>
                                        </p:tgtEl>
                                        <p:attrNameLst>
                                          <p:attrName>style.visibility</p:attrName>
                                        </p:attrNameLst>
                                      </p:cBhvr>
                                      <p:to>
                                        <p:strVal val="visible"/>
                                      </p:to>
                                    </p:set>
                                    <p:anim calcmode="lin" valueType="num">
                                      <p:cBhvr>
                                        <p:cTn id="45" dur="500" fill="hold"/>
                                        <p:tgtEl>
                                          <p:spTgt spid="3">
                                            <p:txEl>
                                              <p:pRg st="7" end="7"/>
                                            </p:txEl>
                                          </p:spTgt>
                                        </p:tgtEl>
                                        <p:attrNameLst>
                                          <p:attrName>ppt_w</p:attrName>
                                        </p:attrNameLst>
                                      </p:cBhvr>
                                      <p:tavLst>
                                        <p:tav tm="0">
                                          <p:val>
                                            <p:fltVal val="0"/>
                                          </p:val>
                                        </p:tav>
                                        <p:tav tm="100000">
                                          <p:val>
                                            <p:strVal val="#ppt_w"/>
                                          </p:val>
                                        </p:tav>
                                      </p:tavLst>
                                    </p:anim>
                                    <p:anim calcmode="lin" valueType="num">
                                      <p:cBhvr>
                                        <p:cTn id="46" dur="500" fill="hold"/>
                                        <p:tgtEl>
                                          <p:spTgt spid="3">
                                            <p:txEl>
                                              <p:pRg st="7" end="7"/>
                                            </p:txEl>
                                          </p:spTgt>
                                        </p:tgtEl>
                                        <p:attrNameLst>
                                          <p:attrName>ppt_h</p:attrName>
                                        </p:attrNameLst>
                                      </p:cBhvr>
                                      <p:tavLst>
                                        <p:tav tm="0">
                                          <p:val>
                                            <p:fltVal val="0"/>
                                          </p:val>
                                        </p:tav>
                                        <p:tav tm="100000">
                                          <p:val>
                                            <p:strVal val="#ppt_h"/>
                                          </p:val>
                                        </p:tav>
                                      </p:tavLst>
                                    </p:anim>
                                  </p:childTnLst>
                                </p:cTn>
                              </p:par>
                            </p:childTnLst>
                          </p:cTn>
                        </p:par>
                      </p:childTnLst>
                    </p:cTn>
                  </p:par>
                  <p:par>
                    <p:cTn id="47" fill="hold">
                      <p:stCondLst>
                        <p:cond delay="indefinite"/>
                      </p:stCondLst>
                      <p:childTnLst>
                        <p:par>
                          <p:cTn id="48" fill="hold">
                            <p:stCondLst>
                              <p:cond delay="0"/>
                            </p:stCondLst>
                            <p:childTnLst>
                              <p:par>
                                <p:cTn id="49" presetID="23" presetClass="entr" presetSubtype="16" fill="hold" nodeType="clickEffect">
                                  <p:stCondLst>
                                    <p:cond delay="0"/>
                                  </p:stCondLst>
                                  <p:childTnLst>
                                    <p:set>
                                      <p:cBhvr>
                                        <p:cTn id="50" dur="1" fill="hold">
                                          <p:stCondLst>
                                            <p:cond delay="0"/>
                                          </p:stCondLst>
                                        </p:cTn>
                                        <p:tgtEl>
                                          <p:spTgt spid="3">
                                            <p:txEl>
                                              <p:pRg st="8" end="8"/>
                                            </p:txEl>
                                          </p:spTgt>
                                        </p:tgtEl>
                                        <p:attrNameLst>
                                          <p:attrName>style.visibility</p:attrName>
                                        </p:attrNameLst>
                                      </p:cBhvr>
                                      <p:to>
                                        <p:strVal val="visible"/>
                                      </p:to>
                                    </p:set>
                                    <p:anim calcmode="lin" valueType="num">
                                      <p:cBhvr>
                                        <p:cTn id="51" dur="500" fill="hold"/>
                                        <p:tgtEl>
                                          <p:spTgt spid="3">
                                            <p:txEl>
                                              <p:pRg st="8" end="8"/>
                                            </p:txEl>
                                          </p:spTgt>
                                        </p:tgtEl>
                                        <p:attrNameLst>
                                          <p:attrName>ppt_w</p:attrName>
                                        </p:attrNameLst>
                                      </p:cBhvr>
                                      <p:tavLst>
                                        <p:tav tm="0">
                                          <p:val>
                                            <p:fltVal val="0"/>
                                          </p:val>
                                        </p:tav>
                                        <p:tav tm="100000">
                                          <p:val>
                                            <p:strVal val="#ppt_w"/>
                                          </p:val>
                                        </p:tav>
                                      </p:tavLst>
                                    </p:anim>
                                    <p:anim calcmode="lin" valueType="num">
                                      <p:cBhvr>
                                        <p:cTn id="52" dur="500" fill="hold"/>
                                        <p:tgtEl>
                                          <p:spTgt spid="3">
                                            <p:txEl>
                                              <p:pRg st="8" end="8"/>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892</TotalTime>
  <Words>2925</Words>
  <Application>Microsoft Office PowerPoint</Application>
  <PresentationFormat>On-screen Show (4:3)</PresentationFormat>
  <Paragraphs>316</Paragraphs>
  <Slides>20</Slides>
  <Notes>20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The Christian and  Self-Renewal  The Church and Renewal (3)</vt:lpstr>
      <vt:lpstr>Examining Where We Are</vt:lpstr>
      <vt:lpstr>Examining Where We Are</vt:lpstr>
      <vt:lpstr>Examining Where We Are</vt:lpstr>
      <vt:lpstr>Examining Where We Are</vt:lpstr>
      <vt:lpstr>Examining Where We Are</vt:lpstr>
      <vt:lpstr>Examining Where We Are</vt:lpstr>
      <vt:lpstr>Examining Where We Are</vt:lpstr>
      <vt:lpstr>Setting Goals</vt:lpstr>
      <vt:lpstr>Setting Goals</vt:lpstr>
      <vt:lpstr>Setting Goals</vt:lpstr>
      <vt:lpstr>Setting Goals</vt:lpstr>
      <vt:lpstr>Setting Goals</vt:lpstr>
      <vt:lpstr>Setting Goals</vt:lpstr>
      <vt:lpstr>Formulating a Plan</vt:lpstr>
      <vt:lpstr>Implementing Your Plan</vt:lpstr>
      <vt:lpstr>Implementing Your Plan</vt:lpstr>
      <vt:lpstr>Implementing Your Plan</vt:lpstr>
      <vt:lpstr>Don’t Forget God</vt:lpstr>
      <vt:lpstr>Continued Evaluation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Christian and  Self-Renewal  The Church and Renewal (3)</dc:title>
  <dc:creator>Keith Greer</dc:creator>
  <cp:lastModifiedBy>Carolyn Rix</cp:lastModifiedBy>
  <cp:revision>49</cp:revision>
  <dcterms:created xsi:type="dcterms:W3CDTF">2009-08-26T17:51:40Z</dcterms:created>
  <dcterms:modified xsi:type="dcterms:W3CDTF">2009-12-16T15:46:54Z</dcterms:modified>
</cp:coreProperties>
</file>