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22" r:id="rId3"/>
    <p:sldId id="277" r:id="rId4"/>
    <p:sldId id="309" r:id="rId5"/>
    <p:sldId id="324" r:id="rId6"/>
    <p:sldId id="325" r:id="rId7"/>
    <p:sldId id="330" r:id="rId8"/>
    <p:sldId id="327" r:id="rId9"/>
    <p:sldId id="328" r:id="rId10"/>
    <p:sldId id="329" r:id="rId11"/>
    <p:sldId id="29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4/30/2014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179090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4/30/2014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3495460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4/30/2014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884189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4/30/2014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898157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80DDB9-0754-4250-842E-00F50C34D0A8}" type="datetimeFigureOut">
              <a:rPr lang="en-US" smtClean="0"/>
              <a:t>4/30/2014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960212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80DDB9-0754-4250-842E-00F50C34D0A8}" type="datetimeFigureOut">
              <a:rPr lang="en-US" smtClean="0"/>
              <a:t>4/30/2014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822193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80DDB9-0754-4250-842E-00F50C34D0A8}" type="datetimeFigureOut">
              <a:rPr lang="en-US" smtClean="0"/>
              <a:t>4/30/2014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918745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80DDB9-0754-4250-842E-00F50C34D0A8}" type="datetimeFigureOut">
              <a:rPr lang="en-US" smtClean="0"/>
              <a:t>4/30/2014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4037830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80DDB9-0754-4250-842E-00F50C34D0A8}" type="datetimeFigureOut">
              <a:rPr lang="en-US" smtClean="0"/>
              <a:t>4/30/2014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261498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0DDB9-0754-4250-842E-00F50C34D0A8}" type="datetimeFigureOut">
              <a:rPr lang="en-US" smtClean="0"/>
              <a:t>4/30/2014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4089915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0DDB9-0754-4250-842E-00F50C34D0A8}" type="datetimeFigureOut">
              <a:rPr lang="en-US" smtClean="0"/>
              <a:t>4/30/2014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336628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80DDB9-0754-4250-842E-00F50C34D0A8}" type="datetimeFigureOut">
              <a:rPr lang="en-US" smtClean="0"/>
              <a:t>4/30/2014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FC8478-EC7A-4180-81F8-D8694425B9D9}" type="slidenum">
              <a:rPr lang="en-US" smtClean="0"/>
              <a:t>‹#›</a:t>
            </a:fld>
            <a:endParaRPr lang="en-US"/>
          </a:p>
        </p:txBody>
      </p:sp>
    </p:spTree>
    <p:extLst>
      <p:ext uri="{BB962C8B-B14F-4D97-AF65-F5344CB8AC3E}">
        <p14:creationId xmlns:p14="http://schemas.microsoft.com/office/powerpoint/2010/main" val="1185443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1026" name="Picture 2" descr="http://www.andrewcorbett.net/articles/tribulation-explained/Revelation1-01d.jpg"/>
          <p:cNvPicPr>
            <a:picLocks noChangeAspect="1" noChangeArrowheads="1"/>
          </p:cNvPicPr>
          <p:nvPr/>
        </p:nvPicPr>
        <p:blipFill rotWithShape="1">
          <a:blip r:embed="rId2">
            <a:extLst>
              <a:ext uri="{28A0092B-C50C-407E-A947-70E740481C1C}">
                <a14:useLocalDpi xmlns:a14="http://schemas.microsoft.com/office/drawing/2010/main" val="0"/>
              </a:ext>
            </a:extLst>
          </a:blip>
          <a:srcRect b="4449"/>
          <a:stretch/>
        </p:blipFill>
        <p:spPr bwMode="auto">
          <a:xfrm>
            <a:off x="1340770" y="609600"/>
            <a:ext cx="6355430" cy="3422073"/>
          </a:xfrm>
          <a:prstGeom prst="rect">
            <a:avLst/>
          </a:prstGeom>
          <a:noFill/>
          <a:ln w="28575">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914400" y="4649450"/>
            <a:ext cx="7315200" cy="1446550"/>
          </a:xfrm>
          <a:prstGeom prst="rect">
            <a:avLst/>
          </a:prstGeom>
          <a:noFill/>
        </p:spPr>
        <p:txBody>
          <a:bodyPr wrap="square" rtlCol="0">
            <a:spAutoFit/>
          </a:bodyPr>
          <a:lstStyle/>
          <a:p>
            <a:r>
              <a:rPr lang="en-US" sz="2200" b="1" i="1" dirty="0">
                <a:solidFill>
                  <a:schemeClr val="bg1"/>
                </a:solidFill>
              </a:rPr>
              <a:t>“The Revelation of Jesus Christ, which God gave Him to show His servants - things which must shortly take place. And He sent and signified it by His angel to His servant </a:t>
            </a:r>
            <a:r>
              <a:rPr lang="en-US" sz="2200" b="1" i="1" dirty="0" smtClean="0">
                <a:solidFill>
                  <a:schemeClr val="bg1"/>
                </a:solidFill>
              </a:rPr>
              <a:t>John.”</a:t>
            </a:r>
            <a:r>
              <a:rPr lang="en-US" sz="2200" b="1" dirty="0" smtClean="0">
                <a:solidFill>
                  <a:schemeClr val="bg1"/>
                </a:solidFill>
              </a:rPr>
              <a:t> </a:t>
            </a:r>
          </a:p>
          <a:p>
            <a:pPr algn="r"/>
            <a:r>
              <a:rPr lang="en-US" sz="2200" b="1" dirty="0" smtClean="0">
                <a:solidFill>
                  <a:schemeClr val="bg1"/>
                </a:solidFill>
              </a:rPr>
              <a:t>Revelation 1:1</a:t>
            </a:r>
            <a:endParaRPr lang="en-US" sz="2200" b="1" dirty="0">
              <a:solidFill>
                <a:schemeClr val="bg1"/>
              </a:solidFill>
            </a:endParaRPr>
          </a:p>
        </p:txBody>
      </p:sp>
    </p:spTree>
    <p:extLst>
      <p:ext uri="{BB962C8B-B14F-4D97-AF65-F5344CB8AC3E}">
        <p14:creationId xmlns:p14="http://schemas.microsoft.com/office/powerpoint/2010/main" val="19580811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seven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524000"/>
            <a:ext cx="8229600" cy="5181600"/>
          </a:xfrm>
        </p:spPr>
        <p:txBody>
          <a:bodyPr>
            <a:normAutofit fontScale="92500" lnSpcReduction="10000"/>
          </a:bodyPr>
          <a:lstStyle/>
          <a:p>
            <a:pPr marL="514350" indent="-514350">
              <a:buSzPct val="90000"/>
              <a:buFont typeface="+mj-lt"/>
              <a:buAutoNum type="arabicPeriod" startAt="15"/>
            </a:pPr>
            <a:r>
              <a:rPr lang="en-US" dirty="0" smtClean="0"/>
              <a:t>Therefore </a:t>
            </a:r>
            <a:r>
              <a:rPr lang="en-US" dirty="0"/>
              <a:t>they are before the throne of God, and serve Him day and night in His temple. And He who sits on the throne will dwell among them. </a:t>
            </a:r>
            <a:endParaRPr lang="en-US" dirty="0" smtClean="0"/>
          </a:p>
          <a:p>
            <a:pPr marL="514350" indent="-514350">
              <a:buSzPct val="90000"/>
              <a:buFont typeface="+mj-lt"/>
              <a:buAutoNum type="arabicPeriod" startAt="15"/>
            </a:pPr>
            <a:r>
              <a:rPr lang="en-US" dirty="0" smtClean="0"/>
              <a:t>They </a:t>
            </a:r>
            <a:r>
              <a:rPr lang="en-US" dirty="0"/>
              <a:t>shall neither hunger anymore nor thirst anymore; the sun shall not strike them, nor any heat; </a:t>
            </a:r>
            <a:endParaRPr lang="en-US" dirty="0" smtClean="0"/>
          </a:p>
          <a:p>
            <a:pPr marL="514350" indent="-514350">
              <a:buSzPct val="90000"/>
              <a:buFont typeface="+mj-lt"/>
              <a:buAutoNum type="arabicPeriod" startAt="15"/>
            </a:pPr>
            <a:r>
              <a:rPr lang="en-US" dirty="0" smtClean="0"/>
              <a:t>for </a:t>
            </a:r>
            <a:r>
              <a:rPr lang="en-US" dirty="0"/>
              <a:t>the Lamb who is in the midst of the throne will shepherd them and lead them to living fountains of waters. And God will wipe away every tear from their eyes." </a:t>
            </a:r>
          </a:p>
        </p:txBody>
      </p:sp>
    </p:spTree>
    <p:extLst>
      <p:ext uri="{BB962C8B-B14F-4D97-AF65-F5344CB8AC3E}">
        <p14:creationId xmlns:p14="http://schemas.microsoft.com/office/powerpoint/2010/main" val="2102351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9549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extBox 1"/>
          <p:cNvSpPr txBox="1"/>
          <p:nvPr/>
        </p:nvSpPr>
        <p:spPr>
          <a:xfrm>
            <a:off x="914400" y="4649450"/>
            <a:ext cx="7315200" cy="1446550"/>
          </a:xfrm>
          <a:prstGeom prst="rect">
            <a:avLst/>
          </a:prstGeom>
          <a:noFill/>
        </p:spPr>
        <p:txBody>
          <a:bodyPr wrap="square" rtlCol="0">
            <a:spAutoFit/>
          </a:bodyPr>
          <a:lstStyle/>
          <a:p>
            <a:r>
              <a:rPr lang="en-US" sz="2200" b="1" i="1" dirty="0">
                <a:solidFill>
                  <a:schemeClr val="bg1"/>
                </a:solidFill>
              </a:rPr>
              <a:t>“The Revelation of Jesus Christ, which God gave Him to show His servants - things which </a:t>
            </a:r>
            <a:r>
              <a:rPr lang="en-US" sz="2200" b="1" i="1" dirty="0">
                <a:solidFill>
                  <a:srgbClr val="FFFF00"/>
                </a:solidFill>
              </a:rPr>
              <a:t>must shortly take place</a:t>
            </a:r>
            <a:r>
              <a:rPr lang="en-US" sz="2200" b="1" i="1" dirty="0">
                <a:solidFill>
                  <a:schemeClr val="bg1"/>
                </a:solidFill>
              </a:rPr>
              <a:t>. And He sent and </a:t>
            </a:r>
            <a:r>
              <a:rPr lang="en-US" sz="2200" b="1" i="1" dirty="0">
                <a:solidFill>
                  <a:srgbClr val="FFFF00"/>
                </a:solidFill>
              </a:rPr>
              <a:t>signified</a:t>
            </a:r>
            <a:r>
              <a:rPr lang="en-US" sz="2200" b="1" i="1" dirty="0">
                <a:solidFill>
                  <a:schemeClr val="bg1"/>
                </a:solidFill>
              </a:rPr>
              <a:t> it by His angel to His servant </a:t>
            </a:r>
            <a:r>
              <a:rPr lang="en-US" sz="2200" b="1" i="1" dirty="0" smtClean="0">
                <a:solidFill>
                  <a:schemeClr val="bg1"/>
                </a:solidFill>
              </a:rPr>
              <a:t>John.”</a:t>
            </a:r>
            <a:r>
              <a:rPr lang="en-US" sz="2200" b="1" dirty="0" smtClean="0">
                <a:solidFill>
                  <a:schemeClr val="bg1"/>
                </a:solidFill>
              </a:rPr>
              <a:t> </a:t>
            </a:r>
          </a:p>
          <a:p>
            <a:pPr algn="r"/>
            <a:r>
              <a:rPr lang="en-US" sz="2200" b="1" dirty="0" smtClean="0">
                <a:solidFill>
                  <a:schemeClr val="bg1"/>
                </a:solidFill>
              </a:rPr>
              <a:t>Revelation 1:1</a:t>
            </a:r>
            <a:endParaRPr lang="en-US" sz="2200" b="1" dirty="0">
              <a:solidFill>
                <a:schemeClr val="bg1"/>
              </a:solidFill>
            </a:endParaRPr>
          </a:p>
        </p:txBody>
      </p:sp>
      <p:sp>
        <p:nvSpPr>
          <p:cNvPr id="4" name="Content Placeholder 2"/>
          <p:cNvSpPr>
            <a:spLocks noGrp="1"/>
          </p:cNvSpPr>
          <p:nvPr>
            <p:ph idx="1"/>
          </p:nvPr>
        </p:nvSpPr>
        <p:spPr>
          <a:xfrm>
            <a:off x="762000" y="609601"/>
            <a:ext cx="7467600" cy="3657600"/>
          </a:xfrm>
        </p:spPr>
        <p:txBody>
          <a:bodyPr/>
          <a:lstStyle/>
          <a:p>
            <a:pPr>
              <a:buClr>
                <a:schemeClr val="bg1"/>
              </a:buClr>
            </a:pPr>
            <a:r>
              <a:rPr lang="en-US" dirty="0" smtClean="0">
                <a:solidFill>
                  <a:schemeClr val="bg1"/>
                </a:solidFill>
              </a:rPr>
              <a:t>Revelation is a book of signs and symbols. It is the Bible’s “picture book” in that the message is found in the visions. </a:t>
            </a:r>
          </a:p>
          <a:p>
            <a:pPr>
              <a:buClr>
                <a:schemeClr val="bg1"/>
              </a:buClr>
            </a:pPr>
            <a:endParaRPr lang="en-US" sz="800" dirty="0" smtClean="0">
              <a:solidFill>
                <a:schemeClr val="bg1"/>
              </a:solidFill>
            </a:endParaRPr>
          </a:p>
          <a:p>
            <a:pPr>
              <a:buClr>
                <a:schemeClr val="bg1"/>
              </a:buClr>
            </a:pPr>
            <a:r>
              <a:rPr lang="en-US" dirty="0" smtClean="0">
                <a:solidFill>
                  <a:schemeClr val="bg1"/>
                </a:solidFill>
              </a:rPr>
              <a:t>Revelation was written to help Christians in the First Century who were suffering for their faith. </a:t>
            </a:r>
            <a:endParaRPr lang="en-US" dirty="0">
              <a:solidFill>
                <a:schemeClr val="bg1"/>
              </a:solidFill>
            </a:endParaRPr>
          </a:p>
        </p:txBody>
      </p:sp>
    </p:spTree>
    <p:extLst>
      <p:ext uri="{BB962C8B-B14F-4D97-AF65-F5344CB8AC3E}">
        <p14:creationId xmlns:p14="http://schemas.microsoft.com/office/powerpoint/2010/main" val="1052901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a:bodyPr>
          <a:lstStyle/>
          <a:p>
            <a:r>
              <a:rPr lang="en-US" b="1" dirty="0" smtClean="0">
                <a:ln>
                  <a:solidFill>
                    <a:schemeClr val="tx1"/>
                  </a:solidFill>
                </a:ln>
                <a:solidFill>
                  <a:srgbClr val="7030A0"/>
                </a:solidFill>
              </a:rPr>
              <a:t>The </a:t>
            </a:r>
            <a:r>
              <a:rPr lang="en-US" b="1" dirty="0" smtClean="0">
                <a:ln>
                  <a:solidFill>
                    <a:schemeClr val="tx1"/>
                  </a:solidFill>
                </a:ln>
                <a:solidFill>
                  <a:srgbClr val="7030A0"/>
                </a:solidFill>
              </a:rPr>
              <a:t>First Interlude                </a:t>
            </a:r>
            <a:r>
              <a:rPr lang="en-US" dirty="0" smtClean="0"/>
              <a:t>     </a:t>
            </a:r>
            <a:r>
              <a:rPr lang="en-US" sz="3600" b="1" dirty="0" smtClean="0"/>
              <a:t>Revelation </a:t>
            </a:r>
            <a:r>
              <a:rPr lang="en-US" sz="3600" b="1" dirty="0" smtClean="0"/>
              <a:t>7 </a:t>
            </a:r>
            <a:endParaRPr lang="en-US" b="1" dirty="0">
              <a:ln>
                <a:solidFill>
                  <a:schemeClr val="tx1"/>
                </a:solidFill>
              </a:ln>
              <a:solidFill>
                <a:schemeClr val="tx2">
                  <a:lumMod val="60000"/>
                  <a:lumOff val="40000"/>
                </a:schemeClr>
              </a:solidFill>
            </a:endParaRPr>
          </a:p>
        </p:txBody>
      </p:sp>
      <p:sp>
        <p:nvSpPr>
          <p:cNvPr id="4" name="Content Placeholder 3"/>
          <p:cNvSpPr>
            <a:spLocks noGrp="1"/>
          </p:cNvSpPr>
          <p:nvPr>
            <p:ph idx="1"/>
          </p:nvPr>
        </p:nvSpPr>
        <p:spPr>
          <a:xfrm>
            <a:off x="457200" y="1981200"/>
            <a:ext cx="8229600" cy="4144963"/>
          </a:xfrm>
        </p:spPr>
        <p:txBody>
          <a:bodyPr>
            <a:normAutofit fontScale="92500" lnSpcReduction="10000"/>
          </a:bodyPr>
          <a:lstStyle/>
          <a:p>
            <a:pPr lvl="0"/>
            <a:r>
              <a:rPr lang="en-US" dirty="0"/>
              <a:t>The interlude consists of two visions which answer the question in 6:17 – </a:t>
            </a:r>
            <a:r>
              <a:rPr lang="en-US" i="1" dirty="0"/>
              <a:t>“Who is able to stand?”</a:t>
            </a:r>
            <a:endParaRPr lang="en-US" dirty="0"/>
          </a:p>
          <a:p>
            <a:pPr lvl="0"/>
            <a:r>
              <a:rPr lang="en-US" dirty="0"/>
              <a:t>The first vision (vs. 1-8) views the saints on earth as they are prepared to go through the coming judgments. </a:t>
            </a:r>
          </a:p>
          <a:p>
            <a:pPr lvl="0"/>
            <a:r>
              <a:rPr lang="en-US" dirty="0"/>
              <a:t>The second vision (vs. 9-17) views the saints in heaven after they have successfully overcome the judgments</a:t>
            </a:r>
            <a:r>
              <a:rPr lang="en-US" dirty="0" smtClean="0"/>
              <a:t>.</a:t>
            </a:r>
            <a:endParaRPr lang="en-US" dirty="0"/>
          </a:p>
        </p:txBody>
      </p:sp>
    </p:spTree>
    <p:extLst>
      <p:ext uri="{BB962C8B-B14F-4D97-AF65-F5344CB8AC3E}">
        <p14:creationId xmlns:p14="http://schemas.microsoft.com/office/powerpoint/2010/main" val="256780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seven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lnSpcReduction="10000"/>
          </a:bodyPr>
          <a:lstStyle/>
          <a:p>
            <a:pPr marL="514350" indent="-514350">
              <a:buSzPct val="90000"/>
              <a:buFont typeface="+mj-lt"/>
              <a:buAutoNum type="arabicPeriod"/>
            </a:pPr>
            <a:r>
              <a:rPr lang="en-US" dirty="0" smtClean="0"/>
              <a:t>After </a:t>
            </a:r>
            <a:r>
              <a:rPr lang="en-US" dirty="0"/>
              <a:t>these things I saw four angels standing at the four corners of the earth, holding the four winds of the earth, that the wind should not blow on the earth, on the sea, or on any tree. </a:t>
            </a:r>
            <a:endParaRPr lang="en-US" dirty="0" smtClean="0"/>
          </a:p>
          <a:p>
            <a:pPr marL="514350" indent="-514350">
              <a:buSzPct val="90000"/>
              <a:buFont typeface="+mj-lt"/>
              <a:buAutoNum type="arabicPeriod"/>
            </a:pPr>
            <a:r>
              <a:rPr lang="en-US" dirty="0" smtClean="0"/>
              <a:t>Then </a:t>
            </a:r>
            <a:r>
              <a:rPr lang="en-US" dirty="0"/>
              <a:t>I saw another angel ascending from the east, having the seal of the living God. And he cried with a loud voice to the four angels to whom it was granted to harm the earth and the sea</a:t>
            </a:r>
            <a:r>
              <a:rPr lang="en-US" dirty="0" smtClean="0"/>
              <a:t>,</a:t>
            </a:r>
            <a:endParaRPr lang="en-US" dirty="0"/>
          </a:p>
        </p:txBody>
      </p:sp>
    </p:spTree>
    <p:extLst>
      <p:ext uri="{BB962C8B-B14F-4D97-AF65-F5344CB8AC3E}">
        <p14:creationId xmlns:p14="http://schemas.microsoft.com/office/powerpoint/2010/main" val="2751968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seven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3"/>
            </a:pPr>
            <a:r>
              <a:rPr lang="en-US" dirty="0" smtClean="0"/>
              <a:t>saying, “Do </a:t>
            </a:r>
            <a:r>
              <a:rPr lang="en-US" dirty="0"/>
              <a:t>not harm the earth, the sea, or the trees till we have sealed the servants of our God on their foreheads</a:t>
            </a:r>
            <a:r>
              <a:rPr lang="en-US" dirty="0" smtClean="0"/>
              <a:t>.” </a:t>
            </a:r>
          </a:p>
          <a:p>
            <a:pPr marL="514350" indent="-514350">
              <a:buSzPct val="90000"/>
              <a:buFont typeface="+mj-lt"/>
              <a:buAutoNum type="arabicPeriod" startAt="3"/>
            </a:pPr>
            <a:endParaRPr lang="en-US" sz="800" dirty="0" smtClean="0"/>
          </a:p>
          <a:p>
            <a:pPr marL="514350" indent="-514350">
              <a:buSzPct val="90000"/>
              <a:buFont typeface="+mj-lt"/>
              <a:buAutoNum type="arabicPeriod" startAt="3"/>
            </a:pPr>
            <a:r>
              <a:rPr lang="en-US" dirty="0" smtClean="0"/>
              <a:t>And </a:t>
            </a:r>
            <a:r>
              <a:rPr lang="en-US" dirty="0"/>
              <a:t>I heard the number of those who were sealed. One hundred and forty-four thousand of all the tribes of the children of Israel were sealed: </a:t>
            </a:r>
          </a:p>
        </p:txBody>
      </p:sp>
    </p:spTree>
    <p:extLst>
      <p:ext uri="{BB962C8B-B14F-4D97-AF65-F5344CB8AC3E}">
        <p14:creationId xmlns:p14="http://schemas.microsoft.com/office/powerpoint/2010/main" val="2284316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seven</a:t>
            </a:r>
            <a:endParaRPr lang="en-US" b="1" dirty="0">
              <a:ln>
                <a:solidFill>
                  <a:schemeClr val="tx1"/>
                </a:solidFill>
              </a:ln>
              <a:solidFill>
                <a:srgbClr val="7030A0"/>
              </a:solidFill>
            </a:endParaRPr>
          </a:p>
        </p:txBody>
      </p:sp>
      <p:sp>
        <p:nvSpPr>
          <p:cNvPr id="3" name="Content Placeholder 2"/>
          <p:cNvSpPr>
            <a:spLocks noGrp="1"/>
          </p:cNvSpPr>
          <p:nvPr>
            <p:ph sz="half" idx="1"/>
          </p:nvPr>
        </p:nvSpPr>
        <p:spPr/>
        <p:txBody>
          <a:bodyPr>
            <a:normAutofit/>
          </a:bodyPr>
          <a:lstStyle/>
          <a:p>
            <a:pPr>
              <a:buSzPct val="90000"/>
            </a:pPr>
            <a:r>
              <a:rPr lang="en-US" sz="3200" b="1" dirty="0" smtClean="0"/>
              <a:t>Judah  </a:t>
            </a:r>
            <a:endParaRPr lang="en-US" sz="3200" b="1" dirty="0"/>
          </a:p>
          <a:p>
            <a:pPr>
              <a:buSzPct val="90000"/>
            </a:pPr>
            <a:r>
              <a:rPr lang="en-US" sz="3200" b="1" dirty="0" smtClean="0"/>
              <a:t>Reuben</a:t>
            </a:r>
            <a:endParaRPr lang="en-US" sz="3200" b="1" dirty="0"/>
          </a:p>
          <a:p>
            <a:pPr>
              <a:buSzPct val="90000"/>
            </a:pPr>
            <a:r>
              <a:rPr lang="en-US" sz="3200" b="1" dirty="0" smtClean="0"/>
              <a:t>Gad  </a:t>
            </a:r>
            <a:endParaRPr lang="en-US" sz="3200" b="1" dirty="0"/>
          </a:p>
          <a:p>
            <a:pPr>
              <a:buSzPct val="90000"/>
            </a:pPr>
            <a:r>
              <a:rPr lang="en-US" sz="3200" b="1" dirty="0" smtClean="0"/>
              <a:t>Asher </a:t>
            </a:r>
            <a:endParaRPr lang="en-US" sz="3200" b="1" dirty="0"/>
          </a:p>
          <a:p>
            <a:pPr>
              <a:buSzPct val="90000"/>
            </a:pPr>
            <a:r>
              <a:rPr lang="en-US" sz="3200" b="1" dirty="0" smtClean="0"/>
              <a:t>Naphtali </a:t>
            </a:r>
            <a:endParaRPr lang="en-US" sz="3200" b="1" dirty="0"/>
          </a:p>
          <a:p>
            <a:pPr>
              <a:buSzPct val="90000"/>
            </a:pPr>
            <a:r>
              <a:rPr lang="en-US" sz="3200" b="1" dirty="0" smtClean="0"/>
              <a:t>Manasseh </a:t>
            </a:r>
            <a:endParaRPr lang="en-US" sz="3200" b="1" dirty="0"/>
          </a:p>
        </p:txBody>
      </p:sp>
      <p:sp>
        <p:nvSpPr>
          <p:cNvPr id="4" name="Content Placeholder 3"/>
          <p:cNvSpPr>
            <a:spLocks noGrp="1"/>
          </p:cNvSpPr>
          <p:nvPr>
            <p:ph sz="half" idx="2"/>
          </p:nvPr>
        </p:nvSpPr>
        <p:spPr/>
        <p:txBody>
          <a:bodyPr>
            <a:normAutofit/>
          </a:bodyPr>
          <a:lstStyle/>
          <a:p>
            <a:pPr>
              <a:buSzPct val="90000"/>
            </a:pPr>
            <a:r>
              <a:rPr lang="en-US" sz="3200" b="1" dirty="0"/>
              <a:t>Simeon</a:t>
            </a:r>
          </a:p>
          <a:p>
            <a:pPr>
              <a:buSzPct val="90000"/>
            </a:pPr>
            <a:r>
              <a:rPr lang="en-US" sz="3200" b="1" dirty="0"/>
              <a:t>Levi </a:t>
            </a:r>
          </a:p>
          <a:p>
            <a:pPr>
              <a:buSzPct val="90000"/>
            </a:pPr>
            <a:r>
              <a:rPr lang="en-US" sz="3200" b="1" dirty="0"/>
              <a:t>Issachar </a:t>
            </a:r>
          </a:p>
          <a:p>
            <a:pPr>
              <a:buSzPct val="90000"/>
            </a:pPr>
            <a:r>
              <a:rPr lang="en-US" sz="3200" b="1" dirty="0"/>
              <a:t>Zebulun</a:t>
            </a:r>
          </a:p>
          <a:p>
            <a:pPr>
              <a:buSzPct val="90000"/>
            </a:pPr>
            <a:r>
              <a:rPr lang="en-US" sz="3200" b="1" dirty="0"/>
              <a:t>Joseph </a:t>
            </a:r>
          </a:p>
          <a:p>
            <a:pPr>
              <a:buSzPct val="90000"/>
            </a:pPr>
            <a:r>
              <a:rPr lang="en-US" sz="3200" b="1" dirty="0" smtClean="0"/>
              <a:t>Benjamin</a:t>
            </a:r>
          </a:p>
          <a:p>
            <a:pPr>
              <a:buSzPct val="90000"/>
            </a:pPr>
            <a:endParaRPr lang="en-US" sz="2000" dirty="0" smtClean="0"/>
          </a:p>
          <a:p>
            <a:pPr marL="0" indent="0" algn="r">
              <a:buSzPct val="90000"/>
              <a:buNone/>
            </a:pPr>
            <a:r>
              <a:rPr lang="en-US" sz="3200" dirty="0" smtClean="0"/>
              <a:t>vs. 5-8</a:t>
            </a:r>
            <a:endParaRPr lang="en-US" dirty="0"/>
          </a:p>
        </p:txBody>
      </p:sp>
    </p:spTree>
    <p:extLst>
      <p:ext uri="{BB962C8B-B14F-4D97-AF65-F5344CB8AC3E}">
        <p14:creationId xmlns:p14="http://schemas.microsoft.com/office/powerpoint/2010/main" val="2284316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seven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524000"/>
            <a:ext cx="8229600" cy="5029200"/>
          </a:xfrm>
        </p:spPr>
        <p:txBody>
          <a:bodyPr>
            <a:normAutofit/>
          </a:bodyPr>
          <a:lstStyle/>
          <a:p>
            <a:pPr marL="514350" indent="-514350">
              <a:buSzPct val="90000"/>
              <a:buFont typeface="+mj-lt"/>
              <a:buAutoNum type="arabicPeriod" startAt="9"/>
            </a:pPr>
            <a:r>
              <a:rPr lang="en-US" dirty="0" smtClean="0"/>
              <a:t>After </a:t>
            </a:r>
            <a:r>
              <a:rPr lang="en-US" dirty="0"/>
              <a:t>these things I looked, and behold, a great multitude which no one could number, of all nations, tribes, peoples, and tongues, standing before the throne and before the Lamb, clothed with white robes, with palm branches in their hands, </a:t>
            </a:r>
            <a:endParaRPr lang="en-US" dirty="0" smtClean="0"/>
          </a:p>
          <a:p>
            <a:pPr marL="514350" indent="-514350">
              <a:buSzPct val="90000"/>
              <a:buFont typeface="+mj-lt"/>
              <a:buAutoNum type="arabicPeriod" startAt="9"/>
            </a:pPr>
            <a:endParaRPr lang="en-US" sz="800" dirty="0" smtClean="0"/>
          </a:p>
          <a:p>
            <a:pPr marL="514350" indent="-514350">
              <a:buSzPct val="90000"/>
              <a:buFont typeface="+mj-lt"/>
              <a:buAutoNum type="arabicPeriod" startAt="9"/>
            </a:pPr>
            <a:r>
              <a:rPr lang="en-US" dirty="0" smtClean="0"/>
              <a:t>and </a:t>
            </a:r>
            <a:r>
              <a:rPr lang="en-US" dirty="0"/>
              <a:t>crying out with a loud voice, saying</a:t>
            </a:r>
            <a:r>
              <a:rPr lang="en-US" dirty="0" smtClean="0"/>
              <a:t>, “Salvation </a:t>
            </a:r>
            <a:r>
              <a:rPr lang="en-US" dirty="0"/>
              <a:t>belongs to our God who sits on the throne, and to the Lamb</a:t>
            </a:r>
            <a:r>
              <a:rPr lang="en-US" dirty="0" smtClean="0"/>
              <a:t>!”</a:t>
            </a:r>
            <a:endParaRPr lang="en-US" dirty="0"/>
          </a:p>
        </p:txBody>
      </p:sp>
    </p:spTree>
    <p:extLst>
      <p:ext uri="{BB962C8B-B14F-4D97-AF65-F5344CB8AC3E}">
        <p14:creationId xmlns:p14="http://schemas.microsoft.com/office/powerpoint/2010/main" val="2072768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seven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524000"/>
            <a:ext cx="8229600" cy="5029200"/>
          </a:xfrm>
        </p:spPr>
        <p:txBody>
          <a:bodyPr>
            <a:normAutofit/>
          </a:bodyPr>
          <a:lstStyle/>
          <a:p>
            <a:pPr marL="514350" indent="-514350">
              <a:buSzPct val="90000"/>
              <a:buFont typeface="+mj-lt"/>
              <a:buAutoNum type="arabicPeriod" startAt="11"/>
            </a:pPr>
            <a:r>
              <a:rPr lang="en-US" dirty="0" smtClean="0"/>
              <a:t>All </a:t>
            </a:r>
            <a:r>
              <a:rPr lang="en-US" dirty="0"/>
              <a:t>the angels stood around the throne and the elders and the four living creatures, and fell on their faces before the throne and worshiped God, </a:t>
            </a:r>
            <a:endParaRPr lang="en-US" dirty="0" smtClean="0"/>
          </a:p>
          <a:p>
            <a:pPr marL="514350" indent="-514350">
              <a:buSzPct val="90000"/>
              <a:buFont typeface="+mj-lt"/>
              <a:buAutoNum type="arabicPeriod" startAt="11"/>
            </a:pPr>
            <a:endParaRPr lang="en-US" sz="800" dirty="0" smtClean="0"/>
          </a:p>
          <a:p>
            <a:pPr marL="514350" indent="-514350">
              <a:buSzPct val="90000"/>
              <a:buFont typeface="+mj-lt"/>
              <a:buAutoNum type="arabicPeriod" startAt="11"/>
            </a:pPr>
            <a:r>
              <a:rPr lang="en-US" dirty="0" smtClean="0"/>
              <a:t>saying: “Amen</a:t>
            </a:r>
            <a:r>
              <a:rPr lang="en-US" dirty="0"/>
              <a:t>! Blessing and glory and wisdom</a:t>
            </a:r>
            <a:r>
              <a:rPr lang="en-US" dirty="0" smtClean="0"/>
              <a:t>, thanksgiving </a:t>
            </a:r>
            <a:r>
              <a:rPr lang="en-US" dirty="0"/>
              <a:t>and honor and power and might</a:t>
            </a:r>
            <a:r>
              <a:rPr lang="en-US" dirty="0" smtClean="0"/>
              <a:t>, be </a:t>
            </a:r>
            <a:r>
              <a:rPr lang="en-US" dirty="0"/>
              <a:t>to our God forever and </a:t>
            </a:r>
            <a:r>
              <a:rPr lang="en-US" dirty="0" smtClean="0"/>
              <a:t>ever. Amen.”</a:t>
            </a:r>
            <a:endParaRPr lang="en-US" dirty="0"/>
          </a:p>
        </p:txBody>
      </p:sp>
    </p:spTree>
    <p:extLst>
      <p:ext uri="{BB962C8B-B14F-4D97-AF65-F5344CB8AC3E}">
        <p14:creationId xmlns:p14="http://schemas.microsoft.com/office/powerpoint/2010/main" val="2021905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seven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13"/>
            </a:pPr>
            <a:r>
              <a:rPr lang="en-US" dirty="0" smtClean="0"/>
              <a:t>Then </a:t>
            </a:r>
            <a:r>
              <a:rPr lang="en-US" dirty="0"/>
              <a:t>one of the elders answered, saying to me, </a:t>
            </a:r>
            <a:r>
              <a:rPr lang="en-US" dirty="0" smtClean="0"/>
              <a:t>“Who </a:t>
            </a:r>
            <a:r>
              <a:rPr lang="en-US" dirty="0"/>
              <a:t>are these arrayed in white robes, and where did they come from</a:t>
            </a:r>
            <a:r>
              <a:rPr lang="en-US" dirty="0" smtClean="0"/>
              <a:t>?”</a:t>
            </a:r>
          </a:p>
          <a:p>
            <a:pPr marL="514350" indent="-514350">
              <a:buSzPct val="90000"/>
              <a:buFont typeface="+mj-lt"/>
              <a:buAutoNum type="arabicPeriod" startAt="13"/>
            </a:pPr>
            <a:endParaRPr lang="en-US" sz="800" dirty="0"/>
          </a:p>
          <a:p>
            <a:pPr marL="514350" indent="-514350">
              <a:buSzPct val="90000"/>
              <a:buFont typeface="+mj-lt"/>
              <a:buAutoNum type="arabicPeriod" startAt="13"/>
            </a:pPr>
            <a:r>
              <a:rPr lang="en-US" dirty="0" smtClean="0"/>
              <a:t>And </a:t>
            </a:r>
            <a:r>
              <a:rPr lang="en-US" dirty="0"/>
              <a:t>I said to him, </a:t>
            </a:r>
            <a:r>
              <a:rPr lang="en-US" dirty="0" smtClean="0"/>
              <a:t>“Sir</a:t>
            </a:r>
            <a:r>
              <a:rPr lang="en-US" dirty="0"/>
              <a:t>, you know</a:t>
            </a:r>
            <a:r>
              <a:rPr lang="en-US" dirty="0" smtClean="0"/>
              <a:t>.” So </a:t>
            </a:r>
            <a:r>
              <a:rPr lang="en-US" dirty="0"/>
              <a:t>he said to </a:t>
            </a:r>
            <a:r>
              <a:rPr lang="en-US" dirty="0" smtClean="0"/>
              <a:t>me, “These </a:t>
            </a:r>
            <a:r>
              <a:rPr lang="en-US" dirty="0"/>
              <a:t>are the ones who come out of the great tribulation, and washed their robes and made them white in the blood of the Lamb</a:t>
            </a:r>
            <a:r>
              <a:rPr lang="en-US" dirty="0" smtClean="0"/>
              <a:t>.”</a:t>
            </a:r>
            <a:endParaRPr lang="en-US" dirty="0"/>
          </a:p>
        </p:txBody>
      </p:sp>
    </p:spTree>
    <p:extLst>
      <p:ext uri="{BB962C8B-B14F-4D97-AF65-F5344CB8AC3E}">
        <p14:creationId xmlns:p14="http://schemas.microsoft.com/office/powerpoint/2010/main" val="42421415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471</TotalTime>
  <Words>661</Words>
  <Application>Microsoft Office PowerPoint</Application>
  <PresentationFormat>On-screen Show (4:3)</PresentationFormat>
  <Paragraphs>49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The First Interlude                     Revelation 7 </vt:lpstr>
      <vt:lpstr>Revelation chapter seven</vt:lpstr>
      <vt:lpstr>Revelation chapter seven</vt:lpstr>
      <vt:lpstr>Revelation chapter seven</vt:lpstr>
      <vt:lpstr>Revelation chapter seven</vt:lpstr>
      <vt:lpstr>Revelation chapter seven</vt:lpstr>
      <vt:lpstr>Revelation chapter seven</vt:lpstr>
      <vt:lpstr>Revelation chapter seven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Intro</dc:title>
  <dc:creator>Heath</dc:creator>
  <cp:lastModifiedBy>Heath</cp:lastModifiedBy>
  <cp:revision>84</cp:revision>
  <dcterms:created xsi:type="dcterms:W3CDTF">2014-03-11T21:25:55Z</dcterms:created>
  <dcterms:modified xsi:type="dcterms:W3CDTF">2014-04-30T14:59:34Z</dcterms:modified>
</cp:coreProperties>
</file>