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7" r:id="rId3"/>
    <p:sldId id="273" r:id="rId4"/>
    <p:sldId id="277" r:id="rId5"/>
    <p:sldId id="288" r:id="rId6"/>
    <p:sldId id="289" r:id="rId7"/>
    <p:sldId id="286" r:id="rId8"/>
    <p:sldId id="290" r:id="rId9"/>
    <p:sldId id="302" r:id="rId10"/>
    <p:sldId id="307" r:id="rId11"/>
    <p:sldId id="296" r:id="rId12"/>
    <p:sldId id="304" r:id="rId13"/>
    <p:sldId id="291" r:id="rId14"/>
    <p:sldId id="306" r:id="rId15"/>
    <p:sldId id="297" r:id="rId16"/>
    <p:sldId id="298" r:id="rId17"/>
    <p:sldId id="299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0DDB9-0754-4250-842E-00F50C34D0A8}" type="datetimeFigureOut">
              <a:rPr lang="en-US" smtClean="0"/>
              <a:t>4/5/2014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C8478-EC7A-4180-81F8-D8694425B9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90901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0DDB9-0754-4250-842E-00F50C34D0A8}" type="datetimeFigureOut">
              <a:rPr lang="en-US" smtClean="0"/>
              <a:t>4/5/2014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C8478-EC7A-4180-81F8-D8694425B9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460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0DDB9-0754-4250-842E-00F50C34D0A8}" type="datetimeFigureOut">
              <a:rPr lang="en-US" smtClean="0"/>
              <a:t>4/5/2014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C8478-EC7A-4180-81F8-D8694425B9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41899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0DDB9-0754-4250-842E-00F50C34D0A8}" type="datetimeFigureOut">
              <a:rPr lang="en-US" smtClean="0"/>
              <a:t>4/5/2014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C8478-EC7A-4180-81F8-D8694425B9D9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0DDB9-0754-4250-842E-00F50C34D0A8}" type="datetimeFigureOut">
              <a:rPr lang="en-US" smtClean="0"/>
              <a:t>4/5/2014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C8478-EC7A-4180-81F8-D8694425B9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0DDB9-0754-4250-842E-00F50C34D0A8}" type="datetimeFigureOut">
              <a:rPr lang="en-US" smtClean="0"/>
              <a:t>4/5/2014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C8478-EC7A-4180-81F8-D8694425B9D9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0DDB9-0754-4250-842E-00F50C34D0A8}" type="datetimeFigureOut">
              <a:rPr lang="en-US" smtClean="0"/>
              <a:t>4/5/2014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C8478-EC7A-4180-81F8-D8694425B9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0DDB9-0754-4250-842E-00F50C34D0A8}" type="datetimeFigureOut">
              <a:rPr lang="en-US" smtClean="0"/>
              <a:t>4/5/2014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C8478-EC7A-4180-81F8-D8694425B9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0DDB9-0754-4250-842E-00F50C34D0A8}" type="datetimeFigureOut">
              <a:rPr lang="en-US" smtClean="0"/>
              <a:t>4/5/2014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0FC8478-EC7A-4180-81F8-D8694425B9D9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0DDB9-0754-4250-842E-00F50C34D0A8}" type="datetimeFigureOut">
              <a:rPr lang="en-US" smtClean="0"/>
              <a:t>4/5/2014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C8478-EC7A-4180-81F8-D8694425B9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0DDB9-0754-4250-842E-00F50C34D0A8}" type="datetimeFigureOut">
              <a:rPr lang="en-US" smtClean="0"/>
              <a:t>4/5/2014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00FC8478-EC7A-4180-81F8-D8694425B9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0DDB9-0754-4250-842E-00F50C34D0A8}" type="datetimeFigureOut">
              <a:rPr lang="en-US" smtClean="0"/>
              <a:t>4/5/2014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C8478-EC7A-4180-81F8-D8694425B9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15707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1880DDB9-0754-4250-842E-00F50C34D0A8}" type="datetimeFigureOut">
              <a:rPr lang="en-US" smtClean="0"/>
              <a:t>4/5/2014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C8478-EC7A-4180-81F8-D8694425B9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0DDB9-0754-4250-842E-00F50C34D0A8}" type="datetimeFigureOut">
              <a:rPr lang="en-US" smtClean="0"/>
              <a:t>4/5/2014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C8478-EC7A-4180-81F8-D8694425B9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0DDB9-0754-4250-842E-00F50C34D0A8}" type="datetimeFigureOut">
              <a:rPr lang="en-US" smtClean="0"/>
              <a:t>4/5/2014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C8478-EC7A-4180-81F8-D8694425B9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0DDB9-0754-4250-842E-00F50C34D0A8}" type="datetimeFigureOut">
              <a:rPr lang="en-US" smtClean="0"/>
              <a:t>4/5/2014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C8478-EC7A-4180-81F8-D8694425B9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2122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0DDB9-0754-4250-842E-00F50C34D0A8}" type="datetimeFigureOut">
              <a:rPr lang="en-US" smtClean="0"/>
              <a:t>4/5/2014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C8478-EC7A-4180-81F8-D8694425B9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1933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0DDB9-0754-4250-842E-00F50C34D0A8}" type="datetimeFigureOut">
              <a:rPr lang="en-US" smtClean="0"/>
              <a:t>4/5/2014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C8478-EC7A-4180-81F8-D8694425B9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7459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0DDB9-0754-4250-842E-00F50C34D0A8}" type="datetimeFigureOut">
              <a:rPr lang="en-US" smtClean="0"/>
              <a:t>4/5/2014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C8478-EC7A-4180-81F8-D8694425B9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8308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0DDB9-0754-4250-842E-00F50C34D0A8}" type="datetimeFigureOut">
              <a:rPr lang="en-US" smtClean="0"/>
              <a:t>4/5/2014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C8478-EC7A-4180-81F8-D8694425B9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4989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0DDB9-0754-4250-842E-00F50C34D0A8}" type="datetimeFigureOut">
              <a:rPr lang="en-US" smtClean="0"/>
              <a:t>4/5/2014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C8478-EC7A-4180-81F8-D8694425B9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9153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0DDB9-0754-4250-842E-00F50C34D0A8}" type="datetimeFigureOut">
              <a:rPr lang="en-US" smtClean="0"/>
              <a:t>4/5/2014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C8478-EC7A-4180-81F8-D8694425B9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66288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80DDB9-0754-4250-842E-00F50C34D0A8}" type="datetimeFigureOut">
              <a:rPr lang="en-US" smtClean="0"/>
              <a:t>4/5/2014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FC8478-EC7A-4180-81F8-D8694425B9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4436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1880DDB9-0754-4250-842E-00F50C34D0A8}" type="datetimeFigureOut">
              <a:rPr lang="en-US" smtClean="0"/>
              <a:t>4/5/2014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00FC8478-EC7A-4180-81F8-D8694425B9D9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andrewcorbett.net/articles/tribulation-explained/Revelation1-01d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449"/>
          <a:stretch/>
        </p:blipFill>
        <p:spPr bwMode="auto">
          <a:xfrm>
            <a:off x="1340770" y="609600"/>
            <a:ext cx="6355430" cy="3422073"/>
          </a:xfrm>
          <a:prstGeom prst="rect">
            <a:avLst/>
          </a:prstGeom>
          <a:noFill/>
          <a:ln w="28575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914400" y="4649450"/>
            <a:ext cx="73152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i="1" dirty="0">
                <a:solidFill>
                  <a:schemeClr val="bg1"/>
                </a:solidFill>
              </a:rPr>
              <a:t>“The Revelation of Jesus Christ, which God gave Him to show His servants - things which must shortly take place. And He sent and signified it by His angel to His servant </a:t>
            </a:r>
            <a:r>
              <a:rPr lang="en-US" sz="2200" b="1" i="1" dirty="0" smtClean="0">
                <a:solidFill>
                  <a:schemeClr val="bg1"/>
                </a:solidFill>
              </a:rPr>
              <a:t>John.”</a:t>
            </a:r>
            <a:r>
              <a:rPr lang="en-US" sz="2200" b="1" dirty="0" smtClean="0">
                <a:solidFill>
                  <a:schemeClr val="bg1"/>
                </a:solidFill>
              </a:rPr>
              <a:t> </a:t>
            </a:r>
          </a:p>
          <a:p>
            <a:pPr algn="r"/>
            <a:r>
              <a:rPr lang="en-US" sz="2200" b="1" dirty="0" smtClean="0">
                <a:solidFill>
                  <a:schemeClr val="bg1"/>
                </a:solidFill>
              </a:rPr>
              <a:t>Revelation 1:1</a:t>
            </a:r>
            <a:endParaRPr lang="en-US" sz="2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8081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7030A0"/>
          </a:solidFill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Counsel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 lnSpcReduction="10000"/>
          </a:bodyPr>
          <a:lstStyle/>
          <a:p>
            <a:r>
              <a:rPr lang="en-US" altLang="en-US" b="1" i="1" dirty="0" smtClean="0"/>
              <a:t>“Be </a:t>
            </a:r>
            <a:r>
              <a:rPr lang="en-US" altLang="en-US" b="1" i="1" dirty="0"/>
              <a:t>watchful, and strengthen the things which remain, that are ready to </a:t>
            </a:r>
            <a:r>
              <a:rPr lang="en-US" altLang="en-US" b="1" i="1" dirty="0" smtClean="0"/>
              <a:t>die</a:t>
            </a:r>
            <a:r>
              <a:rPr lang="en-US" altLang="en-US" b="1" i="1" dirty="0" smtClean="0"/>
              <a:t>” </a:t>
            </a:r>
            <a:r>
              <a:rPr lang="en-US" altLang="en-US" b="1" dirty="0" smtClean="0"/>
              <a:t>(</a:t>
            </a:r>
            <a:r>
              <a:rPr lang="en-US" altLang="en-US" b="1" dirty="0" smtClean="0"/>
              <a:t>v. 2). </a:t>
            </a:r>
            <a:endParaRPr lang="en-US" altLang="en-US" b="1" dirty="0"/>
          </a:p>
          <a:p>
            <a:endParaRPr lang="en-US" altLang="en-US" b="1" dirty="0"/>
          </a:p>
          <a:p>
            <a:r>
              <a:rPr lang="en-US" altLang="en-US" b="1" dirty="0" smtClean="0"/>
              <a:t>Christians are to watch (Matt. 24:42-44;             1 Pet. 5:8). </a:t>
            </a:r>
            <a:endParaRPr lang="en-US" altLang="en-US" b="1" dirty="0" smtClean="0"/>
          </a:p>
          <a:p>
            <a:r>
              <a:rPr lang="en-US" altLang="en-US" b="1" dirty="0" smtClean="0"/>
              <a:t>Now was the time to act!</a:t>
            </a:r>
          </a:p>
          <a:p>
            <a:r>
              <a:rPr lang="en-US" altLang="en-US" b="1" dirty="0" smtClean="0"/>
              <a:t>If they were to survive as a church, they had to strengthen their faith and love and come back to life. </a:t>
            </a:r>
            <a:endParaRPr lang="en-US" altLang="en-US" sz="2800" b="1" i="1" dirty="0"/>
          </a:p>
        </p:txBody>
      </p:sp>
    </p:spTree>
    <p:extLst>
      <p:ext uri="{BB962C8B-B14F-4D97-AF65-F5344CB8AC3E}">
        <p14:creationId xmlns:p14="http://schemas.microsoft.com/office/powerpoint/2010/main" val="32083000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7030A0"/>
          </a:solidFill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Counsel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Autofit/>
          </a:bodyPr>
          <a:lstStyle/>
          <a:p>
            <a:r>
              <a:rPr lang="en-US" altLang="en-US" sz="3000" b="1" i="1" dirty="0" smtClean="0"/>
              <a:t>“Remember </a:t>
            </a:r>
            <a:r>
              <a:rPr lang="en-US" altLang="en-US" sz="3000" b="1" i="1" dirty="0"/>
              <a:t>therefore how you have received and heard; hold fast and repent. Therefore if you will not watch, I will come upon you as a thief, and you will not know what hour I will come upon </a:t>
            </a:r>
            <a:r>
              <a:rPr lang="en-US" altLang="en-US" sz="3000" b="1" i="1" dirty="0" smtClean="0"/>
              <a:t>you</a:t>
            </a:r>
            <a:r>
              <a:rPr lang="en-US" altLang="en-US" sz="3000" b="1" i="1" dirty="0" smtClean="0"/>
              <a:t>” </a:t>
            </a:r>
            <a:r>
              <a:rPr lang="en-US" altLang="en-US" sz="3000" b="1" dirty="0" smtClean="0"/>
              <a:t>(</a:t>
            </a:r>
            <a:r>
              <a:rPr lang="en-US" altLang="en-US" sz="3000" b="1" dirty="0" smtClean="0"/>
              <a:t>v. 3</a:t>
            </a:r>
            <a:r>
              <a:rPr lang="en-US" altLang="en-US" sz="3000" b="1" dirty="0" smtClean="0"/>
              <a:t>). </a:t>
            </a:r>
            <a:endParaRPr lang="en-US" altLang="en-US" sz="3000" b="1" dirty="0"/>
          </a:p>
          <a:p>
            <a:endParaRPr lang="en-US" altLang="en-US" sz="1000" b="1" dirty="0"/>
          </a:p>
          <a:p>
            <a:r>
              <a:rPr lang="en-US" altLang="en-US" sz="3000" b="1" dirty="0" smtClean="0"/>
              <a:t>They needed to get back to doing what they did at the first. </a:t>
            </a:r>
            <a:endParaRPr lang="en-US" altLang="en-US" sz="3000" b="1" dirty="0" smtClean="0"/>
          </a:p>
          <a:p>
            <a:r>
              <a:rPr lang="en-US" altLang="en-US" sz="3000" b="1" dirty="0" smtClean="0"/>
              <a:t>The city fell twice because of neglect and overconfidence. So would the church.</a:t>
            </a:r>
            <a:endParaRPr lang="en-US" altLang="en-US" sz="3000" b="1" i="1" dirty="0"/>
          </a:p>
        </p:txBody>
      </p:sp>
    </p:spTree>
    <p:extLst>
      <p:ext uri="{BB962C8B-B14F-4D97-AF65-F5344CB8AC3E}">
        <p14:creationId xmlns:p14="http://schemas.microsoft.com/office/powerpoint/2010/main" val="2700394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7030A0"/>
          </a:solidFill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Commendation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n-US" b="1" i="1" dirty="0" smtClean="0"/>
              <a:t>“You </a:t>
            </a:r>
            <a:r>
              <a:rPr lang="en-US" altLang="en-US" b="1" i="1" dirty="0"/>
              <a:t>have a few names even in Sardis who have not defiled their </a:t>
            </a:r>
            <a:r>
              <a:rPr lang="en-US" altLang="en-US" b="1" i="1" dirty="0" smtClean="0"/>
              <a:t>garments</a:t>
            </a:r>
            <a:r>
              <a:rPr lang="en-US" altLang="en-US" b="1" i="1" dirty="0" smtClean="0"/>
              <a:t>” </a:t>
            </a:r>
            <a:r>
              <a:rPr lang="en-US" altLang="en-US" b="1" dirty="0" smtClean="0"/>
              <a:t>(v. </a:t>
            </a:r>
            <a:r>
              <a:rPr lang="en-US" altLang="en-US" b="1" dirty="0" smtClean="0"/>
              <a:t>4).</a:t>
            </a:r>
            <a:endParaRPr lang="en-US" altLang="en-US" b="1" dirty="0"/>
          </a:p>
          <a:p>
            <a:endParaRPr lang="en-US" altLang="en-US" b="1" dirty="0" smtClean="0"/>
          </a:p>
          <a:p>
            <a:r>
              <a:rPr lang="en-US" altLang="en-US" b="1" dirty="0" smtClean="0"/>
              <a:t>There was a small remnant of faithful Christians in this church.</a:t>
            </a:r>
            <a:endParaRPr lang="en-US" altLang="en-US" b="1" dirty="0" smtClean="0"/>
          </a:p>
          <a:p>
            <a:r>
              <a:rPr lang="en-US" altLang="en-US" b="1" dirty="0" smtClean="0"/>
              <a:t>They had not soiled their lives by involvement in the sinful </a:t>
            </a:r>
            <a:r>
              <a:rPr lang="en-US" altLang="en-US" b="1" dirty="0" smtClean="0"/>
              <a:t>world around them. </a:t>
            </a:r>
            <a:endParaRPr lang="en-US" altLang="en-US" b="1" dirty="0"/>
          </a:p>
        </p:txBody>
      </p:sp>
    </p:spTree>
    <p:extLst>
      <p:ext uri="{BB962C8B-B14F-4D97-AF65-F5344CB8AC3E}">
        <p14:creationId xmlns:p14="http://schemas.microsoft.com/office/powerpoint/2010/main" val="40144500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7030A0"/>
          </a:solidFill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Promise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n-US" b="1" i="1" dirty="0" smtClean="0"/>
              <a:t>“they </a:t>
            </a:r>
            <a:r>
              <a:rPr lang="en-US" altLang="en-US" b="1" i="1" dirty="0"/>
              <a:t>shall walk with Me in white, for they are </a:t>
            </a:r>
            <a:r>
              <a:rPr lang="en-US" altLang="en-US" b="1" i="1" dirty="0" smtClean="0"/>
              <a:t>worthy. He </a:t>
            </a:r>
            <a:r>
              <a:rPr lang="en-US" altLang="en-US" b="1" i="1" dirty="0"/>
              <a:t>who overcomes shall be clothed in white </a:t>
            </a:r>
            <a:r>
              <a:rPr lang="en-US" altLang="en-US" b="1" i="1" dirty="0" smtClean="0"/>
              <a:t>garments</a:t>
            </a:r>
            <a:r>
              <a:rPr lang="en-US" altLang="en-US" b="1" i="1" dirty="0" smtClean="0"/>
              <a:t>” </a:t>
            </a:r>
            <a:r>
              <a:rPr lang="en-US" altLang="en-US" b="1" dirty="0" smtClean="0"/>
              <a:t>(vs. </a:t>
            </a:r>
            <a:r>
              <a:rPr lang="en-US" altLang="en-US" b="1" dirty="0" smtClean="0"/>
              <a:t>3-4). </a:t>
            </a:r>
            <a:endParaRPr lang="en-US" altLang="en-US" b="1" dirty="0" smtClean="0"/>
          </a:p>
          <a:p>
            <a:endParaRPr lang="en-US" altLang="en-US" b="1" i="1" dirty="0"/>
          </a:p>
          <a:p>
            <a:r>
              <a:rPr lang="en-US" b="1" dirty="0" smtClean="0"/>
              <a:t>White represents both purity and victory. </a:t>
            </a:r>
          </a:p>
          <a:p>
            <a:r>
              <a:rPr lang="en-US" b="1" dirty="0" smtClean="0"/>
              <a:t>We are pure in the blood of Christ and </a:t>
            </a:r>
            <a:r>
              <a:rPr lang="en-US" b="1" dirty="0" smtClean="0"/>
              <a:t>share in His victory over sin and death. </a:t>
            </a:r>
            <a:endParaRPr lang="en-US" altLang="en-US" b="1" dirty="0"/>
          </a:p>
        </p:txBody>
      </p:sp>
    </p:spTree>
    <p:extLst>
      <p:ext uri="{BB962C8B-B14F-4D97-AF65-F5344CB8AC3E}">
        <p14:creationId xmlns:p14="http://schemas.microsoft.com/office/powerpoint/2010/main" val="2399765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7030A0"/>
          </a:solidFill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Promise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en-US" b="1" i="1" dirty="0" smtClean="0"/>
              <a:t>“I </a:t>
            </a:r>
            <a:r>
              <a:rPr lang="en-US" altLang="en-US" b="1" i="1" dirty="0"/>
              <a:t>will not blot out his name from the Book of Life; but I will confess his name before My Father and before His </a:t>
            </a:r>
            <a:r>
              <a:rPr lang="en-US" altLang="en-US" b="1" i="1" dirty="0" smtClean="0"/>
              <a:t>angels</a:t>
            </a:r>
            <a:r>
              <a:rPr lang="en-US" altLang="en-US" b="1" i="1" dirty="0" smtClean="0"/>
              <a:t>” </a:t>
            </a:r>
            <a:r>
              <a:rPr lang="en-US" altLang="en-US" b="1" dirty="0" smtClean="0"/>
              <a:t>(</a:t>
            </a:r>
            <a:r>
              <a:rPr lang="en-US" altLang="en-US" b="1" dirty="0" smtClean="0"/>
              <a:t>v. 5). </a:t>
            </a:r>
            <a:endParaRPr lang="en-US" altLang="en-US" b="1" dirty="0" smtClean="0"/>
          </a:p>
          <a:p>
            <a:endParaRPr lang="en-US" altLang="en-US" b="1" i="1" dirty="0"/>
          </a:p>
          <a:p>
            <a:r>
              <a:rPr lang="en-US" b="1" dirty="0" smtClean="0"/>
              <a:t>Our names can be removed from the                 Book of Life!</a:t>
            </a:r>
            <a:endParaRPr lang="en-US" b="1" dirty="0" smtClean="0"/>
          </a:p>
          <a:p>
            <a:r>
              <a:rPr lang="en-US" b="1" dirty="0" smtClean="0"/>
              <a:t>Jesus will confess us before His Father in Heaven if we will confess Him before men (Matt. 10:32-33). </a:t>
            </a:r>
            <a:endParaRPr lang="en-US" altLang="en-US" b="1" dirty="0"/>
          </a:p>
        </p:txBody>
      </p:sp>
    </p:spTree>
    <p:extLst>
      <p:ext uri="{BB962C8B-B14F-4D97-AF65-F5344CB8AC3E}">
        <p14:creationId xmlns:p14="http://schemas.microsoft.com/office/powerpoint/2010/main" val="275317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ln>
                  <a:solidFill>
                    <a:schemeClr val="tx1"/>
                  </a:solidFill>
                </a:ln>
                <a:solidFill>
                  <a:srgbClr val="7030A0"/>
                </a:solidFill>
              </a:rPr>
              <a:t>Sardis</a:t>
            </a:r>
            <a:r>
              <a:rPr lang="en-US" dirty="0" smtClean="0"/>
              <a:t>     </a:t>
            </a:r>
            <a:r>
              <a:rPr lang="en-US" sz="3600" b="1" dirty="0"/>
              <a:t>Revelation </a:t>
            </a:r>
            <a:r>
              <a:rPr lang="en-US" sz="3600" b="1" dirty="0" smtClean="0"/>
              <a:t>3:1-6 </a:t>
            </a:r>
            <a:endParaRPr lang="en-US" b="1" dirty="0">
              <a:ln>
                <a:solidFill>
                  <a:schemeClr val="tx1"/>
                </a:solidFill>
              </a:ln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n-US" b="1" dirty="0"/>
              <a:t>A church’s reputation may not be its true character (2 Cor. 13:5). </a:t>
            </a:r>
          </a:p>
          <a:p>
            <a:r>
              <a:rPr lang="en-US" altLang="en-US" b="1" dirty="0"/>
              <a:t>A church that abandons its distinction in order to blend in with the religious landscape will die without completing its works. </a:t>
            </a:r>
          </a:p>
          <a:p>
            <a:r>
              <a:rPr lang="en-US" altLang="en-US" b="1" dirty="0"/>
              <a:t>Judgment will be on an individual basis. </a:t>
            </a:r>
          </a:p>
          <a:p>
            <a:r>
              <a:rPr lang="en-US" altLang="en-US" b="1" dirty="0"/>
              <a:t>Christians are to “watch!” </a:t>
            </a:r>
          </a:p>
          <a:p>
            <a:r>
              <a:rPr lang="en-US" altLang="en-US" b="1" dirty="0"/>
              <a:t>Is </a:t>
            </a:r>
            <a:r>
              <a:rPr lang="en-US" altLang="en-US" b="1" dirty="0" smtClean="0"/>
              <a:t>my </a:t>
            </a:r>
            <a:r>
              <a:rPr lang="en-US" altLang="en-US" b="1" dirty="0"/>
              <a:t>name found in the Book of Life? </a:t>
            </a:r>
          </a:p>
        </p:txBody>
      </p:sp>
    </p:spTree>
    <p:extLst>
      <p:ext uri="{BB962C8B-B14F-4D97-AF65-F5344CB8AC3E}">
        <p14:creationId xmlns:p14="http://schemas.microsoft.com/office/powerpoint/2010/main" val="1158353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495495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Things to remember as we study: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tx1"/>
              </a:buClr>
            </a:pPr>
            <a:r>
              <a:rPr lang="en-US" dirty="0" smtClean="0"/>
              <a:t>Revelation is a book of signs and symbols. It is the Bible’s “picture book” in that the message is found in the visions. </a:t>
            </a:r>
          </a:p>
          <a:p>
            <a:pPr>
              <a:buClr>
                <a:schemeClr val="tx1"/>
              </a:buClr>
            </a:pPr>
            <a:endParaRPr lang="en-US" sz="800" dirty="0" smtClean="0"/>
          </a:p>
          <a:p>
            <a:pPr>
              <a:buClr>
                <a:schemeClr val="tx1"/>
              </a:buClr>
            </a:pPr>
            <a:r>
              <a:rPr lang="en-US" dirty="0" smtClean="0"/>
              <a:t>Revelation was written to help Christians in the First Century who were suffering for their faith.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88651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ln>
                  <a:solidFill>
                    <a:schemeClr val="tx1"/>
                  </a:solidFill>
                </a:ln>
                <a:solidFill>
                  <a:srgbClr val="7030A0"/>
                </a:solidFill>
              </a:rPr>
              <a:t>Sardis</a:t>
            </a:r>
            <a:r>
              <a:rPr lang="en-US" dirty="0" smtClean="0"/>
              <a:t>     </a:t>
            </a:r>
            <a:r>
              <a:rPr lang="en-US" sz="3600" b="1" dirty="0" smtClean="0"/>
              <a:t>Revelation 3:1-6 </a:t>
            </a:r>
            <a:endParaRPr lang="en-US" b="1" dirty="0">
              <a:ln>
                <a:solidFill>
                  <a:schemeClr val="tx1"/>
                </a:solidFill>
              </a:ln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5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3587" y="2133600"/>
            <a:ext cx="5860213" cy="3657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67803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The City of Sardis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114800" cy="5029200"/>
          </a:xfrm>
        </p:spPr>
        <p:txBody>
          <a:bodyPr>
            <a:normAutofit fontScale="92500" lnSpcReduction="20000"/>
          </a:bodyPr>
          <a:lstStyle/>
          <a:p>
            <a:r>
              <a:rPr lang="en-US" altLang="en-US" b="1" dirty="0">
                <a:solidFill>
                  <a:schemeClr val="bg1"/>
                </a:solidFill>
              </a:rPr>
              <a:t>30 miles SE of                     Thyatira</a:t>
            </a:r>
          </a:p>
          <a:p>
            <a:r>
              <a:rPr lang="en-US" altLang="en-US" b="1" dirty="0">
                <a:solidFill>
                  <a:schemeClr val="bg1"/>
                </a:solidFill>
              </a:rPr>
              <a:t>five important roads converged in Sardis, making it one of the great trade centers of Asia Minor</a:t>
            </a:r>
          </a:p>
          <a:p>
            <a:r>
              <a:rPr lang="en-US" altLang="en-US" b="1" dirty="0">
                <a:solidFill>
                  <a:schemeClr val="bg1"/>
                </a:solidFill>
              </a:rPr>
              <a:t>first coins were minted in Sardis</a:t>
            </a:r>
          </a:p>
          <a:p>
            <a:r>
              <a:rPr lang="en-US" altLang="en-US" b="1" dirty="0">
                <a:solidFill>
                  <a:schemeClr val="bg1"/>
                </a:solidFill>
              </a:rPr>
              <a:t>nothing known about the establishment of the church</a:t>
            </a:r>
          </a:p>
        </p:txBody>
      </p:sp>
      <p:pic>
        <p:nvPicPr>
          <p:cNvPr id="4" name="Picture 2" descr="http://upload.wikimedia.org/wikipedia/commons/thumb/d/d0/Seven_churches_of_asia.svg/623px-Seven_churches_of_asia.svg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060"/>
          <a:stretch/>
        </p:blipFill>
        <p:spPr bwMode="auto">
          <a:xfrm>
            <a:off x="4648200" y="1676400"/>
            <a:ext cx="4038600" cy="4656378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59247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The Church Mirrored the City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/>
          </a:bodyPr>
          <a:lstStyle/>
          <a:p>
            <a:r>
              <a:rPr lang="en-US" altLang="en-US" b="1" dirty="0">
                <a:solidFill>
                  <a:schemeClr val="bg1"/>
                </a:solidFill>
              </a:rPr>
              <a:t>The city enjoyed a strategic location.</a:t>
            </a:r>
          </a:p>
          <a:p>
            <a:r>
              <a:rPr lang="en-US" altLang="en-US" b="1" dirty="0">
                <a:solidFill>
                  <a:schemeClr val="bg1"/>
                </a:solidFill>
              </a:rPr>
              <a:t>Gave the citizens an overconfident sense of security. </a:t>
            </a:r>
          </a:p>
          <a:p>
            <a:r>
              <a:rPr lang="en-US" altLang="en-US" b="1" dirty="0">
                <a:solidFill>
                  <a:schemeClr val="bg1"/>
                </a:solidFill>
              </a:rPr>
              <a:t>The church does not appear to be burdened with the enforcement of emperor worship. </a:t>
            </a:r>
          </a:p>
          <a:p>
            <a:r>
              <a:rPr lang="en-US" altLang="en-US" b="1" dirty="0">
                <a:solidFill>
                  <a:schemeClr val="bg1"/>
                </a:solidFill>
              </a:rPr>
              <a:t>Sardis was notorious for its pleasures and love for luxury. </a:t>
            </a:r>
          </a:p>
        </p:txBody>
      </p:sp>
    </p:spTree>
    <p:extLst>
      <p:ext uri="{BB962C8B-B14F-4D97-AF65-F5344CB8AC3E}">
        <p14:creationId xmlns:p14="http://schemas.microsoft.com/office/powerpoint/2010/main" val="31820737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77962"/>
          </a:xfrm>
        </p:spPr>
        <p:txBody>
          <a:bodyPr>
            <a:normAutofit/>
          </a:bodyPr>
          <a:lstStyle/>
          <a:p>
            <a:r>
              <a:rPr lang="en-US" b="1" dirty="0" smtClean="0"/>
              <a:t>Letters to the Seven Churches    Follow a Pattern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057400"/>
            <a:ext cx="8001000" cy="40687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3600" b="1" i="1" dirty="0" smtClean="0"/>
              <a:t>Identification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b="1" i="1" dirty="0" smtClean="0"/>
              <a:t>Commendation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b="1" i="1" dirty="0" smtClean="0"/>
              <a:t>Complaint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b="1" i="1" dirty="0" smtClean="0"/>
              <a:t>Counsel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b="1" i="1" dirty="0" smtClean="0"/>
              <a:t>Promise</a:t>
            </a:r>
            <a:endParaRPr lang="en-US" sz="3600" b="1" i="1" dirty="0"/>
          </a:p>
        </p:txBody>
      </p:sp>
      <p:pic>
        <p:nvPicPr>
          <p:cNvPr id="4" name="Picture 4" descr="MCj0234074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2514600"/>
            <a:ext cx="2781300" cy="289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sp>
        <p:nvSpPr>
          <p:cNvPr id="5" name="Curved Left Arrow 4"/>
          <p:cNvSpPr/>
          <p:nvPr/>
        </p:nvSpPr>
        <p:spPr>
          <a:xfrm rot="900885">
            <a:off x="4249773" y="3097477"/>
            <a:ext cx="920347" cy="1974701"/>
          </a:xfrm>
          <a:prstGeom prst="curved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95120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7030A0"/>
          </a:solidFill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Identification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n-US" b="1" i="1" dirty="0" smtClean="0"/>
              <a:t>“These </a:t>
            </a:r>
            <a:r>
              <a:rPr lang="en-US" altLang="en-US" b="1" i="1" dirty="0"/>
              <a:t>things says He who has the seven Spirits of God and the seven </a:t>
            </a:r>
            <a:r>
              <a:rPr lang="en-US" altLang="en-US" b="1" i="1" dirty="0" smtClean="0"/>
              <a:t>stars</a:t>
            </a:r>
            <a:r>
              <a:rPr lang="en-US" altLang="en-US" b="1" i="1" dirty="0" smtClean="0"/>
              <a:t>” </a:t>
            </a:r>
            <a:r>
              <a:rPr lang="en-US" altLang="en-US" b="1" dirty="0" smtClean="0"/>
              <a:t>(v. </a:t>
            </a:r>
            <a:r>
              <a:rPr lang="en-US" altLang="en-US" b="1" dirty="0" smtClean="0"/>
              <a:t>1).</a:t>
            </a:r>
            <a:endParaRPr lang="en-US" altLang="en-US" b="1" i="1" dirty="0"/>
          </a:p>
          <a:p>
            <a:endParaRPr lang="en-US" altLang="en-US" sz="900" b="1" i="1" dirty="0" smtClean="0"/>
          </a:p>
          <a:p>
            <a:endParaRPr lang="en-US" altLang="en-US" sz="900" b="1" i="1" dirty="0"/>
          </a:p>
          <a:p>
            <a:endParaRPr lang="en-US" altLang="en-US" sz="900" b="1" i="1" dirty="0"/>
          </a:p>
          <a:p>
            <a:r>
              <a:rPr lang="en-US" altLang="en-US" b="1" dirty="0" smtClean="0"/>
              <a:t>The </a:t>
            </a:r>
            <a:r>
              <a:rPr lang="en-US" altLang="en-US" b="1" dirty="0" smtClean="0"/>
              <a:t>seven Spirits are the Holy Spirit (1:4).</a:t>
            </a:r>
          </a:p>
          <a:p>
            <a:r>
              <a:rPr lang="en-US" altLang="en-US" b="1" dirty="0" smtClean="0"/>
              <a:t>This figure represents the omniscience (all-knowing power) of Christ as well as His control over the churches</a:t>
            </a:r>
            <a:r>
              <a:rPr lang="en-US" altLang="en-US" b="1" dirty="0" smtClean="0"/>
              <a:t>.</a:t>
            </a:r>
            <a:endParaRPr lang="en-US" altLang="en-US" b="1" dirty="0"/>
          </a:p>
        </p:txBody>
      </p:sp>
    </p:spTree>
    <p:extLst>
      <p:ext uri="{BB962C8B-B14F-4D97-AF65-F5344CB8AC3E}">
        <p14:creationId xmlns:p14="http://schemas.microsoft.com/office/powerpoint/2010/main" val="37056057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7030A0"/>
          </a:solidFill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Complaint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/>
          </a:bodyPr>
          <a:lstStyle/>
          <a:p>
            <a:r>
              <a:rPr lang="en-US" altLang="en-US" b="1" i="1" dirty="0" smtClean="0"/>
              <a:t>“I </a:t>
            </a:r>
            <a:r>
              <a:rPr lang="en-US" altLang="en-US" b="1" i="1" dirty="0"/>
              <a:t>know your works, that you have a name that you are alive, but you are </a:t>
            </a:r>
            <a:r>
              <a:rPr lang="en-US" altLang="en-US" b="1" i="1" dirty="0" smtClean="0"/>
              <a:t>dead</a:t>
            </a:r>
            <a:r>
              <a:rPr lang="en-US" altLang="en-US" b="1" i="1" dirty="0" smtClean="0"/>
              <a:t>” </a:t>
            </a:r>
            <a:r>
              <a:rPr lang="en-US" altLang="en-US" b="1" dirty="0" smtClean="0"/>
              <a:t>(v. </a:t>
            </a:r>
            <a:r>
              <a:rPr lang="en-US" altLang="en-US" b="1" dirty="0" smtClean="0"/>
              <a:t>1). </a:t>
            </a:r>
            <a:endParaRPr lang="en-US" altLang="en-US" b="1" dirty="0"/>
          </a:p>
          <a:p>
            <a:endParaRPr lang="en-US" altLang="en-US" sz="2600" b="1" dirty="0"/>
          </a:p>
          <a:p>
            <a:r>
              <a:rPr lang="en-US" altLang="en-US" b="1" dirty="0" smtClean="0"/>
              <a:t>They had a reputation for being a great and living church, but they were really dead. </a:t>
            </a:r>
            <a:endParaRPr lang="en-US" altLang="en-US" b="1" dirty="0"/>
          </a:p>
        </p:txBody>
      </p:sp>
    </p:spTree>
    <p:extLst>
      <p:ext uri="{BB962C8B-B14F-4D97-AF65-F5344CB8AC3E}">
        <p14:creationId xmlns:p14="http://schemas.microsoft.com/office/powerpoint/2010/main" val="3996733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7030A0"/>
          </a:solidFill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Complaint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/>
          </a:bodyPr>
          <a:lstStyle/>
          <a:p>
            <a:r>
              <a:rPr lang="en-US" altLang="en-US" b="1" i="1" dirty="0" smtClean="0"/>
              <a:t>“…for </a:t>
            </a:r>
            <a:r>
              <a:rPr lang="en-US" altLang="en-US" b="1" i="1" dirty="0"/>
              <a:t>I have not found your works perfect before </a:t>
            </a:r>
            <a:r>
              <a:rPr lang="en-US" altLang="en-US" b="1" i="1" dirty="0" smtClean="0"/>
              <a:t>God</a:t>
            </a:r>
            <a:r>
              <a:rPr lang="en-US" altLang="en-US" b="1" i="1" dirty="0" smtClean="0"/>
              <a:t>” </a:t>
            </a:r>
            <a:r>
              <a:rPr lang="en-US" altLang="en-US" b="1" dirty="0" smtClean="0"/>
              <a:t>(v. </a:t>
            </a:r>
            <a:r>
              <a:rPr lang="en-US" altLang="en-US" b="1" dirty="0" smtClean="0"/>
              <a:t>2). </a:t>
            </a:r>
            <a:endParaRPr lang="en-US" altLang="en-US" b="1" dirty="0"/>
          </a:p>
          <a:p>
            <a:endParaRPr lang="en-US" altLang="en-US" sz="2600" b="1" dirty="0"/>
          </a:p>
          <a:p>
            <a:r>
              <a:rPr lang="en-US" altLang="en-US" b="1" i="1" dirty="0" smtClean="0"/>
              <a:t>perfect</a:t>
            </a:r>
            <a:r>
              <a:rPr lang="en-US" altLang="en-US" b="1" dirty="0" smtClean="0"/>
              <a:t> - “to complete, to carry through to the end.” </a:t>
            </a:r>
          </a:p>
          <a:p>
            <a:r>
              <a:rPr lang="en-US" altLang="en-US" b="1" dirty="0" smtClean="0"/>
              <a:t>They had given up. They needed to finish what they had started. </a:t>
            </a:r>
            <a:endParaRPr lang="en-US" altLang="en-US" b="1" dirty="0"/>
          </a:p>
        </p:txBody>
      </p:sp>
    </p:spTree>
    <p:extLst>
      <p:ext uri="{BB962C8B-B14F-4D97-AF65-F5344CB8AC3E}">
        <p14:creationId xmlns:p14="http://schemas.microsoft.com/office/powerpoint/2010/main" val="18837175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Grayscale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5F5F5F"/>
    </a:hlink>
    <a:folHlink>
      <a:srgbClr val="919191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543</TotalTime>
  <Words>717</Words>
  <Application>Microsoft Office PowerPoint</Application>
  <PresentationFormat>On-screen Show (4:3)</PresentationFormat>
  <Paragraphs>71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18" baseType="lpstr">
      <vt:lpstr>Office Theme</vt:lpstr>
      <vt:lpstr>Technic</vt:lpstr>
      <vt:lpstr>PowerPoint Presentation</vt:lpstr>
      <vt:lpstr>Things to remember as we study:</vt:lpstr>
      <vt:lpstr>Sardis     Revelation 3:1-6 </vt:lpstr>
      <vt:lpstr>The City of Sardis</vt:lpstr>
      <vt:lpstr>The Church Mirrored the City</vt:lpstr>
      <vt:lpstr>Letters to the Seven Churches    Follow a Pattern</vt:lpstr>
      <vt:lpstr>Identification</vt:lpstr>
      <vt:lpstr>Complaint</vt:lpstr>
      <vt:lpstr>Complaint</vt:lpstr>
      <vt:lpstr>Counsel</vt:lpstr>
      <vt:lpstr>Counsel</vt:lpstr>
      <vt:lpstr>Commendation</vt:lpstr>
      <vt:lpstr>Promise</vt:lpstr>
      <vt:lpstr>Promise</vt:lpstr>
      <vt:lpstr>Sardis     Revelation 3:1-6 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Revelation Intro</dc:title>
  <dc:creator>Heath</dc:creator>
  <cp:lastModifiedBy>Heath</cp:lastModifiedBy>
  <cp:revision>77</cp:revision>
  <dcterms:created xsi:type="dcterms:W3CDTF">2014-03-11T21:25:55Z</dcterms:created>
  <dcterms:modified xsi:type="dcterms:W3CDTF">2014-04-05T17:03:31Z</dcterms:modified>
</cp:coreProperties>
</file>