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73" r:id="rId4"/>
    <p:sldId id="277" r:id="rId5"/>
    <p:sldId id="288" r:id="rId6"/>
    <p:sldId id="289" r:id="rId7"/>
    <p:sldId id="286" r:id="rId8"/>
    <p:sldId id="290" r:id="rId9"/>
    <p:sldId id="291" r:id="rId10"/>
    <p:sldId id="295" r:id="rId11"/>
    <p:sldId id="296" r:id="rId12"/>
    <p:sldId id="297" r:id="rId13"/>
    <p:sldId id="298" r:id="rId14"/>
    <p:sldId id="29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80DDB9-0754-4250-842E-00F50C34D0A8}" type="datetimeFigureOut">
              <a:rPr lang="en-US" smtClean="0"/>
              <a:t>3/26/2014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3/26/2014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3/26/2014</a:t>
            </a:fld>
            <a:endParaRPr lang="en-US"/>
          </a:p>
        </p:txBody>
      </p:sp>
      <p:sp>
        <p:nvSpPr>
          <p:cNvPr id="8" name="Slide Number Placeholder 7"/>
          <p:cNvSpPr>
            <a:spLocks noGrp="1"/>
          </p:cNvSpPr>
          <p:nvPr>
            <p:ph type="sldNum" sz="quarter" idx="11"/>
          </p:nvPr>
        </p:nvSpPr>
        <p:spPr/>
        <p:txBody>
          <a:bodyPr/>
          <a:lstStyle/>
          <a:p>
            <a:fld id="{00FC8478-EC7A-4180-81F8-D8694425B9D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3/26/2014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00FC8478-EC7A-4180-81F8-D8694425B9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880DDB9-0754-4250-842E-00F50C34D0A8}" type="datetimeFigureOut">
              <a:rPr lang="en-US" smtClean="0"/>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3/26/2014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3/26/2014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3/26/2014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3/26/2014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3/26/2014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3/26/2014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880DDB9-0754-4250-842E-00F50C34D0A8}" type="datetimeFigureOut">
              <a:rPr lang="en-US" smtClean="0"/>
              <a:t>3/26/2014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0FC8478-EC7A-4180-81F8-D8694425B9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Counsel</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en-US" sz="3600" b="1" i="1" dirty="0" smtClean="0"/>
              <a:t>“Do </a:t>
            </a:r>
            <a:r>
              <a:rPr lang="en-US" altLang="en-US" sz="3600" b="1" i="1" dirty="0"/>
              <a:t>not fear any of those things which you are about to suffer. Indeed, the devil is about to throw some of you into prison, that you may be tested, and you will have tribulation ten </a:t>
            </a:r>
            <a:r>
              <a:rPr lang="en-US" altLang="en-US" sz="3600" b="1" i="1" dirty="0" smtClean="0"/>
              <a:t>days…” </a:t>
            </a:r>
            <a:r>
              <a:rPr lang="en-US" altLang="en-US" sz="3600" b="1" dirty="0" smtClean="0"/>
              <a:t>(v. 10). </a:t>
            </a:r>
            <a:endParaRPr lang="en-US" altLang="en-US" sz="3600" b="1" dirty="0"/>
          </a:p>
          <a:p>
            <a:endParaRPr lang="en-US" altLang="en-US" sz="3600" b="1" dirty="0"/>
          </a:p>
          <a:p>
            <a:r>
              <a:rPr lang="en-US" altLang="en-US" sz="3600" b="1" dirty="0" smtClean="0"/>
              <a:t>They will have to face a short time of suffering, but they have nothing to fear.</a:t>
            </a:r>
            <a:endParaRPr lang="en-US" altLang="en-US" sz="3200" b="1" i="1" dirty="0"/>
          </a:p>
        </p:txBody>
      </p:sp>
    </p:spTree>
    <p:extLst>
      <p:ext uri="{BB962C8B-B14F-4D97-AF65-F5344CB8AC3E}">
        <p14:creationId xmlns:p14="http://schemas.microsoft.com/office/powerpoint/2010/main" val="3208300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Promise</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altLang="en-US" sz="3600" b="1" i="1" dirty="0" smtClean="0"/>
              <a:t>“…Be </a:t>
            </a:r>
            <a:r>
              <a:rPr lang="en-US" altLang="en-US" sz="3600" b="1" i="1" dirty="0"/>
              <a:t>faithful until death, and I will give you the crown of </a:t>
            </a:r>
            <a:r>
              <a:rPr lang="en-US" altLang="en-US" sz="3600" b="1" i="1" dirty="0" smtClean="0"/>
              <a:t>life” </a:t>
            </a:r>
            <a:r>
              <a:rPr lang="en-US" altLang="en-US" sz="3600" b="1" dirty="0" smtClean="0"/>
              <a:t>(v. 10). </a:t>
            </a:r>
            <a:endParaRPr lang="en-US" altLang="en-US" sz="3600" b="1" dirty="0"/>
          </a:p>
          <a:p>
            <a:r>
              <a:rPr lang="en-US" altLang="en-US" sz="3600" b="1" i="1" dirty="0" smtClean="0"/>
              <a:t>“…He </a:t>
            </a:r>
            <a:r>
              <a:rPr lang="en-US" altLang="en-US" sz="3600" b="1" i="1" dirty="0"/>
              <a:t>who overcomes shall not be hurt by the second </a:t>
            </a:r>
            <a:r>
              <a:rPr lang="en-US" altLang="en-US" sz="3600" b="1" i="1" dirty="0" smtClean="0"/>
              <a:t>death” </a:t>
            </a:r>
            <a:r>
              <a:rPr lang="en-US" altLang="en-US" sz="3600" b="1" dirty="0" smtClean="0"/>
              <a:t>(v. 11). </a:t>
            </a:r>
          </a:p>
          <a:p>
            <a:endParaRPr lang="en-US" altLang="en-US" sz="3600" b="1" i="1" dirty="0"/>
          </a:p>
          <a:p>
            <a:r>
              <a:rPr lang="en-US" altLang="en-US" sz="3300" b="1" dirty="0" smtClean="0"/>
              <a:t>Be faithful even if it means death. </a:t>
            </a:r>
          </a:p>
          <a:p>
            <a:r>
              <a:rPr lang="en-US" altLang="en-US" sz="3300" b="1" dirty="0" smtClean="0"/>
              <a:t>The “second death” is Hell (20:14-15; 21:8). </a:t>
            </a:r>
            <a:endParaRPr lang="en-US" altLang="en-US" sz="3300" b="1" dirty="0"/>
          </a:p>
        </p:txBody>
      </p:sp>
    </p:spTree>
    <p:extLst>
      <p:ext uri="{BB962C8B-B14F-4D97-AF65-F5344CB8AC3E}">
        <p14:creationId xmlns:p14="http://schemas.microsoft.com/office/powerpoint/2010/main" val="275317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chemeClr val="tx1"/>
                  </a:solidFill>
                </a:ln>
                <a:solidFill>
                  <a:srgbClr val="7030A0"/>
                </a:solidFill>
              </a:rPr>
              <a:t>Smyrna</a:t>
            </a:r>
            <a:r>
              <a:rPr lang="en-US" dirty="0" smtClean="0"/>
              <a:t>     </a:t>
            </a:r>
            <a:r>
              <a:rPr lang="en-US" sz="3600" b="1" dirty="0" smtClean="0"/>
              <a:t>Revelation 2:8-11 </a:t>
            </a:r>
            <a:endParaRPr lang="en-US" b="1" dirty="0">
              <a:ln>
                <a:solidFill>
                  <a:schemeClr val="tx1"/>
                </a:solidFill>
              </a:ln>
              <a:solidFill>
                <a:schemeClr val="tx2">
                  <a:lumMod val="60000"/>
                  <a:lumOff val="40000"/>
                </a:schemeClr>
              </a:solidFill>
            </a:endParaRPr>
          </a:p>
        </p:txBody>
      </p:sp>
      <p:sp>
        <p:nvSpPr>
          <p:cNvPr id="3" name="Content Placeholder 2"/>
          <p:cNvSpPr>
            <a:spLocks noGrp="1"/>
          </p:cNvSpPr>
          <p:nvPr>
            <p:ph idx="1"/>
          </p:nvPr>
        </p:nvSpPr>
        <p:spPr/>
        <p:txBody>
          <a:bodyPr/>
          <a:lstStyle/>
          <a:p>
            <a:r>
              <a:rPr lang="en-US" altLang="en-US" b="1" dirty="0"/>
              <a:t>We must not be discouraged by tribulation and persecution.</a:t>
            </a:r>
          </a:p>
          <a:p>
            <a:r>
              <a:rPr lang="en-US" altLang="en-US" b="1" dirty="0"/>
              <a:t>“Do not fear” (2 Tim. 1:7). </a:t>
            </a:r>
          </a:p>
          <a:p>
            <a:r>
              <a:rPr lang="en-US" altLang="en-US" b="1" dirty="0"/>
              <a:t>One may be poor by worldly standards, but rich in the eyes of the Lord.</a:t>
            </a:r>
          </a:p>
          <a:p>
            <a:r>
              <a:rPr lang="en-US" altLang="en-US" b="1" dirty="0"/>
              <a:t>We can experience death once or twice. The choice is </a:t>
            </a:r>
            <a:r>
              <a:rPr lang="en-US" altLang="en-US" b="1" dirty="0" smtClean="0"/>
              <a:t>ours.</a:t>
            </a:r>
            <a:endParaRPr lang="en-US" altLang="en-US" b="1" dirty="0"/>
          </a:p>
        </p:txBody>
      </p:sp>
    </p:spTree>
    <p:extLst>
      <p:ext uri="{BB962C8B-B14F-4D97-AF65-F5344CB8AC3E}">
        <p14:creationId xmlns:p14="http://schemas.microsoft.com/office/powerpoint/2010/main" val="115835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Things to remember as we study:</a:t>
            </a:r>
            <a:endParaRPr lang="en-US" dirty="0"/>
          </a:p>
        </p:txBody>
      </p:sp>
      <p:sp>
        <p:nvSpPr>
          <p:cNvPr id="3" name="Content Placeholder 2"/>
          <p:cNvSpPr>
            <a:spLocks noGrp="1"/>
          </p:cNvSpPr>
          <p:nvPr>
            <p:ph idx="1"/>
          </p:nvPr>
        </p:nvSpPr>
        <p:spPr/>
        <p:txBody>
          <a:bodyPr/>
          <a:lstStyle/>
          <a:p>
            <a:pPr>
              <a:buClr>
                <a:schemeClr val="tx1"/>
              </a:buClr>
            </a:pPr>
            <a:r>
              <a:rPr lang="en-US" dirty="0" smtClean="0"/>
              <a:t>Revelation is a book of signs and symbols. It is the Bible’s “picture book” in that the message is found in the visions. </a:t>
            </a:r>
          </a:p>
          <a:p>
            <a:pPr>
              <a:buClr>
                <a:schemeClr val="tx1"/>
              </a:buClr>
            </a:pPr>
            <a:endParaRPr lang="en-US" sz="800" dirty="0" smtClean="0"/>
          </a:p>
          <a:p>
            <a:pPr>
              <a:buClr>
                <a:schemeClr val="tx1"/>
              </a:buClr>
            </a:pPr>
            <a:r>
              <a:rPr lang="en-US" dirty="0" smtClean="0"/>
              <a:t>Revelation was written to help Christians in the First Century who were suffering for their faith. </a:t>
            </a:r>
            <a:endParaRPr lang="en-US" dirty="0"/>
          </a:p>
        </p:txBody>
      </p:sp>
    </p:spTree>
    <p:extLst>
      <p:ext uri="{BB962C8B-B14F-4D97-AF65-F5344CB8AC3E}">
        <p14:creationId xmlns:p14="http://schemas.microsoft.com/office/powerpoint/2010/main" val="23888651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chemeClr val="tx1"/>
                  </a:solidFill>
                </a:ln>
                <a:solidFill>
                  <a:srgbClr val="7030A0"/>
                </a:solidFill>
              </a:rPr>
              <a:t>Smyrna</a:t>
            </a:r>
            <a:r>
              <a:rPr lang="en-US" dirty="0" smtClean="0"/>
              <a:t>     </a:t>
            </a:r>
            <a:r>
              <a:rPr lang="en-US" sz="3600" b="1" dirty="0" smtClean="0"/>
              <a:t>Revelation 2:8-11 </a:t>
            </a:r>
            <a:endParaRPr lang="en-US" b="1" dirty="0">
              <a:ln>
                <a:solidFill>
                  <a:schemeClr val="tx1"/>
                </a:solidFill>
              </a:ln>
              <a:solidFill>
                <a:schemeClr val="tx2">
                  <a:lumMod val="60000"/>
                  <a:lumOff val="40000"/>
                </a:schemeClr>
              </a:solidFill>
            </a:endParaRP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3447" y="1752600"/>
            <a:ext cx="5425553" cy="4572000"/>
          </a:xfrm>
          <a:prstGeom prst="rect">
            <a:avLst/>
          </a:prstGeom>
          <a:noFill/>
          <a:ln w="9525">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67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City of Smyrna</a:t>
            </a:r>
            <a:endParaRPr lang="en-US" b="1" dirty="0">
              <a:solidFill>
                <a:schemeClr val="bg1"/>
              </a:solidFill>
            </a:endParaRPr>
          </a:p>
        </p:txBody>
      </p:sp>
      <p:sp>
        <p:nvSpPr>
          <p:cNvPr id="3" name="Content Placeholder 2"/>
          <p:cNvSpPr>
            <a:spLocks noGrp="1"/>
          </p:cNvSpPr>
          <p:nvPr>
            <p:ph idx="1"/>
          </p:nvPr>
        </p:nvSpPr>
        <p:spPr>
          <a:xfrm>
            <a:off x="457200" y="1600200"/>
            <a:ext cx="4114800" cy="5029200"/>
          </a:xfrm>
        </p:spPr>
        <p:txBody>
          <a:bodyPr>
            <a:normAutofit fontScale="92500"/>
          </a:bodyPr>
          <a:lstStyle/>
          <a:p>
            <a:pPr>
              <a:lnSpc>
                <a:spcPct val="90000"/>
              </a:lnSpc>
            </a:pPr>
            <a:r>
              <a:rPr lang="en-US" altLang="en-US" b="1" dirty="0">
                <a:solidFill>
                  <a:schemeClr val="bg1"/>
                </a:solidFill>
              </a:rPr>
              <a:t>Pop. 100,000</a:t>
            </a:r>
          </a:p>
          <a:p>
            <a:pPr>
              <a:lnSpc>
                <a:spcPct val="90000"/>
              </a:lnSpc>
            </a:pPr>
            <a:r>
              <a:rPr lang="en-US" altLang="en-US" b="1" dirty="0">
                <a:solidFill>
                  <a:schemeClr val="bg1"/>
                </a:solidFill>
              </a:rPr>
              <a:t>35 miles N. of                 Ephesus</a:t>
            </a:r>
          </a:p>
          <a:p>
            <a:pPr>
              <a:lnSpc>
                <a:spcPct val="90000"/>
              </a:lnSpc>
            </a:pPr>
            <a:r>
              <a:rPr lang="en-US" altLang="en-US" b="1" dirty="0">
                <a:solidFill>
                  <a:schemeClr val="bg1"/>
                </a:solidFill>
              </a:rPr>
              <a:t>Smyrna and Ephesus were called the “Eyes of Asia”</a:t>
            </a:r>
          </a:p>
          <a:p>
            <a:pPr>
              <a:lnSpc>
                <a:spcPct val="90000"/>
              </a:lnSpc>
            </a:pPr>
            <a:r>
              <a:rPr lang="en-US" altLang="en-US" b="1" dirty="0">
                <a:solidFill>
                  <a:schemeClr val="bg1"/>
                </a:solidFill>
              </a:rPr>
              <a:t>Prosperous city with magnificent harbor</a:t>
            </a:r>
          </a:p>
          <a:p>
            <a:pPr>
              <a:lnSpc>
                <a:spcPct val="90000"/>
              </a:lnSpc>
            </a:pPr>
            <a:r>
              <a:rPr lang="en-US" altLang="en-US" b="1" dirty="0">
                <a:solidFill>
                  <a:schemeClr val="bg1"/>
                </a:solidFill>
              </a:rPr>
              <a:t>Nothing known about the establishment of the church</a:t>
            </a:r>
          </a:p>
        </p:txBody>
      </p:sp>
      <p:pic>
        <p:nvPicPr>
          <p:cNvPr id="4" name="Picture 2" descr="http://upload.wikimedia.org/wikipedia/commons/thumb/d/d0/Seven_churches_of_asia.svg/623px-Seven_churches_of_asia.svg.png"/>
          <p:cNvPicPr>
            <a:picLocks noChangeAspect="1" noChangeArrowheads="1"/>
          </p:cNvPicPr>
          <p:nvPr/>
        </p:nvPicPr>
        <p:blipFill rotWithShape="1">
          <a:blip r:embed="rId2">
            <a:extLst>
              <a:ext uri="{28A0092B-C50C-407E-A947-70E740481C1C}">
                <a14:useLocalDpi xmlns:a14="http://schemas.microsoft.com/office/drawing/2010/main" val="0"/>
              </a:ext>
            </a:extLst>
          </a:blip>
          <a:srcRect t="24060"/>
          <a:stretch/>
        </p:blipFill>
        <p:spPr bwMode="auto">
          <a:xfrm>
            <a:off x="4648200" y="1676400"/>
            <a:ext cx="4038600" cy="465637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247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Emperor Worship in Smyrna</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en-US" b="1" dirty="0">
                <a:solidFill>
                  <a:schemeClr val="bg1"/>
                </a:solidFill>
              </a:rPr>
              <a:t>First city in Asia to erect a temple to goddess of Rome (195 BC).</a:t>
            </a:r>
          </a:p>
          <a:p>
            <a:r>
              <a:rPr lang="en-US" altLang="en-US" b="1" dirty="0">
                <a:solidFill>
                  <a:schemeClr val="bg1"/>
                </a:solidFill>
              </a:rPr>
              <a:t>26 AD, city authorized to build temple to Tiberius Caesar, making it a center for emperor worship.</a:t>
            </a:r>
          </a:p>
          <a:p>
            <a:r>
              <a:rPr lang="en-US" altLang="en-US" b="1" dirty="0">
                <a:solidFill>
                  <a:schemeClr val="bg1"/>
                </a:solidFill>
              </a:rPr>
              <a:t>During reign of Domitian (81-96 AD), emperor worship became compulsory.</a:t>
            </a:r>
          </a:p>
          <a:p>
            <a:r>
              <a:rPr lang="en-US" altLang="en-US" b="1" dirty="0">
                <a:solidFill>
                  <a:schemeClr val="bg1"/>
                </a:solidFill>
              </a:rPr>
              <a:t>Smyrna was noted for its persecution and martyrdom of Christians.</a:t>
            </a:r>
          </a:p>
        </p:txBody>
      </p:sp>
    </p:spTree>
    <p:extLst>
      <p:ext uri="{BB962C8B-B14F-4D97-AF65-F5344CB8AC3E}">
        <p14:creationId xmlns:p14="http://schemas.microsoft.com/office/powerpoint/2010/main" val="318207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b="1" dirty="0" smtClean="0"/>
              <a:t>Letters to the Seven Churches    Follow a Pattern</a:t>
            </a:r>
            <a:endParaRPr lang="en-US" b="1" dirty="0"/>
          </a:p>
        </p:txBody>
      </p:sp>
      <p:sp>
        <p:nvSpPr>
          <p:cNvPr id="3" name="Content Placeholder 2"/>
          <p:cNvSpPr>
            <a:spLocks noGrp="1"/>
          </p:cNvSpPr>
          <p:nvPr>
            <p:ph idx="1"/>
          </p:nvPr>
        </p:nvSpPr>
        <p:spPr>
          <a:xfrm>
            <a:off x="685800" y="2057400"/>
            <a:ext cx="8001000" cy="4068763"/>
          </a:xfrm>
        </p:spPr>
        <p:txBody>
          <a:bodyPr>
            <a:normAutofit/>
          </a:bodyPr>
          <a:lstStyle/>
          <a:p>
            <a:pPr marL="742950" indent="-742950">
              <a:buFont typeface="+mj-lt"/>
              <a:buAutoNum type="arabicPeriod"/>
            </a:pPr>
            <a:r>
              <a:rPr lang="en-US" sz="3600" b="1" i="1" dirty="0" smtClean="0"/>
              <a:t>Identification</a:t>
            </a:r>
          </a:p>
          <a:p>
            <a:pPr marL="742950" indent="-742950">
              <a:buFont typeface="+mj-lt"/>
              <a:buAutoNum type="arabicPeriod"/>
            </a:pPr>
            <a:r>
              <a:rPr lang="en-US" sz="3600" b="1" i="1" dirty="0" smtClean="0"/>
              <a:t>Commendation</a:t>
            </a:r>
          </a:p>
          <a:p>
            <a:pPr marL="742950" indent="-742950">
              <a:buFont typeface="+mj-lt"/>
              <a:buAutoNum type="arabicPeriod"/>
            </a:pPr>
            <a:r>
              <a:rPr lang="en-US" sz="3600" b="1" i="1" dirty="0" smtClean="0"/>
              <a:t>Complaint</a:t>
            </a:r>
          </a:p>
          <a:p>
            <a:pPr marL="742950" indent="-742950">
              <a:buFont typeface="+mj-lt"/>
              <a:buAutoNum type="arabicPeriod"/>
            </a:pPr>
            <a:r>
              <a:rPr lang="en-US" sz="3600" b="1" i="1" dirty="0" smtClean="0"/>
              <a:t>Counsel</a:t>
            </a:r>
          </a:p>
          <a:p>
            <a:pPr marL="742950" indent="-742950">
              <a:buFont typeface="+mj-lt"/>
              <a:buAutoNum type="arabicPeriod"/>
            </a:pPr>
            <a:r>
              <a:rPr lang="en-US" sz="3600" b="1" i="1" dirty="0" smtClean="0"/>
              <a:t>Promise</a:t>
            </a:r>
            <a:endParaRPr lang="en-US" sz="3600" b="1" i="1" dirty="0"/>
          </a:p>
        </p:txBody>
      </p:sp>
      <p:pic>
        <p:nvPicPr>
          <p:cNvPr id="4" name="Picture 4" descr="MCj023407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7800" y="2514600"/>
            <a:ext cx="2781300"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109512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Identification</a:t>
            </a:r>
            <a:endParaRPr lang="en-US" b="1" dirty="0">
              <a:solidFill>
                <a:schemeClr val="bg1"/>
              </a:solidFill>
            </a:endParaRPr>
          </a:p>
        </p:txBody>
      </p:sp>
      <p:sp>
        <p:nvSpPr>
          <p:cNvPr id="3" name="Content Placeholder 2"/>
          <p:cNvSpPr>
            <a:spLocks noGrp="1"/>
          </p:cNvSpPr>
          <p:nvPr>
            <p:ph idx="1"/>
          </p:nvPr>
        </p:nvSpPr>
        <p:spPr/>
        <p:txBody>
          <a:bodyPr/>
          <a:lstStyle/>
          <a:p>
            <a:r>
              <a:rPr lang="en-US" altLang="en-US" b="1" i="1" dirty="0" smtClean="0"/>
              <a:t>“…the </a:t>
            </a:r>
            <a:r>
              <a:rPr lang="en-US" altLang="en-US" b="1" i="1" dirty="0"/>
              <a:t>First and the Last, who was dead, and came to </a:t>
            </a:r>
            <a:r>
              <a:rPr lang="en-US" altLang="en-US" b="1" i="1" dirty="0" smtClean="0"/>
              <a:t>life” </a:t>
            </a:r>
            <a:r>
              <a:rPr lang="en-US" altLang="en-US" b="1" dirty="0" smtClean="0"/>
              <a:t>(v. 8).</a:t>
            </a:r>
            <a:endParaRPr lang="en-US" altLang="en-US" b="1" i="1" dirty="0"/>
          </a:p>
          <a:p>
            <a:endParaRPr lang="en-US" altLang="en-US" sz="900" b="1" i="1" dirty="0" smtClean="0"/>
          </a:p>
          <a:p>
            <a:endParaRPr lang="en-US" altLang="en-US" sz="900" b="1" i="1" dirty="0"/>
          </a:p>
          <a:p>
            <a:endParaRPr lang="en-US" altLang="en-US" sz="900" b="1" i="1" dirty="0"/>
          </a:p>
          <a:p>
            <a:r>
              <a:rPr lang="en-US" altLang="en-US" b="1" dirty="0" smtClean="0"/>
              <a:t>Jesus is greater and more powerful than anything they are will suffer. They will overcome through Him. </a:t>
            </a:r>
            <a:endParaRPr lang="en-US" altLang="en-US" b="1" dirty="0"/>
          </a:p>
        </p:txBody>
      </p:sp>
    </p:spTree>
    <p:extLst>
      <p:ext uri="{BB962C8B-B14F-4D97-AF65-F5344CB8AC3E}">
        <p14:creationId xmlns:p14="http://schemas.microsoft.com/office/powerpoint/2010/main" val="3705605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Commendation</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altLang="en-US" b="1" i="1" dirty="0" smtClean="0"/>
              <a:t>“I </a:t>
            </a:r>
            <a:r>
              <a:rPr lang="en-US" altLang="en-US" b="1" i="1" dirty="0"/>
              <a:t>know your works, tribulation, and poverty (but you are rich); and I know the blasphemy of those who say they are Jews and are not, but are a synagogue of </a:t>
            </a:r>
            <a:r>
              <a:rPr lang="en-US" altLang="en-US" b="1" i="1" dirty="0" smtClean="0"/>
              <a:t>Satan” </a:t>
            </a:r>
            <a:r>
              <a:rPr lang="en-US" altLang="en-US" b="1" dirty="0" smtClean="0"/>
              <a:t>(v. 9).</a:t>
            </a:r>
            <a:endParaRPr lang="en-US" altLang="en-US" b="1" dirty="0"/>
          </a:p>
          <a:p>
            <a:endParaRPr lang="en-US" altLang="en-US" b="1" dirty="0" smtClean="0"/>
          </a:p>
          <a:p>
            <a:r>
              <a:rPr lang="en-US" altLang="en-US" b="1" dirty="0" smtClean="0"/>
              <a:t>Smyrna was a wealthy city, but the Christians there were poor. The Lord said they were rich in what counts – their faithfulness. </a:t>
            </a:r>
            <a:endParaRPr lang="en-US" altLang="en-US" b="1" dirty="0"/>
          </a:p>
        </p:txBody>
      </p:sp>
    </p:spTree>
    <p:extLst>
      <p:ext uri="{BB962C8B-B14F-4D97-AF65-F5344CB8AC3E}">
        <p14:creationId xmlns:p14="http://schemas.microsoft.com/office/powerpoint/2010/main" val="4014450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Complaint</a:t>
            </a:r>
            <a:endParaRPr lang="en-US" b="1" dirty="0">
              <a:solidFill>
                <a:schemeClr val="bg1"/>
              </a:solidFill>
            </a:endParaRPr>
          </a:p>
        </p:txBody>
      </p:sp>
      <p:sp>
        <p:nvSpPr>
          <p:cNvPr id="3" name="Content Placeholder 2"/>
          <p:cNvSpPr>
            <a:spLocks noGrp="1"/>
          </p:cNvSpPr>
          <p:nvPr>
            <p:ph idx="1"/>
          </p:nvPr>
        </p:nvSpPr>
        <p:spPr/>
        <p:txBody>
          <a:bodyPr/>
          <a:lstStyle/>
          <a:p>
            <a:r>
              <a:rPr lang="en-US" altLang="en-US" b="1" dirty="0" smtClean="0"/>
              <a:t>None </a:t>
            </a:r>
          </a:p>
          <a:p>
            <a:endParaRPr lang="en-US" altLang="en-US" b="1" dirty="0"/>
          </a:p>
          <a:p>
            <a:r>
              <a:rPr lang="en-US" altLang="en-US" b="1" dirty="0" smtClean="0"/>
              <a:t>Either the church had no fault that needed correction, or… </a:t>
            </a:r>
          </a:p>
          <a:p>
            <a:r>
              <a:rPr lang="en-US" altLang="en-US" b="1" dirty="0" smtClean="0"/>
              <a:t>Their suffering at the time was so severe that what they needed was encouragement. </a:t>
            </a:r>
            <a:endParaRPr lang="en-US" altLang="en-US" b="1" dirty="0"/>
          </a:p>
        </p:txBody>
      </p:sp>
    </p:spTree>
    <p:extLst>
      <p:ext uri="{BB962C8B-B14F-4D97-AF65-F5344CB8AC3E}">
        <p14:creationId xmlns:p14="http://schemas.microsoft.com/office/powerpoint/2010/main" val="2236691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
  <TotalTime>234</TotalTime>
  <Words>529</Words>
  <Application>Microsoft Office PowerPoint</Application>
  <PresentationFormat>On-screen Show (4:3)</PresentationFormat>
  <Paragraphs>54</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Technic</vt:lpstr>
      <vt:lpstr>PowerPoint Presentation</vt:lpstr>
      <vt:lpstr>Things to remember as we study:</vt:lpstr>
      <vt:lpstr>Smyrna     Revelation 2:8-11 </vt:lpstr>
      <vt:lpstr>The City of Smyrna</vt:lpstr>
      <vt:lpstr>Emperor Worship in Smyrna</vt:lpstr>
      <vt:lpstr>Letters to the Seven Churches    Follow a Pattern</vt:lpstr>
      <vt:lpstr>Identification</vt:lpstr>
      <vt:lpstr>Commendation</vt:lpstr>
      <vt:lpstr>Complaint</vt:lpstr>
      <vt:lpstr>Counsel</vt:lpstr>
      <vt:lpstr>Promise</vt:lpstr>
      <vt:lpstr>Smyrna     Revelation 2:8-11 </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48</cp:revision>
  <dcterms:created xsi:type="dcterms:W3CDTF">2014-03-11T21:25:55Z</dcterms:created>
  <dcterms:modified xsi:type="dcterms:W3CDTF">2014-03-26T16:15:23Z</dcterms:modified>
</cp:coreProperties>
</file>