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 id="257" r:id="rId4"/>
    <p:sldId id="260" r:id="rId5"/>
    <p:sldId id="261" r:id="rId6"/>
    <p:sldId id="262" r:id="rId7"/>
    <p:sldId id="263" r:id="rId8"/>
    <p:sldId id="266" r:id="rId9"/>
    <p:sldId id="264" r:id="rId10"/>
    <p:sldId id="265" r:id="rId11"/>
    <p:sldId id="267" r:id="rId12"/>
    <p:sldId id="268" r:id="rId13"/>
    <p:sldId id="269"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21" d="100"/>
          <a:sy n="121" d="100"/>
        </p:scale>
        <p:origin x="902" y="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AE6E049-6B1E-473A-A7F4-8810514F9A2B}" type="datetimeFigureOut">
              <a:rPr lang="en-US" smtClean="0"/>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C085E4-92CB-4B96-9340-146EA07B6068}" type="slidenum">
              <a:rPr lang="en-US" smtClean="0"/>
              <a:t>‹#›</a:t>
            </a:fld>
            <a:endParaRPr lang="en-US"/>
          </a:p>
        </p:txBody>
      </p:sp>
    </p:spTree>
    <p:extLst>
      <p:ext uri="{BB962C8B-B14F-4D97-AF65-F5344CB8AC3E}">
        <p14:creationId xmlns:p14="http://schemas.microsoft.com/office/powerpoint/2010/main" val="2350339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E6E049-6B1E-473A-A7F4-8810514F9A2B}" type="datetimeFigureOut">
              <a:rPr lang="en-US" smtClean="0"/>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C085E4-92CB-4B96-9340-146EA07B6068}" type="slidenum">
              <a:rPr lang="en-US" smtClean="0"/>
              <a:t>‹#›</a:t>
            </a:fld>
            <a:endParaRPr lang="en-US"/>
          </a:p>
        </p:txBody>
      </p:sp>
    </p:spTree>
    <p:extLst>
      <p:ext uri="{BB962C8B-B14F-4D97-AF65-F5344CB8AC3E}">
        <p14:creationId xmlns:p14="http://schemas.microsoft.com/office/powerpoint/2010/main" val="2859829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AE6E049-6B1E-473A-A7F4-8810514F9A2B}" type="datetimeFigureOut">
              <a:rPr lang="en-US" smtClean="0"/>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C085E4-92CB-4B96-9340-146EA07B6068}" type="slidenum">
              <a:rPr lang="en-US" smtClean="0"/>
              <a:t>‹#›</a:t>
            </a:fld>
            <a:endParaRPr lang="en-US"/>
          </a:p>
        </p:txBody>
      </p:sp>
    </p:spTree>
    <p:extLst>
      <p:ext uri="{BB962C8B-B14F-4D97-AF65-F5344CB8AC3E}">
        <p14:creationId xmlns:p14="http://schemas.microsoft.com/office/powerpoint/2010/main" val="891236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AE6E049-6B1E-473A-A7F4-8810514F9A2B}" type="datetimeFigureOut">
              <a:rPr lang="en-US" smtClean="0"/>
              <a:t>10/23/2026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C085E4-92CB-4B96-9340-146EA07B6068}" type="slidenum">
              <a:rPr lang="en-US" smtClean="0"/>
              <a:t>‹#›</a:t>
            </a:fld>
            <a:endParaRPr lang="en-US"/>
          </a:p>
        </p:txBody>
      </p:sp>
    </p:spTree>
    <p:extLst>
      <p:ext uri="{BB962C8B-B14F-4D97-AF65-F5344CB8AC3E}">
        <p14:creationId xmlns:p14="http://schemas.microsoft.com/office/powerpoint/2010/main" val="3387046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AE6E049-6B1E-473A-A7F4-8810514F9A2B}" type="datetimeFigureOut">
              <a:rPr lang="en-US" smtClean="0"/>
              <a:t>10/23/2026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C085E4-92CB-4B96-9340-146EA07B6068}" type="slidenum">
              <a:rPr lang="en-US" smtClean="0"/>
              <a:t>‹#›</a:t>
            </a:fld>
            <a:endParaRPr lang="en-US"/>
          </a:p>
        </p:txBody>
      </p:sp>
    </p:spTree>
    <p:extLst>
      <p:ext uri="{BB962C8B-B14F-4D97-AF65-F5344CB8AC3E}">
        <p14:creationId xmlns:p14="http://schemas.microsoft.com/office/powerpoint/2010/main" val="2737415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AE6E049-6B1E-473A-A7F4-8810514F9A2B}" type="datetimeFigureOut">
              <a:rPr lang="en-US" smtClean="0"/>
              <a:t>10/23/2026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C085E4-92CB-4B96-9340-146EA07B6068}" type="slidenum">
              <a:rPr lang="en-US" smtClean="0"/>
              <a:t>‹#›</a:t>
            </a:fld>
            <a:endParaRPr lang="en-US"/>
          </a:p>
        </p:txBody>
      </p:sp>
    </p:spTree>
    <p:extLst>
      <p:ext uri="{BB962C8B-B14F-4D97-AF65-F5344CB8AC3E}">
        <p14:creationId xmlns:p14="http://schemas.microsoft.com/office/powerpoint/2010/main" val="2262585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E6E049-6B1E-473A-A7F4-8810514F9A2B}" type="datetimeFigureOut">
              <a:rPr lang="en-US" smtClean="0"/>
              <a:t>10/23/2026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C085E4-92CB-4B96-9340-146EA07B6068}" type="slidenum">
              <a:rPr lang="en-US" smtClean="0"/>
              <a:t>‹#›</a:t>
            </a:fld>
            <a:endParaRPr lang="en-US"/>
          </a:p>
        </p:txBody>
      </p:sp>
    </p:spTree>
    <p:extLst>
      <p:ext uri="{BB962C8B-B14F-4D97-AF65-F5344CB8AC3E}">
        <p14:creationId xmlns:p14="http://schemas.microsoft.com/office/powerpoint/2010/main" val="2129653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AE6E049-6B1E-473A-A7F4-8810514F9A2B}" type="datetimeFigureOut">
              <a:rPr lang="en-US" smtClean="0"/>
              <a:t>10/23/2026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C085E4-92CB-4B96-9340-146EA07B6068}" type="slidenum">
              <a:rPr lang="en-US" smtClean="0"/>
              <a:t>‹#›</a:t>
            </a:fld>
            <a:endParaRPr lang="en-US"/>
          </a:p>
        </p:txBody>
      </p:sp>
    </p:spTree>
    <p:extLst>
      <p:ext uri="{BB962C8B-B14F-4D97-AF65-F5344CB8AC3E}">
        <p14:creationId xmlns:p14="http://schemas.microsoft.com/office/powerpoint/2010/main" val="1180862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AE6E049-6B1E-473A-A7F4-8810514F9A2B}" type="datetimeFigureOut">
              <a:rPr lang="en-US" smtClean="0"/>
              <a:t>10/23/2026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C085E4-92CB-4B96-9340-146EA07B6068}" type="slidenum">
              <a:rPr lang="en-US" smtClean="0"/>
              <a:t>‹#›</a:t>
            </a:fld>
            <a:endParaRPr lang="en-US"/>
          </a:p>
        </p:txBody>
      </p:sp>
    </p:spTree>
    <p:extLst>
      <p:ext uri="{BB962C8B-B14F-4D97-AF65-F5344CB8AC3E}">
        <p14:creationId xmlns:p14="http://schemas.microsoft.com/office/powerpoint/2010/main" val="3183140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E6E049-6B1E-473A-A7F4-8810514F9A2B}" type="datetimeFigureOut">
              <a:rPr lang="en-US" smtClean="0"/>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C085E4-92CB-4B96-9340-146EA07B6068}" type="slidenum">
              <a:rPr lang="en-US" smtClean="0"/>
              <a:t>‹#›</a:t>
            </a:fld>
            <a:endParaRPr lang="en-US"/>
          </a:p>
        </p:txBody>
      </p:sp>
    </p:spTree>
    <p:extLst>
      <p:ext uri="{BB962C8B-B14F-4D97-AF65-F5344CB8AC3E}">
        <p14:creationId xmlns:p14="http://schemas.microsoft.com/office/powerpoint/2010/main" val="1605769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E6E049-6B1E-473A-A7F4-8810514F9A2B}" type="datetimeFigureOut">
              <a:rPr lang="en-US" smtClean="0"/>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C085E4-92CB-4B96-9340-146EA07B6068}" type="slidenum">
              <a:rPr lang="en-US" smtClean="0"/>
              <a:t>‹#›</a:t>
            </a:fld>
            <a:endParaRPr lang="en-US"/>
          </a:p>
        </p:txBody>
      </p:sp>
    </p:spTree>
    <p:extLst>
      <p:ext uri="{BB962C8B-B14F-4D97-AF65-F5344CB8AC3E}">
        <p14:creationId xmlns:p14="http://schemas.microsoft.com/office/powerpoint/2010/main" val="2622457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48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E6E049-6B1E-473A-A7F4-8810514F9A2B}" type="datetimeFigureOut">
              <a:rPr lang="en-US" smtClean="0"/>
              <a:t>10/23/2026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C085E4-92CB-4B96-9340-146EA07B6068}" type="slidenum">
              <a:rPr lang="en-US" smtClean="0"/>
              <a:t>‹#›</a:t>
            </a:fld>
            <a:endParaRPr lang="en-US"/>
          </a:p>
        </p:txBody>
      </p:sp>
    </p:spTree>
    <p:extLst>
      <p:ext uri="{BB962C8B-B14F-4D97-AF65-F5344CB8AC3E}">
        <p14:creationId xmlns:p14="http://schemas.microsoft.com/office/powerpoint/2010/main" val="30166777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FEE2F-5AA5-4A8D-9F02-0682D03D53A2}"/>
              </a:ext>
            </a:extLst>
          </p:cNvPr>
          <p:cNvSpPr>
            <a:spLocks noGrp="1"/>
          </p:cNvSpPr>
          <p:nvPr>
            <p:ph type="ctrTitle"/>
          </p:nvPr>
        </p:nvSpPr>
        <p:spPr/>
        <p:txBody>
          <a:bodyPr/>
          <a:lstStyle/>
          <a:p>
            <a:r>
              <a:rPr lang="en-US" b="1" dirty="0"/>
              <a:t>IF ONLY JESUS </a:t>
            </a:r>
            <a:br>
              <a:rPr lang="en-US" b="1" dirty="0"/>
            </a:br>
            <a:r>
              <a:rPr lang="en-US" b="1" dirty="0"/>
              <a:t>HAD BEEN THERE</a:t>
            </a:r>
          </a:p>
        </p:txBody>
      </p:sp>
      <p:sp>
        <p:nvSpPr>
          <p:cNvPr id="3" name="Subtitle 2">
            <a:extLst>
              <a:ext uri="{FF2B5EF4-FFF2-40B4-BE49-F238E27FC236}">
                <a16:creationId xmlns:a16="http://schemas.microsoft.com/office/drawing/2014/main" id="{73B452CF-638E-45F8-8F8F-F07201EFAD17}"/>
              </a:ext>
            </a:extLst>
          </p:cNvPr>
          <p:cNvSpPr>
            <a:spLocks noGrp="1"/>
          </p:cNvSpPr>
          <p:nvPr>
            <p:ph type="subTitle" idx="1"/>
          </p:nvPr>
        </p:nvSpPr>
        <p:spPr>
          <a:xfrm>
            <a:off x="2000250" y="5305439"/>
            <a:ext cx="5143500" cy="860396"/>
          </a:xfrm>
        </p:spPr>
        <p:txBody>
          <a:bodyPr>
            <a:normAutofit/>
          </a:bodyPr>
          <a:lstStyle/>
          <a:p>
            <a:r>
              <a:rPr lang="en-US" sz="2800" b="1" dirty="0"/>
              <a:t>JESUS AND THE PROBLEM OF SUFFERING</a:t>
            </a:r>
          </a:p>
        </p:txBody>
      </p:sp>
    </p:spTree>
    <p:extLst>
      <p:ext uri="{BB962C8B-B14F-4D97-AF65-F5344CB8AC3E}">
        <p14:creationId xmlns:p14="http://schemas.microsoft.com/office/powerpoint/2010/main" val="3258468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A3DC6-6E20-464E-BE3E-0B2488BD7246}"/>
              </a:ext>
            </a:extLst>
          </p:cNvPr>
          <p:cNvSpPr>
            <a:spLocks noGrp="1"/>
          </p:cNvSpPr>
          <p:nvPr>
            <p:ph type="title"/>
          </p:nvPr>
        </p:nvSpPr>
        <p:spPr>
          <a:xfrm>
            <a:off x="628650" y="18255"/>
            <a:ext cx="7886700" cy="1325563"/>
          </a:xfrm>
        </p:spPr>
        <p:txBody>
          <a:bodyPr/>
          <a:lstStyle/>
          <a:p>
            <a:pPr algn="ctr"/>
            <a:r>
              <a:rPr lang="en-US" dirty="0"/>
              <a:t>EPICURUS ON SUFFERING</a:t>
            </a:r>
          </a:p>
        </p:txBody>
      </p:sp>
      <p:sp>
        <p:nvSpPr>
          <p:cNvPr id="3" name="Content Placeholder 2">
            <a:extLst>
              <a:ext uri="{FF2B5EF4-FFF2-40B4-BE49-F238E27FC236}">
                <a16:creationId xmlns:a16="http://schemas.microsoft.com/office/drawing/2014/main" id="{EA9D9173-3700-42B4-8A2C-2C1C6FEC0C9C}"/>
              </a:ext>
            </a:extLst>
          </p:cNvPr>
          <p:cNvSpPr>
            <a:spLocks noGrp="1"/>
          </p:cNvSpPr>
          <p:nvPr>
            <p:ph idx="1"/>
          </p:nvPr>
        </p:nvSpPr>
        <p:spPr>
          <a:xfrm>
            <a:off x="517109" y="1437815"/>
            <a:ext cx="8122394" cy="4739148"/>
          </a:xfrm>
        </p:spPr>
        <p:txBody>
          <a:bodyPr>
            <a:normAutofit/>
          </a:bodyPr>
          <a:lstStyle/>
          <a:p>
            <a:r>
              <a:rPr lang="en-US" dirty="0"/>
              <a:t>Epicurus was a Greek philosopher who died in Athens, Greece in 270 B.C.</a:t>
            </a:r>
          </a:p>
          <a:p>
            <a:r>
              <a:rPr lang="en-US" dirty="0"/>
              <a:t>He still had followers (Epicureans) when Paul visited the city over three hundred years later (Acts 17:18).</a:t>
            </a:r>
          </a:p>
          <a:p>
            <a:r>
              <a:rPr lang="en-US" dirty="0"/>
              <a:t>Hume on Epicurus – “Is God willing to prevent evil, but not able? Then he is not omnipotent. Is he able, but not willing? Then he is malevolent. Is he both able and willing? Then from whence comes evil?”</a:t>
            </a:r>
          </a:p>
        </p:txBody>
      </p:sp>
    </p:spTree>
    <p:extLst>
      <p:ext uri="{BB962C8B-B14F-4D97-AF65-F5344CB8AC3E}">
        <p14:creationId xmlns:p14="http://schemas.microsoft.com/office/powerpoint/2010/main" val="586339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D6A82-9720-4FD2-B0DE-E2C709EBEEC7}"/>
              </a:ext>
            </a:extLst>
          </p:cNvPr>
          <p:cNvSpPr>
            <a:spLocks noGrp="1"/>
          </p:cNvSpPr>
          <p:nvPr>
            <p:ph type="title"/>
          </p:nvPr>
        </p:nvSpPr>
        <p:spPr>
          <a:xfrm>
            <a:off x="628650" y="232695"/>
            <a:ext cx="7886700" cy="1325563"/>
          </a:xfrm>
        </p:spPr>
        <p:txBody>
          <a:bodyPr/>
          <a:lstStyle/>
          <a:p>
            <a:pPr algn="ctr"/>
            <a:r>
              <a:rPr lang="en-US" dirty="0"/>
              <a:t>THE PROBLEM OF SUFFERING</a:t>
            </a:r>
          </a:p>
        </p:txBody>
      </p:sp>
      <p:sp>
        <p:nvSpPr>
          <p:cNvPr id="3" name="Content Placeholder 2">
            <a:extLst>
              <a:ext uri="{FF2B5EF4-FFF2-40B4-BE49-F238E27FC236}">
                <a16:creationId xmlns:a16="http://schemas.microsoft.com/office/drawing/2014/main" id="{32E8AE78-94CC-483C-AC61-3E14B2BCDF8A}"/>
              </a:ext>
            </a:extLst>
          </p:cNvPr>
          <p:cNvSpPr>
            <a:spLocks noGrp="1"/>
          </p:cNvSpPr>
          <p:nvPr>
            <p:ph idx="1"/>
          </p:nvPr>
        </p:nvSpPr>
        <p:spPr/>
        <p:txBody>
          <a:bodyPr/>
          <a:lstStyle/>
          <a:p>
            <a:r>
              <a:rPr lang="en-US" dirty="0"/>
              <a:t>If God is all powerful and God is all loving then there would be no suffering</a:t>
            </a:r>
          </a:p>
          <a:p>
            <a:r>
              <a:rPr lang="en-US" dirty="0"/>
              <a:t>There is suffering in the world, therefore either…</a:t>
            </a:r>
          </a:p>
          <a:p>
            <a:pPr lvl="1">
              <a:buFont typeface="Wingdings" panose="05000000000000000000" pitchFamily="2" charset="2"/>
              <a:buChar char="ü"/>
            </a:pPr>
            <a:r>
              <a:rPr lang="en-US" sz="2800" dirty="0"/>
              <a:t>God is not all loving</a:t>
            </a:r>
          </a:p>
          <a:p>
            <a:pPr lvl="1">
              <a:buFont typeface="Wingdings" panose="05000000000000000000" pitchFamily="2" charset="2"/>
              <a:buChar char="ü"/>
            </a:pPr>
            <a:r>
              <a:rPr lang="en-US" sz="2800" dirty="0"/>
              <a:t>God is not all powerful </a:t>
            </a:r>
          </a:p>
        </p:txBody>
      </p:sp>
    </p:spTree>
    <p:extLst>
      <p:ext uri="{BB962C8B-B14F-4D97-AF65-F5344CB8AC3E}">
        <p14:creationId xmlns:p14="http://schemas.microsoft.com/office/powerpoint/2010/main" val="3270029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48704-FBE9-452B-B246-EBAC2C8BF2A8}"/>
              </a:ext>
            </a:extLst>
          </p:cNvPr>
          <p:cNvSpPr>
            <a:spLocks noGrp="1"/>
          </p:cNvSpPr>
          <p:nvPr>
            <p:ph type="title"/>
          </p:nvPr>
        </p:nvSpPr>
        <p:spPr>
          <a:xfrm>
            <a:off x="628650" y="56122"/>
            <a:ext cx="7886700" cy="1325563"/>
          </a:xfrm>
        </p:spPr>
        <p:txBody>
          <a:bodyPr/>
          <a:lstStyle/>
          <a:p>
            <a:pPr algn="ctr"/>
            <a:r>
              <a:rPr lang="en-US" dirty="0"/>
              <a:t>JOHN 11 AND SUFFERING</a:t>
            </a:r>
          </a:p>
        </p:txBody>
      </p:sp>
      <p:sp>
        <p:nvSpPr>
          <p:cNvPr id="3" name="Content Placeholder 2">
            <a:extLst>
              <a:ext uri="{FF2B5EF4-FFF2-40B4-BE49-F238E27FC236}">
                <a16:creationId xmlns:a16="http://schemas.microsoft.com/office/drawing/2014/main" id="{57FF38E9-E5AD-408A-A5B0-48C297C5B6CD}"/>
              </a:ext>
            </a:extLst>
          </p:cNvPr>
          <p:cNvSpPr>
            <a:spLocks noGrp="1"/>
          </p:cNvSpPr>
          <p:nvPr>
            <p:ph idx="1"/>
          </p:nvPr>
        </p:nvSpPr>
        <p:spPr>
          <a:xfrm>
            <a:off x="628650" y="1254936"/>
            <a:ext cx="7886700" cy="5164784"/>
          </a:xfrm>
        </p:spPr>
        <p:txBody>
          <a:bodyPr>
            <a:normAutofit fontScale="92500" lnSpcReduction="10000"/>
          </a:bodyPr>
          <a:lstStyle/>
          <a:p>
            <a:r>
              <a:rPr lang="en-US" sz="3000" dirty="0"/>
              <a:t>Jesus is an exact representation of God (Heb. 1:3).  When we see Jesus, we see and know God (John 14:9)</a:t>
            </a:r>
          </a:p>
          <a:p>
            <a:r>
              <a:rPr lang="en-US" sz="3000" dirty="0"/>
              <a:t>John 11 is about suffering.  There is suffering to the point of death and there is suffering because of death. (John 11:1-45)</a:t>
            </a:r>
          </a:p>
          <a:p>
            <a:r>
              <a:rPr lang="en-US" sz="3000" dirty="0"/>
              <a:t>Jesus had a shocking response towards death and suffering</a:t>
            </a:r>
          </a:p>
          <a:p>
            <a:pPr lvl="1"/>
            <a:r>
              <a:rPr lang="en-US" sz="3000" dirty="0"/>
              <a:t>Jesus allowed the suffering to happen (John 11:1-6)</a:t>
            </a:r>
          </a:p>
          <a:p>
            <a:pPr lvl="1"/>
            <a:r>
              <a:rPr lang="en-US" sz="3000" dirty="0"/>
              <a:t>Jesus knew that Lazarus died (John 11:14)</a:t>
            </a:r>
          </a:p>
          <a:p>
            <a:pPr lvl="1"/>
            <a:r>
              <a:rPr lang="en-US" sz="3000" dirty="0"/>
              <a:t>Jesus was glad that all of this happened (John 11:15)</a:t>
            </a:r>
          </a:p>
        </p:txBody>
      </p:sp>
    </p:spTree>
    <p:extLst>
      <p:ext uri="{BB962C8B-B14F-4D97-AF65-F5344CB8AC3E}">
        <p14:creationId xmlns:p14="http://schemas.microsoft.com/office/powerpoint/2010/main" val="1062715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A18D3-2A16-4259-966B-A540DEAB836B}"/>
              </a:ext>
            </a:extLst>
          </p:cNvPr>
          <p:cNvSpPr>
            <a:spLocks noGrp="1"/>
          </p:cNvSpPr>
          <p:nvPr>
            <p:ph type="title"/>
          </p:nvPr>
        </p:nvSpPr>
        <p:spPr>
          <a:xfrm>
            <a:off x="628650" y="81347"/>
            <a:ext cx="7886700" cy="1325563"/>
          </a:xfrm>
        </p:spPr>
        <p:txBody>
          <a:bodyPr/>
          <a:lstStyle/>
          <a:p>
            <a:pPr algn="ctr"/>
            <a:r>
              <a:rPr lang="en-US" dirty="0"/>
              <a:t>“If Jesus had been there”</a:t>
            </a:r>
          </a:p>
        </p:txBody>
      </p:sp>
      <p:sp>
        <p:nvSpPr>
          <p:cNvPr id="3" name="Content Placeholder 2">
            <a:extLst>
              <a:ext uri="{FF2B5EF4-FFF2-40B4-BE49-F238E27FC236}">
                <a16:creationId xmlns:a16="http://schemas.microsoft.com/office/drawing/2014/main" id="{2B0A7558-A179-4F75-84B9-505EBB15F6BE}"/>
              </a:ext>
            </a:extLst>
          </p:cNvPr>
          <p:cNvSpPr>
            <a:spLocks noGrp="1"/>
          </p:cNvSpPr>
          <p:nvPr>
            <p:ph idx="1"/>
          </p:nvPr>
        </p:nvSpPr>
        <p:spPr>
          <a:xfrm>
            <a:off x="628650" y="1349528"/>
            <a:ext cx="7886700" cy="4827435"/>
          </a:xfrm>
        </p:spPr>
        <p:txBody>
          <a:bodyPr/>
          <a:lstStyle/>
          <a:p>
            <a:r>
              <a:rPr lang="en-US" dirty="0"/>
              <a:t>This is stated three times (John 11:21,32,37).</a:t>
            </a:r>
          </a:p>
          <a:p>
            <a:r>
              <a:rPr lang="en-US" dirty="0"/>
              <a:t>Isn’t this a polite way of asking, “Where were you?  Why did you let this happen?” </a:t>
            </a:r>
          </a:p>
          <a:p>
            <a:r>
              <a:rPr lang="en-US" dirty="0"/>
              <a:t>Isn’t that the same question we are asking?  How can God be God while there is suffering in the world?</a:t>
            </a:r>
          </a:p>
        </p:txBody>
      </p:sp>
    </p:spTree>
    <p:extLst>
      <p:ext uri="{BB962C8B-B14F-4D97-AF65-F5344CB8AC3E}">
        <p14:creationId xmlns:p14="http://schemas.microsoft.com/office/powerpoint/2010/main" val="1159569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72565-CCDE-4547-BD61-7AC20AA4707C}"/>
              </a:ext>
            </a:extLst>
          </p:cNvPr>
          <p:cNvSpPr>
            <a:spLocks noGrp="1"/>
          </p:cNvSpPr>
          <p:nvPr>
            <p:ph type="ctrTitle"/>
          </p:nvPr>
        </p:nvSpPr>
        <p:spPr>
          <a:xfrm>
            <a:off x="1657350" y="2281270"/>
            <a:ext cx="5829300" cy="2295459"/>
          </a:xfrm>
        </p:spPr>
        <p:txBody>
          <a:bodyPr>
            <a:normAutofit fontScale="90000"/>
          </a:bodyPr>
          <a:lstStyle/>
          <a:p>
            <a:r>
              <a:rPr lang="en-US" dirty="0"/>
              <a:t>Jesus did allow the suffering to occur but…</a:t>
            </a:r>
          </a:p>
        </p:txBody>
      </p:sp>
    </p:spTree>
    <p:extLst>
      <p:ext uri="{BB962C8B-B14F-4D97-AF65-F5344CB8AC3E}">
        <p14:creationId xmlns:p14="http://schemas.microsoft.com/office/powerpoint/2010/main" val="771149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3DEBA-91BC-46E8-909F-54EC52E4ACF1}"/>
              </a:ext>
            </a:extLst>
          </p:cNvPr>
          <p:cNvSpPr>
            <a:spLocks noGrp="1"/>
          </p:cNvSpPr>
          <p:nvPr>
            <p:ph type="title"/>
          </p:nvPr>
        </p:nvSpPr>
        <p:spPr/>
        <p:txBody>
          <a:bodyPr/>
          <a:lstStyle/>
          <a:p>
            <a:pPr algn="ctr"/>
            <a:r>
              <a:rPr lang="en-US" dirty="0"/>
              <a:t>THAT WASN’T BECAUSE HE LACKED THE POWER</a:t>
            </a:r>
          </a:p>
        </p:txBody>
      </p:sp>
      <p:sp>
        <p:nvSpPr>
          <p:cNvPr id="3" name="Content Placeholder 2">
            <a:extLst>
              <a:ext uri="{FF2B5EF4-FFF2-40B4-BE49-F238E27FC236}">
                <a16:creationId xmlns:a16="http://schemas.microsoft.com/office/drawing/2014/main" id="{40400DFA-E8D9-4F24-95F6-8BC53E6E84B2}"/>
              </a:ext>
            </a:extLst>
          </p:cNvPr>
          <p:cNvSpPr>
            <a:spLocks noGrp="1"/>
          </p:cNvSpPr>
          <p:nvPr>
            <p:ph idx="1"/>
          </p:nvPr>
        </p:nvSpPr>
        <p:spPr/>
        <p:txBody>
          <a:bodyPr/>
          <a:lstStyle/>
          <a:p>
            <a:r>
              <a:rPr lang="en-US" dirty="0"/>
              <a:t>He’d done so much already, no one could deny this (John 11:37)</a:t>
            </a:r>
          </a:p>
          <a:p>
            <a:r>
              <a:rPr lang="en-US" dirty="0"/>
              <a:t>Jesus didn’t even need to be there (Lk. 7:1-10)</a:t>
            </a:r>
          </a:p>
          <a:p>
            <a:r>
              <a:rPr lang="en-US" dirty="0"/>
              <a:t>If there was any doubt about Jesus’ power, Lazarus’ resurrection puts an end to it (John 11:43-44)</a:t>
            </a:r>
          </a:p>
        </p:txBody>
      </p:sp>
    </p:spTree>
    <p:extLst>
      <p:ext uri="{BB962C8B-B14F-4D97-AF65-F5344CB8AC3E}">
        <p14:creationId xmlns:p14="http://schemas.microsoft.com/office/powerpoint/2010/main" val="3356748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B43B7-90D6-4C39-9595-D4C6335F6168}"/>
              </a:ext>
            </a:extLst>
          </p:cNvPr>
          <p:cNvSpPr>
            <a:spLocks noGrp="1"/>
          </p:cNvSpPr>
          <p:nvPr>
            <p:ph type="title"/>
          </p:nvPr>
        </p:nvSpPr>
        <p:spPr/>
        <p:txBody>
          <a:bodyPr/>
          <a:lstStyle/>
          <a:p>
            <a:pPr algn="ctr"/>
            <a:r>
              <a:rPr lang="en-US" dirty="0"/>
              <a:t>THAT WASN’T BECAUSE JESUS DIDN’T CARE</a:t>
            </a:r>
          </a:p>
        </p:txBody>
      </p:sp>
      <p:sp>
        <p:nvSpPr>
          <p:cNvPr id="3" name="Content Placeholder 2">
            <a:extLst>
              <a:ext uri="{FF2B5EF4-FFF2-40B4-BE49-F238E27FC236}">
                <a16:creationId xmlns:a16="http://schemas.microsoft.com/office/drawing/2014/main" id="{B16D69AE-8B12-47E4-B094-30A2A47E3EAE}"/>
              </a:ext>
            </a:extLst>
          </p:cNvPr>
          <p:cNvSpPr>
            <a:spLocks noGrp="1"/>
          </p:cNvSpPr>
          <p:nvPr>
            <p:ph idx="1"/>
          </p:nvPr>
        </p:nvSpPr>
        <p:spPr/>
        <p:txBody>
          <a:bodyPr/>
          <a:lstStyle/>
          <a:p>
            <a:r>
              <a:rPr lang="en-US" dirty="0"/>
              <a:t>Cared about the family (John 11:5)</a:t>
            </a:r>
          </a:p>
          <a:p>
            <a:r>
              <a:rPr lang="en-US" dirty="0"/>
              <a:t>Cared about the suffering (John 11:33)</a:t>
            </a:r>
          </a:p>
          <a:p>
            <a:r>
              <a:rPr lang="en-US" dirty="0"/>
              <a:t>Cared enough to weep (John 11:35)</a:t>
            </a:r>
          </a:p>
          <a:p>
            <a:r>
              <a:rPr lang="en-US" dirty="0"/>
              <a:t>The bystanders observe His love (John 11:36)</a:t>
            </a:r>
          </a:p>
          <a:p>
            <a:endParaRPr lang="en-US" dirty="0"/>
          </a:p>
        </p:txBody>
      </p:sp>
    </p:spTree>
    <p:extLst>
      <p:ext uri="{BB962C8B-B14F-4D97-AF65-F5344CB8AC3E}">
        <p14:creationId xmlns:p14="http://schemas.microsoft.com/office/powerpoint/2010/main" val="3631314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56666-8343-4F30-8165-FA7AF3F93248}"/>
              </a:ext>
            </a:extLst>
          </p:cNvPr>
          <p:cNvSpPr>
            <a:spLocks noGrp="1"/>
          </p:cNvSpPr>
          <p:nvPr>
            <p:ph type="title"/>
          </p:nvPr>
        </p:nvSpPr>
        <p:spPr/>
        <p:txBody>
          <a:bodyPr>
            <a:normAutofit/>
          </a:bodyPr>
          <a:lstStyle/>
          <a:p>
            <a:pPr algn="ctr"/>
            <a:r>
              <a:rPr lang="en-US" dirty="0"/>
              <a:t>JESUS WAS STILL THE LORD </a:t>
            </a:r>
            <a:br>
              <a:rPr lang="en-US" dirty="0"/>
            </a:br>
            <a:r>
              <a:rPr lang="en-US" dirty="0"/>
              <a:t>AND THE SON OF GOD</a:t>
            </a:r>
          </a:p>
        </p:txBody>
      </p:sp>
      <p:sp>
        <p:nvSpPr>
          <p:cNvPr id="3" name="Content Placeholder 2">
            <a:extLst>
              <a:ext uri="{FF2B5EF4-FFF2-40B4-BE49-F238E27FC236}">
                <a16:creationId xmlns:a16="http://schemas.microsoft.com/office/drawing/2014/main" id="{8C98B6B0-F65C-4DE7-BB63-E0C3FFCA44C6}"/>
              </a:ext>
            </a:extLst>
          </p:cNvPr>
          <p:cNvSpPr>
            <a:spLocks noGrp="1"/>
          </p:cNvSpPr>
          <p:nvPr>
            <p:ph idx="1"/>
          </p:nvPr>
        </p:nvSpPr>
        <p:spPr/>
        <p:txBody>
          <a:bodyPr/>
          <a:lstStyle/>
          <a:p>
            <a:r>
              <a:rPr lang="en-US" dirty="0"/>
              <a:t>Remember, He waited and the disciples knew that (John 11:3,6)</a:t>
            </a:r>
          </a:p>
          <a:p>
            <a:r>
              <a:rPr lang="en-US" dirty="0"/>
              <a:t>He is still called Rabbi (John 11:8,28)</a:t>
            </a:r>
          </a:p>
          <a:p>
            <a:r>
              <a:rPr lang="en-US" dirty="0"/>
              <a:t>He is still called Lord by the disciples who watched Him do nothing (John 11:12)</a:t>
            </a:r>
          </a:p>
          <a:p>
            <a:r>
              <a:rPr lang="en-US" dirty="0"/>
              <a:t>He is still called Lord by those who thought He was too late (John 11:21,27,32,34,39)</a:t>
            </a:r>
          </a:p>
          <a:p>
            <a:r>
              <a:rPr lang="en-US" dirty="0"/>
              <a:t>Martha still calls Him Christ and the Son of God (John 11:27)</a:t>
            </a:r>
          </a:p>
        </p:txBody>
      </p:sp>
    </p:spTree>
    <p:extLst>
      <p:ext uri="{BB962C8B-B14F-4D97-AF65-F5344CB8AC3E}">
        <p14:creationId xmlns:p14="http://schemas.microsoft.com/office/powerpoint/2010/main" val="2415538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72565-CCDE-4547-BD61-7AC20AA4707C}"/>
              </a:ext>
            </a:extLst>
          </p:cNvPr>
          <p:cNvSpPr>
            <a:spLocks noGrp="1"/>
          </p:cNvSpPr>
          <p:nvPr>
            <p:ph type="ctrTitle"/>
          </p:nvPr>
        </p:nvSpPr>
        <p:spPr>
          <a:xfrm>
            <a:off x="1002686" y="2289699"/>
            <a:ext cx="7699878" cy="2278602"/>
          </a:xfrm>
        </p:spPr>
        <p:txBody>
          <a:bodyPr>
            <a:normAutofit fontScale="90000"/>
          </a:bodyPr>
          <a:lstStyle/>
          <a:p>
            <a:r>
              <a:rPr lang="en-US" dirty="0"/>
              <a:t>In the chapter of suffering, Jesus’ power and love are not called into question</a:t>
            </a:r>
          </a:p>
        </p:txBody>
      </p:sp>
    </p:spTree>
    <p:extLst>
      <p:ext uri="{BB962C8B-B14F-4D97-AF65-F5344CB8AC3E}">
        <p14:creationId xmlns:p14="http://schemas.microsoft.com/office/powerpoint/2010/main" val="1552371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BDCAC-C3AF-4ABD-AB46-9BB50F550597}"/>
              </a:ext>
            </a:extLst>
          </p:cNvPr>
          <p:cNvSpPr>
            <a:spLocks noGrp="1"/>
          </p:cNvSpPr>
          <p:nvPr>
            <p:ph type="title"/>
          </p:nvPr>
        </p:nvSpPr>
        <p:spPr/>
        <p:txBody>
          <a:bodyPr/>
          <a:lstStyle/>
          <a:p>
            <a:pPr algn="ctr"/>
            <a:r>
              <a:rPr lang="en-US" dirty="0"/>
              <a:t>SOMETHING IS WRONG WITH</a:t>
            </a:r>
            <a:br>
              <a:rPr lang="en-US" dirty="0"/>
            </a:br>
            <a:r>
              <a:rPr lang="en-US" dirty="0"/>
              <a:t>THE PROBLEM OF SUFFERING</a:t>
            </a:r>
          </a:p>
        </p:txBody>
      </p:sp>
      <p:sp>
        <p:nvSpPr>
          <p:cNvPr id="3" name="Content Placeholder 2">
            <a:extLst>
              <a:ext uri="{FF2B5EF4-FFF2-40B4-BE49-F238E27FC236}">
                <a16:creationId xmlns:a16="http://schemas.microsoft.com/office/drawing/2014/main" id="{21274BB2-B98F-4852-8C91-27EB90897245}"/>
              </a:ext>
            </a:extLst>
          </p:cNvPr>
          <p:cNvSpPr>
            <a:spLocks noGrp="1"/>
          </p:cNvSpPr>
          <p:nvPr>
            <p:ph idx="1"/>
          </p:nvPr>
        </p:nvSpPr>
        <p:spPr/>
        <p:txBody>
          <a:bodyPr/>
          <a:lstStyle/>
          <a:p>
            <a:r>
              <a:rPr lang="en-US" dirty="0"/>
              <a:t>Jesus had the power to prevent the suffering, but it still happened.</a:t>
            </a:r>
          </a:p>
          <a:p>
            <a:r>
              <a:rPr lang="en-US" dirty="0"/>
              <a:t>Jesus had great love, but suffering still happened.</a:t>
            </a:r>
          </a:p>
          <a:p>
            <a:r>
              <a:rPr lang="en-US" dirty="0"/>
              <a:t>So what is the answer to our dilemma and Epicurus’ questions?</a:t>
            </a:r>
          </a:p>
        </p:txBody>
      </p:sp>
    </p:spTree>
    <p:extLst>
      <p:ext uri="{BB962C8B-B14F-4D97-AF65-F5344CB8AC3E}">
        <p14:creationId xmlns:p14="http://schemas.microsoft.com/office/powerpoint/2010/main" val="3557811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0F23F-D746-4739-8C1B-DB556EAC2B8D}"/>
              </a:ext>
            </a:extLst>
          </p:cNvPr>
          <p:cNvSpPr>
            <a:spLocks noGrp="1"/>
          </p:cNvSpPr>
          <p:nvPr>
            <p:ph type="title"/>
          </p:nvPr>
        </p:nvSpPr>
        <p:spPr>
          <a:xfrm>
            <a:off x="1614487" y="305127"/>
            <a:ext cx="5915025" cy="739127"/>
          </a:xfrm>
        </p:spPr>
        <p:txBody>
          <a:bodyPr>
            <a:normAutofit fontScale="90000"/>
          </a:bodyPr>
          <a:lstStyle/>
          <a:p>
            <a:pPr algn="ctr"/>
            <a:r>
              <a:rPr lang="en-US" dirty="0"/>
              <a:t>THE PROBLEM OF SUFFERING</a:t>
            </a:r>
          </a:p>
        </p:txBody>
      </p:sp>
      <p:sp>
        <p:nvSpPr>
          <p:cNvPr id="3" name="Content Placeholder 2">
            <a:extLst>
              <a:ext uri="{FF2B5EF4-FFF2-40B4-BE49-F238E27FC236}">
                <a16:creationId xmlns:a16="http://schemas.microsoft.com/office/drawing/2014/main" id="{A3E4DDF2-1BE6-486E-A483-504D5B4FB17D}"/>
              </a:ext>
            </a:extLst>
          </p:cNvPr>
          <p:cNvSpPr>
            <a:spLocks noGrp="1"/>
          </p:cNvSpPr>
          <p:nvPr>
            <p:ph idx="1"/>
          </p:nvPr>
        </p:nvSpPr>
        <p:spPr>
          <a:xfrm>
            <a:off x="625289" y="1576552"/>
            <a:ext cx="8022851" cy="4824248"/>
          </a:xfrm>
        </p:spPr>
        <p:txBody>
          <a:bodyPr>
            <a:normAutofit lnSpcReduction="10000"/>
          </a:bodyPr>
          <a:lstStyle/>
          <a:p>
            <a:r>
              <a:rPr lang="en-US" dirty="0"/>
              <a:t>All things work together for good (Rom. 8:28)</a:t>
            </a:r>
          </a:p>
          <a:p>
            <a:pPr lvl="1">
              <a:buFont typeface="Wingdings" panose="05000000000000000000" pitchFamily="2" charset="2"/>
              <a:buChar char="ü"/>
            </a:pPr>
            <a:r>
              <a:rPr lang="en-US" sz="2800" dirty="0"/>
              <a:t>Martha understood this (John 11:21-27)</a:t>
            </a:r>
          </a:p>
          <a:p>
            <a:pPr lvl="1">
              <a:buFont typeface="Wingdings" panose="05000000000000000000" pitchFamily="2" charset="2"/>
              <a:buChar char="ü"/>
            </a:pPr>
            <a:r>
              <a:rPr lang="en-US" sz="2800" dirty="0"/>
              <a:t>Sometimes the good comes before “the end.”  Lazarus did not suffer for long (John 11:38-44)</a:t>
            </a:r>
          </a:p>
          <a:p>
            <a:r>
              <a:rPr lang="en-US" dirty="0"/>
              <a:t>Suffering for a reason</a:t>
            </a:r>
          </a:p>
          <a:p>
            <a:pPr lvl="1"/>
            <a:r>
              <a:rPr lang="en-US" sz="2800" dirty="0"/>
              <a:t>Suffering because of sin (John 5:14)</a:t>
            </a:r>
          </a:p>
          <a:p>
            <a:pPr lvl="1"/>
            <a:r>
              <a:rPr lang="en-US" sz="2800" dirty="0"/>
              <a:t>Suffering to bring glory to God (John 9:2-3)</a:t>
            </a:r>
          </a:p>
          <a:p>
            <a:pPr lvl="1"/>
            <a:r>
              <a:rPr lang="en-US" sz="2800" dirty="0"/>
              <a:t>Which means that suffering doesn’t reveal much about the reason.</a:t>
            </a:r>
          </a:p>
          <a:p>
            <a:r>
              <a:rPr lang="en-US" dirty="0"/>
              <a:t>Lazarus suffered for a reason (John 11:4,15,40-42,45,48; 12:9-11).  </a:t>
            </a:r>
          </a:p>
        </p:txBody>
      </p:sp>
    </p:spTree>
    <p:extLst>
      <p:ext uri="{BB962C8B-B14F-4D97-AF65-F5344CB8AC3E}">
        <p14:creationId xmlns:p14="http://schemas.microsoft.com/office/powerpoint/2010/main" val="131854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fade">
                                      <p:cBhvr>
                                        <p:cTn id="3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B3A50-8110-4AF9-B165-F2606BF3614B}"/>
              </a:ext>
            </a:extLst>
          </p:cNvPr>
          <p:cNvSpPr>
            <a:spLocks noGrp="1"/>
          </p:cNvSpPr>
          <p:nvPr>
            <p:ph type="title"/>
          </p:nvPr>
        </p:nvSpPr>
        <p:spPr>
          <a:xfrm>
            <a:off x="1614487" y="276869"/>
            <a:ext cx="5915025" cy="808335"/>
          </a:xfrm>
        </p:spPr>
        <p:txBody>
          <a:bodyPr>
            <a:normAutofit fontScale="90000"/>
          </a:bodyPr>
          <a:lstStyle/>
          <a:p>
            <a:pPr algn="ctr"/>
            <a:r>
              <a:rPr lang="en-US" dirty="0"/>
              <a:t>THE ANSWER TO SUFFERING</a:t>
            </a:r>
          </a:p>
        </p:txBody>
      </p:sp>
      <p:sp>
        <p:nvSpPr>
          <p:cNvPr id="3" name="Content Placeholder 2">
            <a:extLst>
              <a:ext uri="{FF2B5EF4-FFF2-40B4-BE49-F238E27FC236}">
                <a16:creationId xmlns:a16="http://schemas.microsoft.com/office/drawing/2014/main" id="{ACC2A80F-6C23-4D0A-B408-2B99D31B69D5}"/>
              </a:ext>
            </a:extLst>
          </p:cNvPr>
          <p:cNvSpPr>
            <a:spLocks noGrp="1"/>
          </p:cNvSpPr>
          <p:nvPr>
            <p:ph idx="1"/>
          </p:nvPr>
        </p:nvSpPr>
        <p:spPr>
          <a:xfrm>
            <a:off x="628650" y="1576552"/>
            <a:ext cx="7886700" cy="4723349"/>
          </a:xfrm>
        </p:spPr>
        <p:txBody>
          <a:bodyPr/>
          <a:lstStyle/>
          <a:p>
            <a:pPr marL="385763" indent="-385763">
              <a:buFont typeface="+mj-lt"/>
              <a:buAutoNum type="arabicPeriod"/>
            </a:pPr>
            <a:r>
              <a:rPr lang="en-US"/>
              <a:t>Suffering </a:t>
            </a:r>
            <a:r>
              <a:rPr lang="en-US" dirty="0"/>
              <a:t>doesn’t change who we need.</a:t>
            </a:r>
          </a:p>
          <a:p>
            <a:pPr marL="385763" indent="-385763">
              <a:buFont typeface="+mj-lt"/>
              <a:buAutoNum type="arabicPeriod"/>
            </a:pPr>
            <a:r>
              <a:rPr lang="en-US" dirty="0"/>
              <a:t>Even when we don’t know the reason for our suffering, I am thankful that we have a God who weeps with us.</a:t>
            </a:r>
          </a:p>
        </p:txBody>
      </p:sp>
    </p:spTree>
    <p:extLst>
      <p:ext uri="{BB962C8B-B14F-4D97-AF65-F5344CB8AC3E}">
        <p14:creationId xmlns:p14="http://schemas.microsoft.com/office/powerpoint/2010/main" val="1451436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314</TotalTime>
  <Words>663</Words>
  <Application>Microsoft Office PowerPoint</Application>
  <PresentationFormat>On-screen Show (4:3)</PresentationFormat>
  <Paragraphs>55</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Wingdings</vt:lpstr>
      <vt:lpstr>Office 2013 - 2022 Theme</vt:lpstr>
      <vt:lpstr>IF ONLY JESUS  HAD BEEN THERE</vt:lpstr>
      <vt:lpstr>EPICURUS ON SUFFERING</vt:lpstr>
      <vt:lpstr>THE PROBLEM OF SUFFERING</vt:lpstr>
      <vt:lpstr>JOHN 11 AND SUFFERING</vt:lpstr>
      <vt:lpstr>“If Jesus had been there”</vt:lpstr>
      <vt:lpstr>Jesus did allow the suffering to occur but…</vt:lpstr>
      <vt:lpstr>THAT WASN’T BECAUSE HE LACKED THE POWER</vt:lpstr>
      <vt:lpstr>THAT WASN’T BECAUSE JESUS DIDN’T CARE</vt:lpstr>
      <vt:lpstr>JESUS WAS STILL THE LORD  AND THE SON OF GOD</vt:lpstr>
      <vt:lpstr>In the chapter of suffering, Jesus’ power and love are not called into question</vt:lpstr>
      <vt:lpstr>SOMETHING IS WRONG WITH THE PROBLEM OF SUFFERING</vt:lpstr>
      <vt:lpstr>THE PROBLEM OF SUFFERING</vt:lpstr>
      <vt:lpstr>THE ANSWER TO SUFFERING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IF ONLY JESUS HAD BEEN THERE</dc:title>
  <dc:creator>Jared Hagan</dc:creator>
  <cp:lastModifiedBy>Jared Hagan</cp:lastModifiedBy>
  <cp:revision>10</cp:revision>
  <dcterms:created xsi:type="dcterms:W3CDTF">2020-08-08T00:34:54Z</dcterms:created>
  <dcterms:modified xsi:type="dcterms:W3CDTF">2026-10-23T20:43:54Z</dcterms:modified>
</cp:coreProperties>
</file>