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 id="2147483854" r:id="rId2"/>
    <p:sldMasterId id="2147483868" r:id="rId3"/>
  </p:sldMasterIdLst>
  <p:notesMasterIdLst>
    <p:notesMasterId r:id="rId13"/>
  </p:notesMasterIdLst>
  <p:sldIdLst>
    <p:sldId id="761" r:id="rId4"/>
    <p:sldId id="762" r:id="rId5"/>
    <p:sldId id="763" r:id="rId6"/>
    <p:sldId id="764" r:id="rId7"/>
    <p:sldId id="765" r:id="rId8"/>
    <p:sldId id="766" r:id="rId9"/>
    <p:sldId id="767" r:id="rId10"/>
    <p:sldId id="768"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rvice" id="{3C64C86B-CB58-4823-BD8C-F68585D6F563}">
          <p14:sldIdLst/>
        </p14:section>
        <p14:section name="Song" id="{D8F5DF2E-0DD5-48CF-943A-FBF98F807EFB}">
          <p14:sldIdLst/>
        </p14:section>
        <p14:section name="Prayer" id="{785FF2CF-754D-491F-BE90-82FA25063A3E}">
          <p14:sldIdLst/>
        </p14:section>
        <p14:section name="Exhortation and Dismissal" id="{ABD5E9EE-E79A-42ED-AA6A-24EF3777B493}">
          <p14:sldIdLst>
            <p14:sldId id="761"/>
            <p14:sldId id="762"/>
            <p14:sldId id="763"/>
            <p14:sldId id="764"/>
            <p14:sldId id="765"/>
            <p14:sldId id="766"/>
            <p14:sldId id="767"/>
            <p14:sldId id="768"/>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64" d="100"/>
          <a:sy n="64" d="100"/>
        </p:scale>
        <p:origin x="1421" y="2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3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5/25/2025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94EBEC99-BF0C-402D-B97E-F8E1AF59CFF3}" type="datetimeFigureOut">
              <a:rPr lang="en-US" smtClean="0"/>
              <a:t>5/25/2025</a:t>
            </a:fld>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63317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81253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04255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129117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976912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4EBEC99-BF0C-402D-B97E-F8E1AF59CFF3}" type="datetimeFigureOut">
              <a:rPr lang="en-US" smtClean="0"/>
              <a:t>5/25/2025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4223323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4EBEC99-BF0C-402D-B97E-F8E1AF59CFF3}" type="datetimeFigureOut">
              <a:rPr lang="en-US" smtClean="0"/>
              <a:t>5/25/2025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460929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126438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686312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4C1E1F-2B90-4632-A886-F97F3FBA8E98}"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3241470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4C1E1F-2B90-4632-A886-F97F3FBA8E98}"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26414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51274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4C1E1F-2B90-4632-A886-F97F3FBA8E98}"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299668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4C1E1F-2B90-4632-A886-F97F3FBA8E98}"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3324496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4C1E1F-2B90-4632-A886-F97F3FBA8E98}" type="datetimeFigureOut">
              <a:rPr lang="en-US" smtClean="0"/>
              <a:t>5/25/2025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793084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4C1E1F-2B90-4632-A886-F97F3FBA8E98}" type="datetimeFigureOut">
              <a:rPr lang="en-US" smtClean="0"/>
              <a:t>5/25/2025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287532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C1E1F-2B90-4632-A886-F97F3FBA8E98}" type="datetimeFigureOut">
              <a:rPr lang="en-US" smtClean="0"/>
              <a:t>5/25/2025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2776786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4C1E1F-2B90-4632-A886-F97F3FBA8E98}"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13917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4C1E1F-2B90-4632-A886-F97F3FBA8E98}"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2865260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4C1E1F-2B90-4632-A886-F97F3FBA8E98}"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2150757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4C1E1F-2B90-4632-A886-F97F3FBA8E98}"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917696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92CED0AC-ACC0-4992-9ACC-D4A59863011A}" type="datetimeFigureOut">
              <a:rPr lang="en-US" smtClean="0"/>
              <a:t>5/25/2025</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0D076366-19B8-4010-A8D0-8F9A11145F69}" type="slidenum">
              <a:rPr lang="en-US" smtClean="0"/>
              <a:t>‹#›</a:t>
            </a:fld>
            <a:endParaRPr lang="en-US"/>
          </a:p>
        </p:txBody>
      </p:sp>
    </p:spTree>
    <p:extLst>
      <p:ext uri="{BB962C8B-B14F-4D97-AF65-F5344CB8AC3E}">
        <p14:creationId xmlns:p14="http://schemas.microsoft.com/office/powerpoint/2010/main" val="287700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45329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92CED0AC-ACC0-4992-9ACC-D4A59863011A}" type="datetimeFigureOut">
              <a:rPr lang="en-US" smtClean="0"/>
              <a:t>5/25/2025</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0D076366-19B8-4010-A8D0-8F9A11145F69}" type="slidenum">
              <a:rPr lang="en-US" smtClean="0"/>
              <a:t>‹#›</a:t>
            </a:fld>
            <a:endParaRPr lang="en-US"/>
          </a:p>
        </p:txBody>
      </p:sp>
    </p:spTree>
    <p:extLst>
      <p:ext uri="{BB962C8B-B14F-4D97-AF65-F5344CB8AC3E}">
        <p14:creationId xmlns:p14="http://schemas.microsoft.com/office/powerpoint/2010/main" val="627194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CED0AC-ACC0-4992-9ACC-D4A59863011A}"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76366-19B8-4010-A8D0-8F9A11145F69}" type="slidenum">
              <a:rPr lang="en-US" smtClean="0"/>
              <a:t>‹#›</a:t>
            </a:fld>
            <a:endParaRPr lang="en-US"/>
          </a:p>
        </p:txBody>
      </p:sp>
    </p:spTree>
    <p:extLst>
      <p:ext uri="{BB962C8B-B14F-4D97-AF65-F5344CB8AC3E}">
        <p14:creationId xmlns:p14="http://schemas.microsoft.com/office/powerpoint/2010/main" val="269794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CED0AC-ACC0-4992-9ACC-D4A59863011A}"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76366-19B8-4010-A8D0-8F9A11145F69}" type="slidenum">
              <a:rPr lang="en-US" smtClean="0"/>
              <a:t>‹#›</a:t>
            </a:fld>
            <a:endParaRPr lang="en-US"/>
          </a:p>
        </p:txBody>
      </p:sp>
    </p:spTree>
    <p:extLst>
      <p:ext uri="{BB962C8B-B14F-4D97-AF65-F5344CB8AC3E}">
        <p14:creationId xmlns:p14="http://schemas.microsoft.com/office/powerpoint/2010/main" val="2606811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CED0AC-ACC0-4992-9ACC-D4A59863011A}" type="datetimeFigureOut">
              <a:rPr lang="en-US" smtClean="0"/>
              <a:t>5/25/2025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076366-19B8-4010-A8D0-8F9A11145F69}" type="slidenum">
              <a:rPr lang="en-US" smtClean="0"/>
              <a:t>‹#›</a:t>
            </a:fld>
            <a:endParaRPr lang="en-US"/>
          </a:p>
        </p:txBody>
      </p:sp>
    </p:spTree>
    <p:extLst>
      <p:ext uri="{BB962C8B-B14F-4D97-AF65-F5344CB8AC3E}">
        <p14:creationId xmlns:p14="http://schemas.microsoft.com/office/powerpoint/2010/main" val="1576175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CED0AC-ACC0-4992-9ACC-D4A59863011A}" type="datetimeFigureOut">
              <a:rPr lang="en-US" smtClean="0"/>
              <a:t>5/25/2025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076366-19B8-4010-A8D0-8F9A11145F69}" type="slidenum">
              <a:rPr lang="en-US" smtClean="0"/>
              <a:t>‹#›</a:t>
            </a:fld>
            <a:endParaRPr lang="en-US"/>
          </a:p>
        </p:txBody>
      </p:sp>
    </p:spTree>
    <p:extLst>
      <p:ext uri="{BB962C8B-B14F-4D97-AF65-F5344CB8AC3E}">
        <p14:creationId xmlns:p14="http://schemas.microsoft.com/office/powerpoint/2010/main" val="2102019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ED0AC-ACC0-4992-9ACC-D4A59863011A}" type="datetimeFigureOut">
              <a:rPr lang="en-US" smtClean="0"/>
              <a:t>5/25/2025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076366-19B8-4010-A8D0-8F9A11145F69}" type="slidenum">
              <a:rPr lang="en-US" smtClean="0"/>
              <a:t>‹#›</a:t>
            </a:fld>
            <a:endParaRPr lang="en-US"/>
          </a:p>
        </p:txBody>
      </p:sp>
    </p:spTree>
    <p:extLst>
      <p:ext uri="{BB962C8B-B14F-4D97-AF65-F5344CB8AC3E}">
        <p14:creationId xmlns:p14="http://schemas.microsoft.com/office/powerpoint/2010/main" val="38880386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CED0AC-ACC0-4992-9ACC-D4A59863011A}"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76366-19B8-4010-A8D0-8F9A11145F69}" type="slidenum">
              <a:rPr lang="en-US" smtClean="0"/>
              <a:t>‹#›</a:t>
            </a:fld>
            <a:endParaRPr lang="en-US"/>
          </a:p>
        </p:txBody>
      </p:sp>
    </p:spTree>
    <p:extLst>
      <p:ext uri="{BB962C8B-B14F-4D97-AF65-F5344CB8AC3E}">
        <p14:creationId xmlns:p14="http://schemas.microsoft.com/office/powerpoint/2010/main" val="724796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CED0AC-ACC0-4992-9ACC-D4A59863011A}"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76366-19B8-4010-A8D0-8F9A11145F69}" type="slidenum">
              <a:rPr lang="en-US" smtClean="0"/>
              <a:t>‹#›</a:t>
            </a:fld>
            <a:endParaRPr lang="en-US"/>
          </a:p>
        </p:txBody>
      </p:sp>
    </p:spTree>
    <p:extLst>
      <p:ext uri="{BB962C8B-B14F-4D97-AF65-F5344CB8AC3E}">
        <p14:creationId xmlns:p14="http://schemas.microsoft.com/office/powerpoint/2010/main" val="172892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CED0AC-ACC0-4992-9ACC-D4A59863011A}"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76366-19B8-4010-A8D0-8F9A11145F69}" type="slidenum">
              <a:rPr lang="en-US" smtClean="0"/>
              <a:t>‹#›</a:t>
            </a:fld>
            <a:endParaRPr lang="en-US"/>
          </a:p>
        </p:txBody>
      </p:sp>
    </p:spTree>
    <p:extLst>
      <p:ext uri="{BB962C8B-B14F-4D97-AF65-F5344CB8AC3E}">
        <p14:creationId xmlns:p14="http://schemas.microsoft.com/office/powerpoint/2010/main" val="661744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CED0AC-ACC0-4992-9ACC-D4A59863011A}"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76366-19B8-4010-A8D0-8F9A11145F69}" type="slidenum">
              <a:rPr lang="en-US" smtClean="0"/>
              <a:t>‹#›</a:t>
            </a:fld>
            <a:endParaRPr lang="en-US"/>
          </a:p>
        </p:txBody>
      </p:sp>
    </p:spTree>
    <p:extLst>
      <p:ext uri="{BB962C8B-B14F-4D97-AF65-F5344CB8AC3E}">
        <p14:creationId xmlns:p14="http://schemas.microsoft.com/office/powerpoint/2010/main" val="393183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EBEC99-BF0C-402D-B97E-F8E1AF59CFF3}"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41270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CED0AC-ACC0-4992-9ACC-D4A59863011A}"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76366-19B8-4010-A8D0-8F9A11145F69}" type="slidenum">
              <a:rPr lang="en-US" smtClean="0"/>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812749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CED0AC-ACC0-4992-9ACC-D4A59863011A}"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76366-19B8-4010-A8D0-8F9A11145F69}" type="slidenum">
              <a:rPr lang="en-US" smtClean="0"/>
              <a:t>‹#›</a:t>
            </a:fld>
            <a:endParaRPr lang="en-US"/>
          </a:p>
        </p:txBody>
      </p:sp>
    </p:spTree>
    <p:extLst>
      <p:ext uri="{BB962C8B-B14F-4D97-AF65-F5344CB8AC3E}">
        <p14:creationId xmlns:p14="http://schemas.microsoft.com/office/powerpoint/2010/main" val="1821507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2CED0AC-ACC0-4992-9ACC-D4A59863011A}" type="datetimeFigureOut">
              <a:rPr lang="en-US" smtClean="0"/>
              <a:t>5/25/2025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076366-19B8-4010-A8D0-8F9A11145F69}" type="slidenum">
              <a:rPr lang="en-US" smtClean="0"/>
              <a:t>‹#›</a:t>
            </a:fld>
            <a:endParaRPr lang="en-US"/>
          </a:p>
        </p:txBody>
      </p:sp>
    </p:spTree>
    <p:extLst>
      <p:ext uri="{BB962C8B-B14F-4D97-AF65-F5344CB8AC3E}">
        <p14:creationId xmlns:p14="http://schemas.microsoft.com/office/powerpoint/2010/main" val="1328133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2CED0AC-ACC0-4992-9ACC-D4A59863011A}" type="datetimeFigureOut">
              <a:rPr lang="en-US" smtClean="0"/>
              <a:t>5/25/2025</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0D076366-19B8-4010-A8D0-8F9A11145F69}" type="slidenum">
              <a:rPr lang="en-US" smtClean="0"/>
              <a:t>‹#›</a:t>
            </a:fld>
            <a:endParaRPr lang="en-US"/>
          </a:p>
        </p:txBody>
      </p:sp>
    </p:spTree>
    <p:extLst>
      <p:ext uri="{BB962C8B-B14F-4D97-AF65-F5344CB8AC3E}">
        <p14:creationId xmlns:p14="http://schemas.microsoft.com/office/powerpoint/2010/main" val="2818748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CED0AC-ACC0-4992-9ACC-D4A59863011A}"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76366-19B8-4010-A8D0-8F9A11145F69}" type="slidenum">
              <a:rPr lang="en-US" smtClean="0"/>
              <a:t>‹#›</a:t>
            </a:fld>
            <a:endParaRPr lang="en-US"/>
          </a:p>
        </p:txBody>
      </p:sp>
    </p:spTree>
    <p:extLst>
      <p:ext uri="{BB962C8B-B14F-4D97-AF65-F5344CB8AC3E}">
        <p14:creationId xmlns:p14="http://schemas.microsoft.com/office/powerpoint/2010/main" val="2764080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CED0AC-ACC0-4992-9ACC-D4A59863011A}"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76366-19B8-4010-A8D0-8F9A11145F69}" type="slidenum">
              <a:rPr lang="en-US" smtClean="0"/>
              <a:t>‹#›</a:t>
            </a:fld>
            <a:endParaRPr lang="en-US"/>
          </a:p>
        </p:txBody>
      </p:sp>
    </p:spTree>
    <p:extLst>
      <p:ext uri="{BB962C8B-B14F-4D97-AF65-F5344CB8AC3E}">
        <p14:creationId xmlns:p14="http://schemas.microsoft.com/office/powerpoint/2010/main" val="169281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EBEC99-BF0C-402D-B97E-F8E1AF59CFF3}" type="datetimeFigureOut">
              <a:rPr lang="en-US" smtClean="0"/>
              <a:t>5/25/2025</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425598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EBEC99-BF0C-402D-B97E-F8E1AF59CFF3}" type="datetimeFigureOut">
              <a:rPr lang="en-US" smtClean="0"/>
              <a:t>5/25/2025</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6969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BEC99-BF0C-402D-B97E-F8E1AF59CFF3}" type="datetimeFigureOut">
              <a:rPr lang="en-US" smtClean="0"/>
              <a:t>5/25/2025</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88513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66635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19403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94EBEC99-BF0C-402D-B97E-F8E1AF59CFF3}" type="datetimeFigureOut">
              <a:rPr lang="en-US" smtClean="0"/>
              <a:t>5/25/2025</a:t>
            </a:fld>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92978339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4C1E1F-2B90-4632-A886-F97F3FBA8E98}" type="datetimeFigureOut">
              <a:rPr lang="en-US" smtClean="0"/>
              <a:t>5/25/2025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191A66-0E0C-483D-B55B-474F0ADB5398}" type="slidenum">
              <a:rPr lang="en-US" smtClean="0"/>
              <a:t>‹#›</a:t>
            </a:fld>
            <a:endParaRPr lang="en-US"/>
          </a:p>
        </p:txBody>
      </p:sp>
    </p:spTree>
    <p:extLst>
      <p:ext uri="{BB962C8B-B14F-4D97-AF65-F5344CB8AC3E}">
        <p14:creationId xmlns:p14="http://schemas.microsoft.com/office/powerpoint/2010/main" val="139895630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2CED0AC-ACC0-4992-9ACC-D4A59863011A}" type="datetimeFigureOut">
              <a:rPr lang="en-US" smtClean="0"/>
              <a:t>5/25/2025</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D076366-19B8-4010-A8D0-8F9A11145F69}" type="slidenum">
              <a:rPr lang="en-US" smtClean="0"/>
              <a:t>‹#›</a:t>
            </a:fld>
            <a:endParaRPr lang="en-US"/>
          </a:p>
        </p:txBody>
      </p:sp>
    </p:spTree>
    <p:extLst>
      <p:ext uri="{BB962C8B-B14F-4D97-AF65-F5344CB8AC3E}">
        <p14:creationId xmlns:p14="http://schemas.microsoft.com/office/powerpoint/2010/main" val="3568440348"/>
      </p:ext>
    </p:extLst>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10362-406C-8E6E-EF05-64D5EFC49D9B}"/>
              </a:ext>
            </a:extLst>
          </p:cNvPr>
          <p:cNvSpPr>
            <a:spLocks noGrp="1"/>
          </p:cNvSpPr>
          <p:nvPr>
            <p:ph type="ctrTitle"/>
          </p:nvPr>
        </p:nvSpPr>
        <p:spPr/>
        <p:txBody>
          <a:bodyPr>
            <a:normAutofit/>
          </a:bodyPr>
          <a:lstStyle/>
          <a:p>
            <a:r>
              <a:rPr lang="en-US" sz="7200" b="1" dirty="0">
                <a:effectLst>
                  <a:outerShdw blurRad="38100" dist="38100" dir="2700000" algn="tl">
                    <a:srgbClr val="000000">
                      <a:alpha val="43137"/>
                    </a:srgbClr>
                  </a:outerShdw>
                </a:effectLst>
                <a:latin typeface="+mn-lt"/>
              </a:rPr>
              <a:t>Joshua</a:t>
            </a:r>
          </a:p>
        </p:txBody>
      </p:sp>
      <p:sp>
        <p:nvSpPr>
          <p:cNvPr id="3" name="Subtitle 2">
            <a:extLst>
              <a:ext uri="{FF2B5EF4-FFF2-40B4-BE49-F238E27FC236}">
                <a16:creationId xmlns:a16="http://schemas.microsoft.com/office/drawing/2014/main" id="{2E680740-83C4-B710-39A9-30C82653AF6B}"/>
              </a:ext>
            </a:extLst>
          </p:cNvPr>
          <p:cNvSpPr>
            <a:spLocks noGrp="1"/>
          </p:cNvSpPr>
          <p:nvPr>
            <p:ph type="subTitle" idx="1"/>
          </p:nvPr>
        </p:nvSpPr>
        <p:spPr/>
        <p:txBody>
          <a:bodyPr>
            <a:normAutofit/>
          </a:bodyPr>
          <a:lstStyle/>
          <a:p>
            <a:r>
              <a:rPr lang="en-US" sz="4000" dirty="0">
                <a:effectLst>
                  <a:outerShdw blurRad="38100" dist="38100" dir="2700000" algn="tl">
                    <a:srgbClr val="000000">
                      <a:alpha val="43137"/>
                    </a:srgbClr>
                  </a:outerShdw>
                </a:effectLst>
              </a:rPr>
              <a:t>A Pattern for Leadership</a:t>
            </a:r>
          </a:p>
        </p:txBody>
      </p:sp>
    </p:spTree>
    <p:extLst>
      <p:ext uri="{BB962C8B-B14F-4D97-AF65-F5344CB8AC3E}">
        <p14:creationId xmlns:p14="http://schemas.microsoft.com/office/powerpoint/2010/main" val="252427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6E37B-F305-4020-8DAB-682E13C09821}"/>
              </a:ext>
            </a:extLst>
          </p:cNvPr>
          <p:cNvSpPr>
            <a:spLocks noGrp="1"/>
          </p:cNvSpPr>
          <p:nvPr>
            <p:ph idx="1"/>
          </p:nvPr>
        </p:nvSpPr>
        <p:spPr>
          <a:xfrm>
            <a:off x="628650" y="1240971"/>
            <a:ext cx="7886700" cy="4935992"/>
          </a:xfrm>
        </p:spPr>
        <p:txBody>
          <a:bodyPr>
            <a:normAutofit/>
          </a:bodyPr>
          <a:lstStyle/>
          <a:p>
            <a:pPr marL="0" indent="0">
              <a:buNone/>
            </a:pPr>
            <a:r>
              <a:rPr lang="en-US" sz="3200" dirty="0"/>
              <a:t>Israel served the Lord all the days of Joshua, and all the days of the elders who outlived Joshua, who had known all the works of the Lord which He had done for Israel. </a:t>
            </a:r>
          </a:p>
          <a:p>
            <a:pPr marL="0" indent="0">
              <a:buNone/>
            </a:pPr>
            <a:endParaRPr lang="en-US" sz="800" dirty="0"/>
          </a:p>
          <a:p>
            <a:pPr marL="0" indent="0">
              <a:buNone/>
            </a:pPr>
            <a:r>
              <a:rPr lang="en-US" sz="3200" dirty="0"/>
              <a:t>Joshua 24:31</a:t>
            </a:r>
          </a:p>
        </p:txBody>
      </p:sp>
      <p:pic>
        <p:nvPicPr>
          <p:cNvPr id="1026" name="Picture 2" descr="Open Bible White Background Images – Browse 34,550 Stock Photos, Vectors,  and Video | Adobe Stock">
            <a:extLst>
              <a:ext uri="{FF2B5EF4-FFF2-40B4-BE49-F238E27FC236}">
                <a16:creationId xmlns:a16="http://schemas.microsoft.com/office/drawing/2014/main" id="{57BB38FF-7232-B3EF-01C1-E6755EAD5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514" y="3581398"/>
            <a:ext cx="4269922" cy="284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24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D1BA-354A-E9A2-CA5A-6490AE393C00}"/>
              </a:ext>
            </a:extLst>
          </p:cNvPr>
          <p:cNvSpPr>
            <a:spLocks noGrp="1"/>
          </p:cNvSpPr>
          <p:nvPr>
            <p:ph type="title"/>
          </p:nvPr>
        </p:nvSpPr>
        <p:spPr/>
        <p:txBody>
          <a:bodyPr/>
          <a:lstStyle/>
          <a:p>
            <a:pPr algn="ctr"/>
            <a:r>
              <a:rPr lang="en-US" b="1" dirty="0">
                <a:latin typeface="+mn-lt"/>
              </a:rPr>
              <a:t>1. He Was Humble</a:t>
            </a:r>
          </a:p>
        </p:txBody>
      </p:sp>
      <p:sp>
        <p:nvSpPr>
          <p:cNvPr id="3" name="Content Placeholder 2">
            <a:extLst>
              <a:ext uri="{FF2B5EF4-FFF2-40B4-BE49-F238E27FC236}">
                <a16:creationId xmlns:a16="http://schemas.microsoft.com/office/drawing/2014/main" id="{66043031-AD06-0449-9849-7DD370956C0B}"/>
              </a:ext>
            </a:extLst>
          </p:cNvPr>
          <p:cNvSpPr>
            <a:spLocks noGrp="1"/>
          </p:cNvSpPr>
          <p:nvPr>
            <p:ph idx="1"/>
          </p:nvPr>
        </p:nvSpPr>
        <p:spPr/>
        <p:txBody>
          <a:bodyPr>
            <a:normAutofit/>
          </a:bodyPr>
          <a:lstStyle/>
          <a:p>
            <a:r>
              <a:rPr lang="en-US" sz="3200" dirty="0"/>
              <a:t>See the needs of others and respond in their best interest - </a:t>
            </a:r>
            <a:r>
              <a:rPr lang="en-US" sz="3200" dirty="0">
                <a:solidFill>
                  <a:srgbClr val="0070C0"/>
                </a:solidFill>
              </a:rPr>
              <a:t>Phil. 2:3-4</a:t>
            </a:r>
            <a:r>
              <a:rPr lang="en-US" sz="3200" dirty="0"/>
              <a:t>.</a:t>
            </a:r>
          </a:p>
          <a:p>
            <a:r>
              <a:rPr lang="en-US" sz="3200" dirty="0"/>
              <a:t>Remain accountable - </a:t>
            </a:r>
            <a:r>
              <a:rPr lang="en-US" sz="3200" dirty="0">
                <a:solidFill>
                  <a:srgbClr val="0070C0"/>
                </a:solidFill>
              </a:rPr>
              <a:t>1 Pet. 5:1-4</a:t>
            </a:r>
            <a:r>
              <a:rPr lang="en-US" sz="3200" dirty="0"/>
              <a:t>.</a:t>
            </a:r>
          </a:p>
          <a:p>
            <a:r>
              <a:rPr lang="en-US" sz="3200" dirty="0"/>
              <a:t>Remain teachable. </a:t>
            </a:r>
          </a:p>
          <a:p>
            <a:r>
              <a:rPr lang="en-US" sz="3200" dirty="0"/>
              <a:t>Acknowledge and correct our mistakes. </a:t>
            </a:r>
          </a:p>
        </p:txBody>
      </p:sp>
    </p:spTree>
    <p:extLst>
      <p:ext uri="{BB962C8B-B14F-4D97-AF65-F5344CB8AC3E}">
        <p14:creationId xmlns:p14="http://schemas.microsoft.com/office/powerpoint/2010/main" val="34586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61509-D2A7-1FDC-B73C-252F2A0530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21A28-4D94-96E9-7B96-10A7F58AEAF1}"/>
              </a:ext>
            </a:extLst>
          </p:cNvPr>
          <p:cNvSpPr>
            <a:spLocks noGrp="1"/>
          </p:cNvSpPr>
          <p:nvPr>
            <p:ph type="title"/>
          </p:nvPr>
        </p:nvSpPr>
        <p:spPr/>
        <p:txBody>
          <a:bodyPr/>
          <a:lstStyle/>
          <a:p>
            <a:pPr algn="ctr"/>
            <a:r>
              <a:rPr lang="en-US" b="1" dirty="0">
                <a:latin typeface="+mn-lt"/>
              </a:rPr>
              <a:t>2. He Trusted God</a:t>
            </a:r>
          </a:p>
        </p:txBody>
      </p:sp>
      <p:sp>
        <p:nvSpPr>
          <p:cNvPr id="3" name="Content Placeholder 2">
            <a:extLst>
              <a:ext uri="{FF2B5EF4-FFF2-40B4-BE49-F238E27FC236}">
                <a16:creationId xmlns:a16="http://schemas.microsoft.com/office/drawing/2014/main" id="{6FA954E4-9DC5-EB1B-DC98-A463C2C5C5D7}"/>
              </a:ext>
            </a:extLst>
          </p:cNvPr>
          <p:cNvSpPr>
            <a:spLocks noGrp="1"/>
          </p:cNvSpPr>
          <p:nvPr>
            <p:ph idx="1"/>
          </p:nvPr>
        </p:nvSpPr>
        <p:spPr/>
        <p:txBody>
          <a:bodyPr>
            <a:normAutofit/>
          </a:bodyPr>
          <a:lstStyle/>
          <a:p>
            <a:r>
              <a:rPr lang="en-US" sz="3200" dirty="0"/>
              <a:t>Seen when he served as one of the spies sent into Canaan - </a:t>
            </a:r>
            <a:r>
              <a:rPr lang="en-US" sz="3200" dirty="0">
                <a:solidFill>
                  <a:srgbClr val="0070C0"/>
                </a:solidFill>
              </a:rPr>
              <a:t>Num. 14:6-9</a:t>
            </a:r>
            <a:r>
              <a:rPr lang="en-US" sz="3200" dirty="0"/>
              <a:t>.</a:t>
            </a:r>
          </a:p>
          <a:p>
            <a:r>
              <a:rPr lang="en-US" sz="3200" dirty="0"/>
              <a:t>Seen when he followed the orders regarding the capture of Jericho - </a:t>
            </a:r>
            <a:r>
              <a:rPr lang="en-US" sz="3200" dirty="0">
                <a:solidFill>
                  <a:srgbClr val="0070C0"/>
                </a:solidFill>
              </a:rPr>
              <a:t>Josh. 6:2-5</a:t>
            </a:r>
            <a:r>
              <a:rPr lang="en-US" sz="3200" dirty="0"/>
              <a:t>. </a:t>
            </a:r>
          </a:p>
        </p:txBody>
      </p:sp>
    </p:spTree>
    <p:extLst>
      <p:ext uri="{BB962C8B-B14F-4D97-AF65-F5344CB8AC3E}">
        <p14:creationId xmlns:p14="http://schemas.microsoft.com/office/powerpoint/2010/main" val="38509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2F2E1-F026-BC6F-9D48-472E6D69A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80CD3-50F2-2F0C-EE58-3229631BF088}"/>
              </a:ext>
            </a:extLst>
          </p:cNvPr>
          <p:cNvSpPr>
            <a:spLocks noGrp="1"/>
          </p:cNvSpPr>
          <p:nvPr>
            <p:ph type="title"/>
          </p:nvPr>
        </p:nvSpPr>
        <p:spPr/>
        <p:txBody>
          <a:bodyPr>
            <a:normAutofit/>
          </a:bodyPr>
          <a:lstStyle/>
          <a:p>
            <a:pPr algn="ctr"/>
            <a:r>
              <a:rPr lang="en-US" b="1" dirty="0">
                <a:latin typeface="+mn-lt"/>
              </a:rPr>
              <a:t>3. He Obeyed God</a:t>
            </a:r>
          </a:p>
        </p:txBody>
      </p:sp>
      <p:sp>
        <p:nvSpPr>
          <p:cNvPr id="3" name="Content Placeholder 2">
            <a:extLst>
              <a:ext uri="{FF2B5EF4-FFF2-40B4-BE49-F238E27FC236}">
                <a16:creationId xmlns:a16="http://schemas.microsoft.com/office/drawing/2014/main" id="{23B76896-4BFB-F280-2FFD-EF981661FC33}"/>
              </a:ext>
            </a:extLst>
          </p:cNvPr>
          <p:cNvSpPr>
            <a:spLocks noGrp="1"/>
          </p:cNvSpPr>
          <p:nvPr>
            <p:ph idx="1"/>
          </p:nvPr>
        </p:nvSpPr>
        <p:spPr>
          <a:xfrm>
            <a:off x="628650" y="1825625"/>
            <a:ext cx="7886700" cy="4847318"/>
          </a:xfrm>
        </p:spPr>
        <p:txBody>
          <a:bodyPr>
            <a:normAutofit fontScale="92500" lnSpcReduction="10000"/>
          </a:bodyPr>
          <a:lstStyle/>
          <a:p>
            <a:pPr marL="514350" indent="-514350">
              <a:buSzPct val="80000"/>
              <a:buFont typeface="+mj-lt"/>
              <a:buAutoNum type="arabicPeriod" startAt="7"/>
            </a:pPr>
            <a:r>
              <a:rPr lang="en-US" sz="3200" dirty="0"/>
              <a:t>Only be strong and very courageous, that you may observe to do according to all the law which Moses My servant commanded you; do not turn from it to the right hand or to the left, that you may prosper wherever you go. </a:t>
            </a:r>
          </a:p>
          <a:p>
            <a:pPr marL="514350" indent="-514350">
              <a:buSzPct val="80000"/>
              <a:buFont typeface="+mj-lt"/>
              <a:buAutoNum type="arabicPeriod" startAt="7"/>
            </a:pPr>
            <a:r>
              <a:rPr lang="en-US" sz="3200" dirty="0"/>
              <a:t>This Book of the Law shall not depart from your mouth, but you shall meditate in it day and night, that you may observe to do according to all that is written in it. For then you will make your way prosperous, and then you will have good success. </a:t>
            </a:r>
          </a:p>
          <a:p>
            <a:pPr marL="0" indent="0" algn="r">
              <a:buSzPct val="80000"/>
              <a:buNone/>
            </a:pPr>
            <a:r>
              <a:rPr lang="en-US" sz="3200" dirty="0"/>
              <a:t>Joshua 1:7-8</a:t>
            </a:r>
          </a:p>
        </p:txBody>
      </p:sp>
    </p:spTree>
    <p:extLst>
      <p:ext uri="{BB962C8B-B14F-4D97-AF65-F5344CB8AC3E}">
        <p14:creationId xmlns:p14="http://schemas.microsoft.com/office/powerpoint/2010/main" val="42757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1874D-3F2C-290B-3DC9-AA3AFC341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CAFC64-499A-ECB0-DD1C-006531AF6B31}"/>
              </a:ext>
            </a:extLst>
          </p:cNvPr>
          <p:cNvSpPr>
            <a:spLocks noGrp="1"/>
          </p:cNvSpPr>
          <p:nvPr>
            <p:ph type="title"/>
          </p:nvPr>
        </p:nvSpPr>
        <p:spPr/>
        <p:txBody>
          <a:bodyPr>
            <a:normAutofit/>
          </a:bodyPr>
          <a:lstStyle/>
          <a:p>
            <a:pPr algn="ctr"/>
            <a:r>
              <a:rPr lang="en-US" b="1" dirty="0">
                <a:latin typeface="+mn-lt"/>
              </a:rPr>
              <a:t>3. He Obeyed God</a:t>
            </a:r>
          </a:p>
        </p:txBody>
      </p:sp>
      <p:sp>
        <p:nvSpPr>
          <p:cNvPr id="3" name="Content Placeholder 2">
            <a:extLst>
              <a:ext uri="{FF2B5EF4-FFF2-40B4-BE49-F238E27FC236}">
                <a16:creationId xmlns:a16="http://schemas.microsoft.com/office/drawing/2014/main" id="{DEA16C9A-D21A-9D30-A8BE-4AC02C86718C}"/>
              </a:ext>
            </a:extLst>
          </p:cNvPr>
          <p:cNvSpPr>
            <a:spLocks noGrp="1"/>
          </p:cNvSpPr>
          <p:nvPr>
            <p:ph idx="1"/>
          </p:nvPr>
        </p:nvSpPr>
        <p:spPr/>
        <p:txBody>
          <a:bodyPr>
            <a:normAutofit/>
          </a:bodyPr>
          <a:lstStyle/>
          <a:p>
            <a:r>
              <a:rPr lang="en-US" sz="3200" dirty="0"/>
              <a:t>He did this before the people - </a:t>
            </a:r>
            <a:r>
              <a:rPr lang="en-US" sz="3200" dirty="0">
                <a:solidFill>
                  <a:srgbClr val="0070C0"/>
                </a:solidFill>
              </a:rPr>
              <a:t>Josh. 8:30-35</a:t>
            </a:r>
            <a:r>
              <a:rPr lang="en-US" sz="3200" dirty="0"/>
              <a:t>.</a:t>
            </a:r>
          </a:p>
          <a:p>
            <a:r>
              <a:rPr lang="en-US" sz="3200" dirty="0"/>
              <a:t>He did this personally - </a:t>
            </a:r>
            <a:r>
              <a:rPr lang="en-US" sz="3200" dirty="0">
                <a:solidFill>
                  <a:srgbClr val="0070C0"/>
                </a:solidFill>
              </a:rPr>
              <a:t>Josh. 11:15</a:t>
            </a:r>
            <a:r>
              <a:rPr lang="en-US" sz="3200" dirty="0"/>
              <a:t>.</a:t>
            </a:r>
          </a:p>
          <a:p>
            <a:r>
              <a:rPr lang="en-US" sz="3200" dirty="0"/>
              <a:t>He encouraged others to make this same choice - </a:t>
            </a:r>
            <a:r>
              <a:rPr lang="en-US" sz="3200" dirty="0">
                <a:solidFill>
                  <a:srgbClr val="0070C0"/>
                </a:solidFill>
              </a:rPr>
              <a:t>Josh. 24:15</a:t>
            </a:r>
            <a:r>
              <a:rPr lang="en-US" sz="3200" dirty="0"/>
              <a:t>. </a:t>
            </a:r>
          </a:p>
        </p:txBody>
      </p:sp>
    </p:spTree>
    <p:extLst>
      <p:ext uri="{BB962C8B-B14F-4D97-AF65-F5344CB8AC3E}">
        <p14:creationId xmlns:p14="http://schemas.microsoft.com/office/powerpoint/2010/main" val="281254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AB216-E356-686B-4B7E-5C7C47EE5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893BD-6D59-80ED-4411-81C5CF716E52}"/>
              </a:ext>
            </a:extLst>
          </p:cNvPr>
          <p:cNvSpPr>
            <a:spLocks noGrp="1"/>
          </p:cNvSpPr>
          <p:nvPr>
            <p:ph type="title"/>
          </p:nvPr>
        </p:nvSpPr>
        <p:spPr/>
        <p:txBody>
          <a:bodyPr/>
          <a:lstStyle/>
          <a:p>
            <a:pPr algn="ctr"/>
            <a:r>
              <a:rPr lang="en-US" b="1" dirty="0">
                <a:latin typeface="+mn-lt"/>
              </a:rPr>
              <a:t>4. He Honored God</a:t>
            </a:r>
          </a:p>
        </p:txBody>
      </p:sp>
      <p:sp>
        <p:nvSpPr>
          <p:cNvPr id="3" name="Content Placeholder 2">
            <a:extLst>
              <a:ext uri="{FF2B5EF4-FFF2-40B4-BE49-F238E27FC236}">
                <a16:creationId xmlns:a16="http://schemas.microsoft.com/office/drawing/2014/main" id="{FEFEFAC8-96AB-9697-943F-4DDF30191726}"/>
              </a:ext>
            </a:extLst>
          </p:cNvPr>
          <p:cNvSpPr>
            <a:spLocks noGrp="1"/>
          </p:cNvSpPr>
          <p:nvPr>
            <p:ph idx="1"/>
          </p:nvPr>
        </p:nvSpPr>
        <p:spPr/>
        <p:txBody>
          <a:bodyPr>
            <a:normAutofit/>
          </a:bodyPr>
          <a:lstStyle/>
          <a:p>
            <a:r>
              <a:rPr lang="en-US" sz="3200" dirty="0"/>
              <a:t>He constructed a memorial to God at Gilgal - </a:t>
            </a:r>
            <a:r>
              <a:rPr lang="en-US" sz="3200" dirty="0">
                <a:solidFill>
                  <a:srgbClr val="0070C0"/>
                </a:solidFill>
              </a:rPr>
              <a:t>Josh. 4:20-24</a:t>
            </a:r>
            <a:r>
              <a:rPr lang="en-US" sz="3200" dirty="0"/>
              <a:t>.</a:t>
            </a:r>
          </a:p>
          <a:p>
            <a:r>
              <a:rPr lang="en-US" sz="3200" dirty="0"/>
              <a:t>This memorial honored God’s role in delivering Israel into the land of Canaan. </a:t>
            </a:r>
          </a:p>
          <a:p>
            <a:r>
              <a:rPr lang="en-US" sz="3200" dirty="0"/>
              <a:t>It would be an opportunity to teach future generations about the mighty hand of God, to “fear the Lord your God forever.”</a:t>
            </a:r>
          </a:p>
        </p:txBody>
      </p:sp>
    </p:spTree>
    <p:extLst>
      <p:ext uri="{BB962C8B-B14F-4D97-AF65-F5344CB8AC3E}">
        <p14:creationId xmlns:p14="http://schemas.microsoft.com/office/powerpoint/2010/main" val="12489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D604-B1FF-0245-7F9B-D520F46AFAE5}"/>
              </a:ext>
            </a:extLst>
          </p:cNvPr>
          <p:cNvSpPr>
            <a:spLocks noGrp="1"/>
          </p:cNvSpPr>
          <p:nvPr>
            <p:ph type="title"/>
          </p:nvPr>
        </p:nvSpPr>
        <p:spPr>
          <a:xfrm>
            <a:off x="628650" y="365127"/>
            <a:ext cx="7886700" cy="1093560"/>
          </a:xfrm>
          <a:solidFill>
            <a:srgbClr val="0070C0"/>
          </a:solidFill>
          <a:ln>
            <a:solidFill>
              <a:schemeClr val="tx1"/>
            </a:solidFill>
          </a:ln>
          <a:effectLst>
            <a:outerShdw blurRad="50800" dist="38100" dir="2700000" algn="tl" rotWithShape="0">
              <a:prstClr val="black">
                <a:alpha val="40000"/>
              </a:prstClr>
            </a:outerShdw>
          </a:effectLst>
        </p:spPr>
        <p:txBody>
          <a:bodyPr/>
          <a:lstStyle/>
          <a:p>
            <a:pPr algn="ctr"/>
            <a:r>
              <a:rPr lang="en-US" b="1" i="1" dirty="0">
                <a:solidFill>
                  <a:schemeClr val="bg1"/>
                </a:solidFill>
                <a:latin typeface="+mn-lt"/>
              </a:rPr>
              <a:t>Joshua’s Leadership Qualities</a:t>
            </a:r>
          </a:p>
        </p:txBody>
      </p:sp>
      <p:sp>
        <p:nvSpPr>
          <p:cNvPr id="3" name="Content Placeholder 2">
            <a:extLst>
              <a:ext uri="{FF2B5EF4-FFF2-40B4-BE49-F238E27FC236}">
                <a16:creationId xmlns:a16="http://schemas.microsoft.com/office/drawing/2014/main" id="{C9BD4EDF-DCD4-C955-D4F1-33AD94DCC58E}"/>
              </a:ext>
            </a:extLst>
          </p:cNvPr>
          <p:cNvSpPr>
            <a:spLocks noGrp="1"/>
          </p:cNvSpPr>
          <p:nvPr>
            <p:ph idx="1"/>
          </p:nvPr>
        </p:nvSpPr>
        <p:spPr>
          <a:xfrm>
            <a:off x="628650" y="2057399"/>
            <a:ext cx="7886700" cy="4119563"/>
          </a:xfrm>
        </p:spPr>
        <p:txBody>
          <a:bodyPr>
            <a:normAutofit/>
          </a:bodyPr>
          <a:lstStyle/>
          <a:p>
            <a:r>
              <a:rPr lang="en-US" sz="3600" b="1" dirty="0"/>
              <a:t>He was humble.</a:t>
            </a:r>
          </a:p>
          <a:p>
            <a:r>
              <a:rPr lang="en-US" sz="3600" b="1" dirty="0"/>
              <a:t>He trusted God. </a:t>
            </a:r>
          </a:p>
          <a:p>
            <a:r>
              <a:rPr lang="en-US" sz="3600" b="1" dirty="0"/>
              <a:t>He obeyed God. </a:t>
            </a:r>
          </a:p>
          <a:p>
            <a:r>
              <a:rPr lang="en-US" sz="3600" b="1" dirty="0"/>
              <a:t>He honored God. </a:t>
            </a:r>
          </a:p>
        </p:txBody>
      </p:sp>
      <p:pic>
        <p:nvPicPr>
          <p:cNvPr id="2050" name="Picture 2" descr="Joshua Bible Crafts - Obey Your Leaders">
            <a:extLst>
              <a:ext uri="{FF2B5EF4-FFF2-40B4-BE49-F238E27FC236}">
                <a16:creationId xmlns:a16="http://schemas.microsoft.com/office/drawing/2014/main" id="{680C9153-732B-758D-5E2B-7F8735B854F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998032" y="3831773"/>
            <a:ext cx="3135085" cy="30262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F619C7A-32E6-FE3B-FBDE-8CBE49032531}"/>
              </a:ext>
            </a:extLst>
          </p:cNvPr>
          <p:cNvSpPr/>
          <p:nvPr/>
        </p:nvSpPr>
        <p:spPr>
          <a:xfrm>
            <a:off x="5736772" y="3864431"/>
            <a:ext cx="1295400" cy="1730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33371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746682-CA3F-37FD-2845-10157DC77E5F}"/>
              </a:ext>
            </a:extLst>
          </p:cNvPr>
          <p:cNvSpPr/>
          <p:nvPr/>
        </p:nvSpPr>
        <p:spPr>
          <a:xfrm>
            <a:off x="0" y="0"/>
            <a:ext cx="9144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4053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6589</TotalTime>
  <Words>342</Words>
  <Application>Microsoft Office PowerPoint</Application>
  <PresentationFormat>On-screen Show (4:3)</PresentationFormat>
  <Paragraphs>30</Paragraphs>
  <Slides>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Aptos</vt:lpstr>
      <vt:lpstr>Aptos Display</vt:lpstr>
      <vt:lpstr>Arial</vt:lpstr>
      <vt:lpstr>Calibri</vt:lpstr>
      <vt:lpstr>Century Gothic</vt:lpstr>
      <vt:lpstr>Tw Cen MT</vt:lpstr>
      <vt:lpstr>Wingdings 3</vt:lpstr>
      <vt:lpstr>2_Ion Boardroom</vt:lpstr>
      <vt:lpstr>Office Theme</vt:lpstr>
      <vt:lpstr>Circuit</vt:lpstr>
      <vt:lpstr>Joshua</vt:lpstr>
      <vt:lpstr>PowerPoint Presentation</vt:lpstr>
      <vt:lpstr>1. He Was Humble</vt:lpstr>
      <vt:lpstr>2. He Trusted God</vt:lpstr>
      <vt:lpstr>3. He Obeyed God</vt:lpstr>
      <vt:lpstr>3. He Obeyed God</vt:lpstr>
      <vt:lpstr>4. He Honored God</vt:lpstr>
      <vt:lpstr>Joshua’s Leadership Qualities</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285</cp:revision>
  <dcterms:created xsi:type="dcterms:W3CDTF">2008-03-16T18:22:36Z</dcterms:created>
  <dcterms:modified xsi:type="dcterms:W3CDTF">2025-05-25T18:41:15Z</dcterms:modified>
</cp:coreProperties>
</file>