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5" r:id="rId2"/>
  </p:sldMasterIdLst>
  <p:notesMasterIdLst>
    <p:notesMasterId r:id="rId23"/>
  </p:notesMasterIdLst>
  <p:sldIdLst>
    <p:sldId id="264" r:id="rId3"/>
    <p:sldId id="759" r:id="rId4"/>
    <p:sldId id="760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772" r:id="rId17"/>
    <p:sldId id="773" r:id="rId18"/>
    <p:sldId id="774" r:id="rId19"/>
    <p:sldId id="775" r:id="rId20"/>
    <p:sldId id="776" r:id="rId21"/>
    <p:sldId id="7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64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5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58" d="100"/>
          <a:sy n="58" d="100"/>
        </p:scale>
        <p:origin x="133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13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6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the 5 books of the law are Gen - </a:t>
            </a:r>
            <a:r>
              <a:rPr lang="en-US" dirty="0" err="1"/>
              <a:t>Deut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06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Ishbosheth</a:t>
            </a:r>
            <a:r>
              <a:rPr lang="en-US" dirty="0"/>
              <a:t> reigned 2 years over all but Judah: II Sam 2:8-10</a:t>
            </a:r>
          </a:p>
          <a:p>
            <a:r>
              <a:rPr lang="en-US" dirty="0"/>
              <a:t>Years of silence: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is considered to cover roughly 400 years, spanning from the ministry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Malachi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(c. 420 BC) to the appearance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John the Baptist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early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1</a:t>
            </a:r>
            <a:r>
              <a:rPr lang="en-US" b="0" i="0" u="none" strike="noStrike" baseline="30000" dirty="0">
                <a:effectLst/>
                <a:latin typeface="Arial" panose="020B0604020202020204" pitchFamily="34" charset="0"/>
              </a:rPr>
              <a:t>st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century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3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Prophets: Isaiah, Jeremiah, Ezekiel, Daniel</a:t>
            </a:r>
          </a:p>
          <a:p>
            <a:r>
              <a:rPr lang="en-US" dirty="0"/>
              <a:t>Major vs. Minor is just a way to divide prophets by length of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1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B22-A770-4A4F-B6C3-527B9700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0F1B7-F5B2-4572-A59D-1E8078B3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A491-C96A-4A5E-8AD6-7EBD94B0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1BC4-A557-479D-BB88-21FBCCD0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AB3E-E58E-4B87-8FB4-E6683216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4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D232-5671-4206-8776-CDF7ED8E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F955-9393-4357-8D2E-9E66C641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D9BD-F162-4557-8F55-5DDA9AA5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06E5-C310-479D-BC92-3A42A1E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8D13-283A-45CC-8C82-761FDBF2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7913-A099-43C5-A26B-44A1847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45185-7D31-4E27-B4C0-87B7F0E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3751-62EF-4B65-83AC-AD47193A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F35-E843-4D33-AE59-B06861D1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CBF7-62F8-4837-9FD9-D09513F6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F523-97BE-4D65-9548-79FBBCE1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15C0-5206-407D-B5FE-15BD6B02C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B8F7-41ED-4898-885B-C7A7BDD1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933F-480E-4F41-964F-0886082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BDC39-D177-4D70-8D2A-C1DF774D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C6A0C-2411-4EE0-BD4F-2A49A932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67D7-707E-460B-8C97-0DC82D47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9978-2D30-480F-B2C7-B62F65FB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C1A4-4EFB-4697-871B-65ECBA9F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68655-056E-490E-8F1C-753EE603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C2507-99FB-4DA1-AAF7-694ECEC9C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77206-56C7-4043-B39A-24C77029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602EA-F22F-4AEF-9E66-FA55C807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44638-823E-4D75-BDBE-CA7011BD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FEA-A605-4890-A47D-9770C580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6FCF2-33CC-4704-AA70-7CFB2CE0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8472F-E45D-45CE-8D69-B77B82B2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9A9A-D8DD-438D-8A3E-0EE4B1EA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96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BF7C3-1A18-408A-AFFD-2CA700D8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ED381-26AC-4885-BA6C-198D1A0A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88C7-45B3-46FD-91C4-5EA036E8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661-FD37-4D17-AA08-855C0395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5880-03C4-462D-A039-A9093D6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A3F21-1503-447A-ADBC-7F14504B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4118-B999-4592-BA6E-D11F8710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3526-DDF2-4FA5-8D78-2D5897CB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59BC-5B65-458E-859C-17D80E4A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3726-3AD2-4F0A-B37B-2B98F6C2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1967D-7D01-4E31-B25E-513D5B171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1756-3513-45CC-9239-CF5CA355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53AE-ADD3-4737-8882-C036CD3A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1FC0-45C8-4B11-B87D-0644CBA0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245D7-92D2-496C-852F-96272AF4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9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C2D5-AFAE-4264-BFA8-94E30F5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F08C8-5AA2-4137-80DC-4C504C179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7822C-6400-41EB-B657-9FBF8B6C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E4AB-5ED5-445F-8512-9AD0A09E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49A39-7B4C-4AF3-ACED-2EE39563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3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1AA6F-B4D9-4EA5-9DF6-B838A918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69D0-8495-4713-88B7-A67EDF465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31D2-956E-4161-9427-A94320C7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EDD7-424B-47A3-9093-35B3AB67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BC0C-61A0-4773-8484-955B7D4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685C7-906F-4CE2-A43A-47DB27F2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14B1-9E8B-40E3-913F-4DB68E85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2570-DEB5-46C6-B7DC-195D901F4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1DB9-9C0C-4891-9587-445688819A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D71A-73F4-432E-B353-18EEEBA4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59BB-407C-4460-9A40-46A084F5F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13EAD-112C-478D-A372-080CD91356E3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BCD-7689-4BC6-9ECD-A77F0461C2D1}"/>
              </a:ext>
            </a:extLst>
          </p:cNvPr>
          <p:cNvSpPr txBox="1"/>
          <p:nvPr/>
        </p:nvSpPr>
        <p:spPr>
          <a:xfrm>
            <a:off x="452692" y="28345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flood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F477-8828-413B-A048-0B2507C130B4}"/>
              </a:ext>
            </a:extLst>
          </p:cNvPr>
          <p:cNvSpPr/>
          <p:nvPr/>
        </p:nvSpPr>
        <p:spPr>
          <a:xfrm>
            <a:off x="119269" y="3287573"/>
            <a:ext cx="2542032" cy="142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A7CE26-E3DF-4E29-808E-19AFB29F8891}"/>
              </a:ext>
            </a:extLst>
          </p:cNvPr>
          <p:cNvSpPr/>
          <p:nvPr/>
        </p:nvSpPr>
        <p:spPr>
          <a:xfrm>
            <a:off x="2661301" y="3285505"/>
            <a:ext cx="530352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CACF1-1273-43B1-806A-F4BB46E7E4BA}"/>
              </a:ext>
            </a:extLst>
          </p:cNvPr>
          <p:cNvSpPr/>
          <p:nvPr/>
        </p:nvSpPr>
        <p:spPr>
          <a:xfrm>
            <a:off x="3191653" y="3285505"/>
            <a:ext cx="5394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3E74A-E653-475A-B646-A8703B498933}"/>
              </a:ext>
            </a:extLst>
          </p:cNvPr>
          <p:cNvSpPr/>
          <p:nvPr/>
        </p:nvSpPr>
        <p:spPr>
          <a:xfrm>
            <a:off x="3731149" y="3285505"/>
            <a:ext cx="64008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850B-1139-47DC-96F1-6FEE213006F1}"/>
              </a:ext>
            </a:extLst>
          </p:cNvPr>
          <p:cNvSpPr txBox="1"/>
          <p:nvPr/>
        </p:nvSpPr>
        <p:spPr>
          <a:xfrm>
            <a:off x="3113596" y="3621572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 in Egypt 430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12:40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9ACE8-B9B2-4580-9234-BF61673096F5}"/>
              </a:ext>
            </a:extLst>
          </p:cNvPr>
          <p:cNvSpPr/>
          <p:nvPr/>
        </p:nvSpPr>
        <p:spPr>
          <a:xfrm>
            <a:off x="4387133" y="3292131"/>
            <a:ext cx="64008" cy="142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97C7A-81ED-47A0-BBF1-74C292566AFE}"/>
              </a:ext>
            </a:extLst>
          </p:cNvPr>
          <p:cNvSpPr/>
          <p:nvPr/>
        </p:nvSpPr>
        <p:spPr>
          <a:xfrm>
            <a:off x="4451141" y="3293165"/>
            <a:ext cx="667512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60DD6-A9A2-4031-8A25-1D510809F4DD}"/>
              </a:ext>
            </a:extLst>
          </p:cNvPr>
          <p:cNvSpPr/>
          <p:nvPr/>
        </p:nvSpPr>
        <p:spPr>
          <a:xfrm>
            <a:off x="5118653" y="3286539"/>
            <a:ext cx="182880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72034-59D5-46E0-9010-DF03F899EE0D}"/>
              </a:ext>
            </a:extLst>
          </p:cNvPr>
          <p:cNvSpPr/>
          <p:nvPr/>
        </p:nvSpPr>
        <p:spPr>
          <a:xfrm>
            <a:off x="5297159" y="3293165"/>
            <a:ext cx="3108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5D728-0F74-4DD9-A2E7-4CA93F969CD6}"/>
              </a:ext>
            </a:extLst>
          </p:cNvPr>
          <p:cNvSpPr/>
          <p:nvPr/>
        </p:nvSpPr>
        <p:spPr>
          <a:xfrm>
            <a:off x="5608055" y="3286539"/>
            <a:ext cx="201168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B759C1-5648-48EC-8264-C980E5DDDA1C}"/>
              </a:ext>
            </a:extLst>
          </p:cNvPr>
          <p:cNvSpPr/>
          <p:nvPr/>
        </p:nvSpPr>
        <p:spPr>
          <a:xfrm>
            <a:off x="5807234" y="3292131"/>
            <a:ext cx="100584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9FC2A-49B7-4470-A419-C28B39681623}"/>
              </a:ext>
            </a:extLst>
          </p:cNvPr>
          <p:cNvSpPr/>
          <p:nvPr/>
        </p:nvSpPr>
        <p:spPr>
          <a:xfrm>
            <a:off x="5914577" y="3293165"/>
            <a:ext cx="59436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33253-F90F-479B-B646-25B935606E6C}"/>
              </a:ext>
            </a:extLst>
          </p:cNvPr>
          <p:cNvSpPr/>
          <p:nvPr/>
        </p:nvSpPr>
        <p:spPr>
          <a:xfrm>
            <a:off x="6508937" y="3285505"/>
            <a:ext cx="45720" cy="1424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ADE70-6E12-473A-B969-A89287D1525D}"/>
              </a:ext>
            </a:extLst>
          </p:cNvPr>
          <p:cNvSpPr/>
          <p:nvPr/>
        </p:nvSpPr>
        <p:spPr>
          <a:xfrm>
            <a:off x="6560025" y="3286539"/>
            <a:ext cx="91440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A7492-B685-420D-8F0A-627ADCB30B5A}"/>
              </a:ext>
            </a:extLst>
          </p:cNvPr>
          <p:cNvSpPr txBox="1"/>
          <p:nvPr/>
        </p:nvSpPr>
        <p:spPr>
          <a:xfrm>
            <a:off x="913521" y="232672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0765B3-BF46-4092-A15F-4B400BBC491C}"/>
              </a:ext>
            </a:extLst>
          </p:cNvPr>
          <p:cNvSpPr txBox="1"/>
          <p:nvPr/>
        </p:nvSpPr>
        <p:spPr>
          <a:xfrm>
            <a:off x="1988884" y="2636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Scattering of the people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7EE345-8639-4CA6-B967-AF7554E67426}"/>
              </a:ext>
            </a:extLst>
          </p:cNvPr>
          <p:cNvSpPr txBox="1"/>
          <p:nvPr/>
        </p:nvSpPr>
        <p:spPr>
          <a:xfrm>
            <a:off x="2536200" y="282925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Patriarchs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60511-1F71-4843-A803-4429ED7A16D6}"/>
              </a:ext>
            </a:extLst>
          </p:cNvPr>
          <p:cNvSpPr txBox="1"/>
          <p:nvPr/>
        </p:nvSpPr>
        <p:spPr>
          <a:xfrm>
            <a:off x="3414391" y="1590295"/>
            <a:ext cx="199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Wandering in the wilderness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8E9C42-B543-4300-9ADA-116F799FDCAE}"/>
              </a:ext>
            </a:extLst>
          </p:cNvPr>
          <p:cNvSpPr txBox="1"/>
          <p:nvPr/>
        </p:nvSpPr>
        <p:spPr>
          <a:xfrm>
            <a:off x="2834108" y="232360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from Egypt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E9EDA-F863-4B6F-9038-504B15319676}"/>
              </a:ext>
            </a:extLst>
          </p:cNvPr>
          <p:cNvSpPr txBox="1"/>
          <p:nvPr/>
        </p:nvSpPr>
        <p:spPr>
          <a:xfrm>
            <a:off x="3880373" y="233256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D09CCA-A676-4952-9FF7-ACB7FBA7C228}"/>
              </a:ext>
            </a:extLst>
          </p:cNvPr>
          <p:cNvSpPr txBox="1"/>
          <p:nvPr/>
        </p:nvSpPr>
        <p:spPr>
          <a:xfrm>
            <a:off x="4041114" y="2815934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86854-A079-4FFF-BB39-5CC477D24F9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390285" y="311152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42D02A-EF6E-43BD-AD69-80B722F7B099}"/>
              </a:ext>
            </a:extLst>
          </p:cNvPr>
          <p:cNvCxnSpPr/>
          <p:nvPr/>
        </p:nvCxnSpPr>
        <p:spPr>
          <a:xfrm>
            <a:off x="3443314" y="3116085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90A1D5-736A-4BF3-86AE-CB7BBFDB0B2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51114" y="2623734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C9D92D-F124-4321-9B37-494D6AD8E6D9}"/>
              </a:ext>
            </a:extLst>
          </p:cNvPr>
          <p:cNvCxnSpPr>
            <a:cxnSpLocks/>
          </p:cNvCxnSpPr>
          <p:nvPr/>
        </p:nvCxnSpPr>
        <p:spPr>
          <a:xfrm flipH="1">
            <a:off x="2920912" y="2913248"/>
            <a:ext cx="0" cy="367699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5C4B14-0A82-494F-9E5F-15BC80ABF16F}"/>
              </a:ext>
            </a:extLst>
          </p:cNvPr>
          <p:cNvCxnSpPr>
            <a:cxnSpLocks/>
          </p:cNvCxnSpPr>
          <p:nvPr/>
        </p:nvCxnSpPr>
        <p:spPr>
          <a:xfrm flipV="1">
            <a:off x="4033036" y="3427509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788337-6B63-4163-8B89-68ACF77403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13637" y="1867293"/>
            <a:ext cx="0" cy="141732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6E11A-56DC-4C29-9208-079D144C2920}"/>
              </a:ext>
            </a:extLst>
          </p:cNvPr>
          <p:cNvCxnSpPr>
            <a:stCxn id="28" idx="2"/>
            <a:endCxn id="12" idx="3"/>
          </p:cNvCxnSpPr>
          <p:nvPr/>
        </p:nvCxnSpPr>
        <p:spPr>
          <a:xfrm>
            <a:off x="3771701" y="2600606"/>
            <a:ext cx="599528" cy="756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9F8884-80CF-4291-A202-F1D2465593C1}"/>
              </a:ext>
            </a:extLst>
          </p:cNvPr>
          <p:cNvCxnSpPr>
            <a:stCxn id="29" idx="2"/>
            <a:endCxn id="16" idx="1"/>
          </p:cNvCxnSpPr>
          <p:nvPr/>
        </p:nvCxnSpPr>
        <p:spPr>
          <a:xfrm flipH="1">
            <a:off x="4451141" y="2609566"/>
            <a:ext cx="366825" cy="754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D5BBEB-E1C6-46D7-8EC3-0815923A52D0}"/>
              </a:ext>
            </a:extLst>
          </p:cNvPr>
          <p:cNvCxnSpPr>
            <a:stCxn id="30" idx="2"/>
            <a:endCxn id="16" idx="0"/>
          </p:cNvCxnSpPr>
          <p:nvPr/>
        </p:nvCxnSpPr>
        <p:spPr>
          <a:xfrm flipH="1">
            <a:off x="4784897" y="3092933"/>
            <a:ext cx="193810" cy="20023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FF2CF12-0473-4D66-BBF6-3C54A1844032}"/>
              </a:ext>
            </a:extLst>
          </p:cNvPr>
          <p:cNvSpPr txBox="1"/>
          <p:nvPr/>
        </p:nvSpPr>
        <p:spPr>
          <a:xfrm>
            <a:off x="4565573" y="263624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B5ACC0-6C15-45D2-A8E1-F2EBF77D0E3A}"/>
              </a:ext>
            </a:extLst>
          </p:cNvPr>
          <p:cNvSpPr txBox="1"/>
          <p:nvPr/>
        </p:nvSpPr>
        <p:spPr>
          <a:xfrm>
            <a:off x="4515014" y="3616315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Kingdom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FD7A5D-2009-49E7-9B19-3423722ED8F5}"/>
              </a:ext>
            </a:extLst>
          </p:cNvPr>
          <p:cNvSpPr txBox="1"/>
          <p:nvPr/>
        </p:nvSpPr>
        <p:spPr>
          <a:xfrm>
            <a:off x="5033508" y="2829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B47AC3-79F3-4760-9D4A-FA27F9CB49D3}"/>
              </a:ext>
            </a:extLst>
          </p:cNvPr>
          <p:cNvSpPr txBox="1"/>
          <p:nvPr/>
        </p:nvSpPr>
        <p:spPr>
          <a:xfrm>
            <a:off x="5412883" y="379087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25EB9C-ED9A-4637-98F0-8755D83C9942}"/>
              </a:ext>
            </a:extLst>
          </p:cNvPr>
          <p:cNvSpPr txBox="1"/>
          <p:nvPr/>
        </p:nvSpPr>
        <p:spPr>
          <a:xfrm>
            <a:off x="6207251" y="39832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from captivity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538675-09A7-4DCF-9A7B-7F72400892B3}"/>
              </a:ext>
            </a:extLst>
          </p:cNvPr>
          <p:cNvSpPr txBox="1"/>
          <p:nvPr/>
        </p:nvSpPr>
        <p:spPr>
          <a:xfrm>
            <a:off x="5740974" y="263624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silence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1ED932-5938-4426-A832-354E6A2A629C}"/>
              </a:ext>
            </a:extLst>
          </p:cNvPr>
          <p:cNvSpPr txBox="1"/>
          <p:nvPr/>
        </p:nvSpPr>
        <p:spPr>
          <a:xfrm>
            <a:off x="6263608" y="282757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of Christ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4A400C-C2FB-4005-A0A4-1AD446CAFA59}"/>
              </a:ext>
            </a:extLst>
          </p:cNvPr>
          <p:cNvSpPr txBox="1"/>
          <p:nvPr/>
        </p:nvSpPr>
        <p:spPr>
          <a:xfrm>
            <a:off x="6299803" y="360378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church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B4B7B7-B338-422C-9395-6F4EC9D7FA89}"/>
              </a:ext>
            </a:extLst>
          </p:cNvPr>
          <p:cNvSpPr txBox="1"/>
          <p:nvPr/>
        </p:nvSpPr>
        <p:spPr>
          <a:xfrm>
            <a:off x="6891126" y="3742286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to Christians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9079F2-4CED-49BF-B59D-668CD35AC687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200570" y="2913247"/>
            <a:ext cx="302596" cy="37329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B01076-A5E4-425B-8ABA-FDBAF8579CC9}"/>
              </a:ext>
            </a:extLst>
          </p:cNvPr>
          <p:cNvCxnSpPr>
            <a:cxnSpLocks/>
          </p:cNvCxnSpPr>
          <p:nvPr/>
        </p:nvCxnSpPr>
        <p:spPr>
          <a:xfrm flipV="1">
            <a:off x="5457651" y="343413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90C1D-A019-4472-B334-B557F889BCD7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5711353" y="3106248"/>
            <a:ext cx="259748" cy="1871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6ED11B-CCFC-41A0-B7EE-1BAEEF8AEC24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5875092" y="3427514"/>
            <a:ext cx="475384" cy="36335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1CA29A-E42C-4F11-A16C-59AC19FCF8F8}"/>
              </a:ext>
            </a:extLst>
          </p:cNvPr>
          <p:cNvCxnSpPr>
            <a:stCxn id="52" idx="0"/>
            <a:endCxn id="21" idx="1"/>
          </p:cNvCxnSpPr>
          <p:nvPr/>
        </p:nvCxnSpPr>
        <p:spPr>
          <a:xfrm flipH="1" flipV="1">
            <a:off x="5914577" y="3364396"/>
            <a:ext cx="1230267" cy="618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813CFAA-67EA-4186-84FC-702FF224AA2D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165169" y="2913246"/>
            <a:ext cx="513398" cy="36758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0035D6-1B57-4C3B-8584-4F2DDBD35EC7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529159" y="3104569"/>
            <a:ext cx="672042" cy="18380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5CE3FB-1879-4787-A018-D39CCAAE92F6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6610592" y="3434143"/>
            <a:ext cx="626804" cy="16964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2B1A18-6F56-4C36-8554-E0C2ADEC5DD4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B86779-498F-400F-9EF5-2231EF7597B9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6ABBAA9-AEC3-44CD-AED0-43AA89862D74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7AE0D2-457D-47D7-9B5C-C00C06FBD3E1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A42B17B-3A86-40BB-9E11-F7E9EA2654CD}"/>
              </a:ext>
            </a:extLst>
          </p:cNvPr>
          <p:cNvSpPr txBox="1"/>
          <p:nvPr/>
        </p:nvSpPr>
        <p:spPr>
          <a:xfrm>
            <a:off x="1723708" y="4970003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6, 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F83CE8-18A5-4767-B1B4-7A2E61296E66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2661301" y="4479235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2C45CF1-5908-4AFB-ADCD-F440C39A0439}"/>
              </a:ext>
            </a:extLst>
          </p:cNvPr>
          <p:cNvSpPr txBox="1"/>
          <p:nvPr/>
        </p:nvSpPr>
        <p:spPr>
          <a:xfrm>
            <a:off x="2759368" y="4967935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2369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Genesis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0725BB-C6FA-495A-92EA-9FF4917743D4}"/>
              </a:ext>
            </a:extLst>
          </p:cNvPr>
          <p:cNvCxnSpPr>
            <a:cxnSpLocks/>
          </p:cNvCxnSpPr>
          <p:nvPr/>
        </p:nvCxnSpPr>
        <p:spPr>
          <a:xfrm flipV="1">
            <a:off x="3687948" y="4477167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B15FCCB-F2CF-469C-865F-047F4ADADFD2}"/>
              </a:ext>
            </a:extLst>
          </p:cNvPr>
          <p:cNvSpPr txBox="1"/>
          <p:nvPr/>
        </p:nvSpPr>
        <p:spPr>
          <a:xfrm>
            <a:off x="3456566" y="5476941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2800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Exodus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A14BC74-06BE-470C-9E3B-FAB9B258F080}"/>
              </a:ext>
            </a:extLst>
          </p:cNvPr>
          <p:cNvCxnSpPr>
            <a:cxnSpLocks/>
          </p:cNvCxnSpPr>
          <p:nvPr/>
        </p:nvCxnSpPr>
        <p:spPr>
          <a:xfrm flipV="1">
            <a:off x="4385146" y="4986173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20354CA-9703-43A0-B119-EEAA6F8E9B59}"/>
              </a:ext>
            </a:extLst>
          </p:cNvPr>
          <p:cNvSpPr txBox="1"/>
          <p:nvPr/>
        </p:nvSpPr>
        <p:spPr>
          <a:xfrm>
            <a:off x="4181060" y="4873621"/>
            <a:ext cx="187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Samuel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Saul Anointed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AB6225D-75B9-42D1-B51C-BC7CB9CC5F50}"/>
              </a:ext>
            </a:extLst>
          </p:cNvPr>
          <p:cNvCxnSpPr>
            <a:cxnSpLocks/>
          </p:cNvCxnSpPr>
          <p:nvPr/>
        </p:nvCxnSpPr>
        <p:spPr>
          <a:xfrm flipV="1">
            <a:off x="5109640" y="4422181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630A952-7064-4FFC-8E38-D5D51DCD8DFE}"/>
              </a:ext>
            </a:extLst>
          </p:cNvPr>
          <p:cNvSpPr txBox="1"/>
          <p:nvPr/>
        </p:nvSpPr>
        <p:spPr>
          <a:xfrm>
            <a:off x="3773769" y="6089896"/>
            <a:ext cx="268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Approximate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 for about 450 Years – Acts 13:20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better with I Kings 6:1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0593CE-9BB0-4CA0-92DE-E86CB5BDA076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 flipH="1">
            <a:off x="5118652" y="5519952"/>
            <a:ext cx="1" cy="569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5015F0C-2409-4974-98A7-9B4CFC088508}"/>
              </a:ext>
            </a:extLst>
          </p:cNvPr>
          <p:cNvSpPr txBox="1"/>
          <p:nvPr/>
        </p:nvSpPr>
        <p:spPr>
          <a:xfrm>
            <a:off x="5890922" y="1361731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Kingdom: 120 Years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6710B6-3BB3-4211-938B-BEEB1283ED50}"/>
              </a:ext>
            </a:extLst>
          </p:cNvPr>
          <p:cNvSpPr txBox="1"/>
          <p:nvPr/>
        </p:nvSpPr>
        <p:spPr>
          <a:xfrm>
            <a:off x="5890922" y="1546890"/>
            <a:ext cx="205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Kingdom: ~ 208 Years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7BDD2D-8022-41C0-B7C4-BBE9B1FB1F36}"/>
              </a:ext>
            </a:extLst>
          </p:cNvPr>
          <p:cNvSpPr txBox="1"/>
          <p:nvPr/>
        </p:nvSpPr>
        <p:spPr>
          <a:xfrm>
            <a:off x="5890922" y="1732049"/>
            <a:ext cx="205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Alone: ~ 135 Years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A64CCEC-C974-4B84-A40B-728D8A696899}"/>
              </a:ext>
            </a:extLst>
          </p:cNvPr>
          <p:cNvSpPr txBox="1"/>
          <p:nvPr/>
        </p:nvSpPr>
        <p:spPr>
          <a:xfrm>
            <a:off x="5890922" y="1917208"/>
            <a:ext cx="205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Captivity: 70 Years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3F2134-ED94-462A-BF77-0C5415DB6A5D}"/>
              </a:ext>
            </a:extLst>
          </p:cNvPr>
          <p:cNvSpPr txBox="1"/>
          <p:nvPr/>
        </p:nvSpPr>
        <p:spPr>
          <a:xfrm>
            <a:off x="4987189" y="5483569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3600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Ezra, Nehemiah, Esther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2A7F7A4-79A8-4759-8872-ECD55E64E54C}"/>
              </a:ext>
            </a:extLst>
          </p:cNvPr>
          <p:cNvCxnSpPr>
            <a:cxnSpLocks/>
          </p:cNvCxnSpPr>
          <p:nvPr/>
        </p:nvCxnSpPr>
        <p:spPr>
          <a:xfrm flipV="1">
            <a:off x="5915769" y="4992801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D86AB88-148C-4FE8-94AD-4EC135559A93}"/>
              </a:ext>
            </a:extLst>
          </p:cNvPr>
          <p:cNvSpPr txBox="1"/>
          <p:nvPr/>
        </p:nvSpPr>
        <p:spPr>
          <a:xfrm>
            <a:off x="5890922" y="2102367"/>
            <a:ext cx="205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Silence: ~ 400 Years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7F538D-F34B-4399-85AC-2B3913E9A6D6}"/>
              </a:ext>
            </a:extLst>
          </p:cNvPr>
          <p:cNvSpPr txBox="1"/>
          <p:nvPr/>
        </p:nvSpPr>
        <p:spPr>
          <a:xfrm>
            <a:off x="5574396" y="4998233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4000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Matthew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57569E-943D-4CE6-923D-F5158FB28002}"/>
              </a:ext>
            </a:extLst>
          </p:cNvPr>
          <p:cNvCxnSpPr>
            <a:cxnSpLocks/>
          </p:cNvCxnSpPr>
          <p:nvPr/>
        </p:nvCxnSpPr>
        <p:spPr>
          <a:xfrm flipV="1">
            <a:off x="6502976" y="4507465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2CA911A-72CE-488E-A380-4B1D2FE5F1E6}"/>
              </a:ext>
            </a:extLst>
          </p:cNvPr>
          <p:cNvSpPr txBox="1"/>
          <p:nvPr/>
        </p:nvSpPr>
        <p:spPr>
          <a:xfrm>
            <a:off x="7238993" y="497552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6000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D17C22-9F20-4CAE-839B-9B1CB7167704}"/>
              </a:ext>
            </a:extLst>
          </p:cNvPr>
          <p:cNvSpPr txBox="1"/>
          <p:nvPr/>
        </p:nvSpPr>
        <p:spPr>
          <a:xfrm>
            <a:off x="71890" y="492176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FB841B-03D0-A8E0-EA39-F3089E91DE5A}"/>
              </a:ext>
            </a:extLst>
          </p:cNvPr>
          <p:cNvSpPr txBox="1"/>
          <p:nvPr/>
        </p:nvSpPr>
        <p:spPr>
          <a:xfrm>
            <a:off x="1218111" y="1512114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Genealogy: Seth - Abram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2A5CA0-6FE0-B3BD-97AC-6B0FCD163CDC}"/>
              </a:ext>
            </a:extLst>
          </p:cNvPr>
          <p:cNvCxnSpPr>
            <a:cxnSpLocks/>
          </p:cNvCxnSpPr>
          <p:nvPr/>
        </p:nvCxnSpPr>
        <p:spPr>
          <a:xfrm>
            <a:off x="2111668" y="1940392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6C24B84-45D0-B80A-B8B7-C3B91965881B}"/>
              </a:ext>
            </a:extLst>
          </p:cNvPr>
          <p:cNvSpPr txBox="1"/>
          <p:nvPr/>
        </p:nvSpPr>
        <p:spPr>
          <a:xfrm>
            <a:off x="959549" y="5838771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Genealogy: Adam - Noah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7CD86A-3B06-A851-2C94-94CAC50926D7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1880607" y="5431668"/>
            <a:ext cx="780694" cy="397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DEAD078-B93B-4897-F74F-904F54AC62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4" grpId="0"/>
      <p:bldP spid="67" grpId="0"/>
      <p:bldP spid="71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5" grpId="0"/>
      <p:bldP spid="3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13EAD-112C-478D-A372-080CD91356E3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BCD-7689-4BC6-9ECD-A77F0461C2D1}"/>
              </a:ext>
            </a:extLst>
          </p:cNvPr>
          <p:cNvSpPr txBox="1"/>
          <p:nvPr/>
        </p:nvSpPr>
        <p:spPr>
          <a:xfrm>
            <a:off x="452692" y="28345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flood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F477-8828-413B-A048-0B2507C130B4}"/>
              </a:ext>
            </a:extLst>
          </p:cNvPr>
          <p:cNvSpPr/>
          <p:nvPr/>
        </p:nvSpPr>
        <p:spPr>
          <a:xfrm>
            <a:off x="119269" y="3287573"/>
            <a:ext cx="2542032" cy="142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A7CE26-E3DF-4E29-808E-19AFB29F8891}"/>
              </a:ext>
            </a:extLst>
          </p:cNvPr>
          <p:cNvSpPr/>
          <p:nvPr/>
        </p:nvSpPr>
        <p:spPr>
          <a:xfrm>
            <a:off x="2661301" y="3285505"/>
            <a:ext cx="530352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CACF1-1273-43B1-806A-F4BB46E7E4BA}"/>
              </a:ext>
            </a:extLst>
          </p:cNvPr>
          <p:cNvSpPr/>
          <p:nvPr/>
        </p:nvSpPr>
        <p:spPr>
          <a:xfrm>
            <a:off x="3191653" y="3285505"/>
            <a:ext cx="5394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3E74A-E653-475A-B646-A8703B498933}"/>
              </a:ext>
            </a:extLst>
          </p:cNvPr>
          <p:cNvSpPr/>
          <p:nvPr/>
        </p:nvSpPr>
        <p:spPr>
          <a:xfrm>
            <a:off x="3731149" y="3285505"/>
            <a:ext cx="64008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850B-1139-47DC-96F1-6FEE213006F1}"/>
              </a:ext>
            </a:extLst>
          </p:cNvPr>
          <p:cNvSpPr txBox="1"/>
          <p:nvPr/>
        </p:nvSpPr>
        <p:spPr>
          <a:xfrm>
            <a:off x="3113596" y="3621572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 in Egypt 430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12:40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9ACE8-B9B2-4580-9234-BF61673096F5}"/>
              </a:ext>
            </a:extLst>
          </p:cNvPr>
          <p:cNvSpPr/>
          <p:nvPr/>
        </p:nvSpPr>
        <p:spPr>
          <a:xfrm>
            <a:off x="4387133" y="3292131"/>
            <a:ext cx="64008" cy="142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97C7A-81ED-47A0-BBF1-74C292566AFE}"/>
              </a:ext>
            </a:extLst>
          </p:cNvPr>
          <p:cNvSpPr/>
          <p:nvPr/>
        </p:nvSpPr>
        <p:spPr>
          <a:xfrm>
            <a:off x="4451141" y="3293165"/>
            <a:ext cx="667512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60DD6-A9A2-4031-8A25-1D510809F4DD}"/>
              </a:ext>
            </a:extLst>
          </p:cNvPr>
          <p:cNvSpPr/>
          <p:nvPr/>
        </p:nvSpPr>
        <p:spPr>
          <a:xfrm>
            <a:off x="5118653" y="3286539"/>
            <a:ext cx="182880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72034-59D5-46E0-9010-DF03F899EE0D}"/>
              </a:ext>
            </a:extLst>
          </p:cNvPr>
          <p:cNvSpPr/>
          <p:nvPr/>
        </p:nvSpPr>
        <p:spPr>
          <a:xfrm>
            <a:off x="5297159" y="3293165"/>
            <a:ext cx="3108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5D728-0F74-4DD9-A2E7-4CA93F969CD6}"/>
              </a:ext>
            </a:extLst>
          </p:cNvPr>
          <p:cNvSpPr/>
          <p:nvPr/>
        </p:nvSpPr>
        <p:spPr>
          <a:xfrm>
            <a:off x="5608055" y="3286539"/>
            <a:ext cx="201168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B759C1-5648-48EC-8264-C980E5DDDA1C}"/>
              </a:ext>
            </a:extLst>
          </p:cNvPr>
          <p:cNvSpPr/>
          <p:nvPr/>
        </p:nvSpPr>
        <p:spPr>
          <a:xfrm>
            <a:off x="5807234" y="3292131"/>
            <a:ext cx="100584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9FC2A-49B7-4470-A419-C28B39681623}"/>
              </a:ext>
            </a:extLst>
          </p:cNvPr>
          <p:cNvSpPr/>
          <p:nvPr/>
        </p:nvSpPr>
        <p:spPr>
          <a:xfrm>
            <a:off x="5914577" y="3293165"/>
            <a:ext cx="59436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33253-F90F-479B-B646-25B935606E6C}"/>
              </a:ext>
            </a:extLst>
          </p:cNvPr>
          <p:cNvSpPr/>
          <p:nvPr/>
        </p:nvSpPr>
        <p:spPr>
          <a:xfrm>
            <a:off x="6508937" y="3285505"/>
            <a:ext cx="45720" cy="1424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ADE70-6E12-473A-B969-A89287D1525D}"/>
              </a:ext>
            </a:extLst>
          </p:cNvPr>
          <p:cNvSpPr/>
          <p:nvPr/>
        </p:nvSpPr>
        <p:spPr>
          <a:xfrm>
            <a:off x="6560025" y="3286539"/>
            <a:ext cx="91440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A7492-B685-420D-8F0A-627ADCB30B5A}"/>
              </a:ext>
            </a:extLst>
          </p:cNvPr>
          <p:cNvSpPr txBox="1"/>
          <p:nvPr/>
        </p:nvSpPr>
        <p:spPr>
          <a:xfrm>
            <a:off x="913521" y="232672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0765B3-BF46-4092-A15F-4B400BBC491C}"/>
              </a:ext>
            </a:extLst>
          </p:cNvPr>
          <p:cNvSpPr txBox="1"/>
          <p:nvPr/>
        </p:nvSpPr>
        <p:spPr>
          <a:xfrm>
            <a:off x="1988884" y="2636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Scattering of the people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7EE345-8639-4CA6-B967-AF7554E67426}"/>
              </a:ext>
            </a:extLst>
          </p:cNvPr>
          <p:cNvSpPr txBox="1"/>
          <p:nvPr/>
        </p:nvSpPr>
        <p:spPr>
          <a:xfrm>
            <a:off x="2536200" y="282925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Patriarchs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60511-1F71-4843-A803-4429ED7A16D6}"/>
              </a:ext>
            </a:extLst>
          </p:cNvPr>
          <p:cNvSpPr txBox="1"/>
          <p:nvPr/>
        </p:nvSpPr>
        <p:spPr>
          <a:xfrm>
            <a:off x="3414391" y="1590295"/>
            <a:ext cx="199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Wandering in the wilderness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8E9C42-B543-4300-9ADA-116F799FDCAE}"/>
              </a:ext>
            </a:extLst>
          </p:cNvPr>
          <p:cNvSpPr txBox="1"/>
          <p:nvPr/>
        </p:nvSpPr>
        <p:spPr>
          <a:xfrm>
            <a:off x="2834108" y="232360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from Egypt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E9EDA-F863-4B6F-9038-504B15319676}"/>
              </a:ext>
            </a:extLst>
          </p:cNvPr>
          <p:cNvSpPr txBox="1"/>
          <p:nvPr/>
        </p:nvSpPr>
        <p:spPr>
          <a:xfrm>
            <a:off x="3880373" y="233256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D09CCA-A676-4952-9FF7-ACB7FBA7C228}"/>
              </a:ext>
            </a:extLst>
          </p:cNvPr>
          <p:cNvSpPr txBox="1"/>
          <p:nvPr/>
        </p:nvSpPr>
        <p:spPr>
          <a:xfrm>
            <a:off x="4041114" y="2815934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86854-A079-4FFF-BB39-5CC477D24F9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390285" y="311152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42D02A-EF6E-43BD-AD69-80B722F7B099}"/>
              </a:ext>
            </a:extLst>
          </p:cNvPr>
          <p:cNvCxnSpPr/>
          <p:nvPr/>
        </p:nvCxnSpPr>
        <p:spPr>
          <a:xfrm>
            <a:off x="3443314" y="3116085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90A1D5-736A-4BF3-86AE-CB7BBFDB0B2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51114" y="2623734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C9D92D-F124-4321-9B37-494D6AD8E6D9}"/>
              </a:ext>
            </a:extLst>
          </p:cNvPr>
          <p:cNvCxnSpPr>
            <a:cxnSpLocks/>
          </p:cNvCxnSpPr>
          <p:nvPr/>
        </p:nvCxnSpPr>
        <p:spPr>
          <a:xfrm flipH="1">
            <a:off x="2920912" y="2913248"/>
            <a:ext cx="0" cy="367699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5C4B14-0A82-494F-9E5F-15BC80ABF16F}"/>
              </a:ext>
            </a:extLst>
          </p:cNvPr>
          <p:cNvCxnSpPr>
            <a:cxnSpLocks/>
          </p:cNvCxnSpPr>
          <p:nvPr/>
        </p:nvCxnSpPr>
        <p:spPr>
          <a:xfrm flipV="1">
            <a:off x="4033036" y="3427509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788337-6B63-4163-8B89-68ACF77403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13637" y="1867293"/>
            <a:ext cx="0" cy="141732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6E11A-56DC-4C29-9208-079D144C2920}"/>
              </a:ext>
            </a:extLst>
          </p:cNvPr>
          <p:cNvCxnSpPr>
            <a:stCxn id="28" idx="2"/>
            <a:endCxn id="12" idx="3"/>
          </p:cNvCxnSpPr>
          <p:nvPr/>
        </p:nvCxnSpPr>
        <p:spPr>
          <a:xfrm>
            <a:off x="3771701" y="2600606"/>
            <a:ext cx="599528" cy="756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9F8884-80CF-4291-A202-F1D2465593C1}"/>
              </a:ext>
            </a:extLst>
          </p:cNvPr>
          <p:cNvCxnSpPr>
            <a:stCxn id="29" idx="2"/>
            <a:endCxn id="16" idx="1"/>
          </p:cNvCxnSpPr>
          <p:nvPr/>
        </p:nvCxnSpPr>
        <p:spPr>
          <a:xfrm flipH="1">
            <a:off x="4451141" y="2609566"/>
            <a:ext cx="366825" cy="754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D5BBEB-E1C6-46D7-8EC3-0815923A52D0}"/>
              </a:ext>
            </a:extLst>
          </p:cNvPr>
          <p:cNvCxnSpPr>
            <a:stCxn id="30" idx="2"/>
            <a:endCxn id="16" idx="0"/>
          </p:cNvCxnSpPr>
          <p:nvPr/>
        </p:nvCxnSpPr>
        <p:spPr>
          <a:xfrm flipH="1">
            <a:off x="4784897" y="3092933"/>
            <a:ext cx="193810" cy="20023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FF2CF12-0473-4D66-BBF6-3C54A1844032}"/>
              </a:ext>
            </a:extLst>
          </p:cNvPr>
          <p:cNvSpPr txBox="1"/>
          <p:nvPr/>
        </p:nvSpPr>
        <p:spPr>
          <a:xfrm>
            <a:off x="4565573" y="263624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B5ACC0-6C15-45D2-A8E1-F2EBF77D0E3A}"/>
              </a:ext>
            </a:extLst>
          </p:cNvPr>
          <p:cNvSpPr txBox="1"/>
          <p:nvPr/>
        </p:nvSpPr>
        <p:spPr>
          <a:xfrm>
            <a:off x="4515014" y="3616315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Kingdom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FD7A5D-2009-49E7-9B19-3423722ED8F5}"/>
              </a:ext>
            </a:extLst>
          </p:cNvPr>
          <p:cNvSpPr txBox="1"/>
          <p:nvPr/>
        </p:nvSpPr>
        <p:spPr>
          <a:xfrm>
            <a:off x="5033508" y="2829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B47AC3-79F3-4760-9D4A-FA27F9CB49D3}"/>
              </a:ext>
            </a:extLst>
          </p:cNvPr>
          <p:cNvSpPr txBox="1"/>
          <p:nvPr/>
        </p:nvSpPr>
        <p:spPr>
          <a:xfrm>
            <a:off x="5412883" y="379087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25EB9C-ED9A-4637-98F0-8755D83C9942}"/>
              </a:ext>
            </a:extLst>
          </p:cNvPr>
          <p:cNvSpPr txBox="1"/>
          <p:nvPr/>
        </p:nvSpPr>
        <p:spPr>
          <a:xfrm>
            <a:off x="6207251" y="39832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from captivity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538675-09A7-4DCF-9A7B-7F72400892B3}"/>
              </a:ext>
            </a:extLst>
          </p:cNvPr>
          <p:cNvSpPr txBox="1"/>
          <p:nvPr/>
        </p:nvSpPr>
        <p:spPr>
          <a:xfrm>
            <a:off x="5740974" y="263624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silence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1ED932-5938-4426-A832-354E6A2A629C}"/>
              </a:ext>
            </a:extLst>
          </p:cNvPr>
          <p:cNvSpPr txBox="1"/>
          <p:nvPr/>
        </p:nvSpPr>
        <p:spPr>
          <a:xfrm>
            <a:off x="6263608" y="282757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of Christ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4A400C-C2FB-4005-A0A4-1AD446CAFA59}"/>
              </a:ext>
            </a:extLst>
          </p:cNvPr>
          <p:cNvSpPr txBox="1"/>
          <p:nvPr/>
        </p:nvSpPr>
        <p:spPr>
          <a:xfrm>
            <a:off x="6299803" y="360378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church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B4B7B7-B338-422C-9395-6F4EC9D7FA89}"/>
              </a:ext>
            </a:extLst>
          </p:cNvPr>
          <p:cNvSpPr txBox="1"/>
          <p:nvPr/>
        </p:nvSpPr>
        <p:spPr>
          <a:xfrm>
            <a:off x="6891126" y="3742286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to Christians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9079F2-4CED-49BF-B59D-668CD35AC687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200570" y="2913247"/>
            <a:ext cx="302596" cy="37329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B01076-A5E4-425B-8ABA-FDBAF8579CC9}"/>
              </a:ext>
            </a:extLst>
          </p:cNvPr>
          <p:cNvCxnSpPr>
            <a:cxnSpLocks/>
          </p:cNvCxnSpPr>
          <p:nvPr/>
        </p:nvCxnSpPr>
        <p:spPr>
          <a:xfrm flipV="1">
            <a:off x="5457651" y="343413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90C1D-A019-4472-B334-B557F889BCD7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5711353" y="3106248"/>
            <a:ext cx="259748" cy="1871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6ED11B-CCFC-41A0-B7EE-1BAEEF8AEC24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5875092" y="3427514"/>
            <a:ext cx="475384" cy="36335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1CA29A-E42C-4F11-A16C-59AC19FCF8F8}"/>
              </a:ext>
            </a:extLst>
          </p:cNvPr>
          <p:cNvCxnSpPr>
            <a:stCxn id="52" idx="0"/>
            <a:endCxn id="21" idx="1"/>
          </p:cNvCxnSpPr>
          <p:nvPr/>
        </p:nvCxnSpPr>
        <p:spPr>
          <a:xfrm flipH="1" flipV="1">
            <a:off x="5914577" y="3364396"/>
            <a:ext cx="1230267" cy="618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813CFAA-67EA-4186-84FC-702FF224AA2D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165169" y="2913246"/>
            <a:ext cx="513398" cy="36758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0035D6-1B57-4C3B-8584-4F2DDBD35EC7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529159" y="3104569"/>
            <a:ext cx="672042" cy="18380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5CE3FB-1879-4787-A018-D39CCAAE92F6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6610592" y="3434143"/>
            <a:ext cx="626804" cy="16964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AD63A1E-501A-4514-8433-E064C348E4C1}"/>
              </a:ext>
            </a:extLst>
          </p:cNvPr>
          <p:cNvSpPr/>
          <p:nvPr/>
        </p:nvSpPr>
        <p:spPr>
          <a:xfrm>
            <a:off x="111451" y="5394500"/>
            <a:ext cx="3631957" cy="1304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7F4129-8D85-4F95-BD43-890430E03114}"/>
              </a:ext>
            </a:extLst>
          </p:cNvPr>
          <p:cNvSpPr/>
          <p:nvPr/>
        </p:nvSpPr>
        <p:spPr>
          <a:xfrm>
            <a:off x="4393761" y="5392591"/>
            <a:ext cx="64008" cy="14246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89193F-CFA8-44E1-A51E-FD5471D89D9B}"/>
              </a:ext>
            </a:extLst>
          </p:cNvPr>
          <p:cNvSpPr/>
          <p:nvPr/>
        </p:nvSpPr>
        <p:spPr>
          <a:xfrm>
            <a:off x="4457769" y="5393622"/>
            <a:ext cx="667512" cy="1424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917BFF-4BB3-4894-9879-2707168331FC}"/>
              </a:ext>
            </a:extLst>
          </p:cNvPr>
          <p:cNvSpPr/>
          <p:nvPr/>
        </p:nvSpPr>
        <p:spPr>
          <a:xfrm>
            <a:off x="5132188" y="5392592"/>
            <a:ext cx="667512" cy="152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80F1C0-1088-4455-BB06-23B6C71F7EDF}"/>
              </a:ext>
            </a:extLst>
          </p:cNvPr>
          <p:cNvSpPr/>
          <p:nvPr/>
        </p:nvSpPr>
        <p:spPr>
          <a:xfrm>
            <a:off x="5800610" y="5392591"/>
            <a:ext cx="100584" cy="1424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19225E-2384-41BC-AB8A-52242974908F}"/>
              </a:ext>
            </a:extLst>
          </p:cNvPr>
          <p:cNvSpPr/>
          <p:nvPr/>
        </p:nvSpPr>
        <p:spPr>
          <a:xfrm>
            <a:off x="6536105" y="5399219"/>
            <a:ext cx="100584" cy="1424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B42B4F-919B-4569-9AA6-6B9A15EF1E99}"/>
              </a:ext>
            </a:extLst>
          </p:cNvPr>
          <p:cNvSpPr txBox="1"/>
          <p:nvPr/>
        </p:nvSpPr>
        <p:spPr>
          <a:xfrm>
            <a:off x="989836" y="5675466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93905C3-584E-4170-B7C7-4F13B14E7009}"/>
              </a:ext>
            </a:extLst>
          </p:cNvPr>
          <p:cNvCxnSpPr>
            <a:cxnSpLocks/>
          </p:cNvCxnSpPr>
          <p:nvPr/>
        </p:nvCxnSpPr>
        <p:spPr>
          <a:xfrm flipV="1">
            <a:off x="1932563" y="5541219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CB734EE-5A95-46FC-9C8E-3E9A45B17F87}"/>
              </a:ext>
            </a:extLst>
          </p:cNvPr>
          <p:cNvSpPr txBox="1"/>
          <p:nvPr/>
        </p:nvSpPr>
        <p:spPr>
          <a:xfrm>
            <a:off x="4164799" y="5733838"/>
            <a:ext cx="130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Leviticus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Deuteronomy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Joshua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E56292A-8ACE-4518-859E-08AC1F462395}"/>
              </a:ext>
            </a:extLst>
          </p:cNvPr>
          <p:cNvCxnSpPr>
            <a:cxnSpLocks/>
          </p:cNvCxnSpPr>
          <p:nvPr/>
        </p:nvCxnSpPr>
        <p:spPr>
          <a:xfrm flipV="1">
            <a:off x="4421292" y="5535440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85F65BB-95B0-4D8D-8961-948A296C2AD2}"/>
              </a:ext>
            </a:extLst>
          </p:cNvPr>
          <p:cNvSpPr txBox="1"/>
          <p:nvPr/>
        </p:nvSpPr>
        <p:spPr>
          <a:xfrm>
            <a:off x="4458489" y="4574478"/>
            <a:ext cx="128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Samuel 1-9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90991C-4FF7-4AE4-AC5A-8C388C65FE24}"/>
              </a:ext>
            </a:extLst>
          </p:cNvPr>
          <p:cNvSpPr txBox="1"/>
          <p:nvPr/>
        </p:nvSpPr>
        <p:spPr>
          <a:xfrm>
            <a:off x="5269658" y="5730556"/>
            <a:ext cx="187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Samuel 10 - 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 Samuel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and II Kings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and II Chronicles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B4DA724-614A-455D-8976-FD1FB5F99ACB}"/>
              </a:ext>
            </a:extLst>
          </p:cNvPr>
          <p:cNvCxnSpPr>
            <a:cxnSpLocks/>
          </p:cNvCxnSpPr>
          <p:nvPr/>
        </p:nvCxnSpPr>
        <p:spPr>
          <a:xfrm flipV="1">
            <a:off x="5435645" y="5554510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5A2B0C-4FE3-4B5B-BDC2-EA8C391F817A}"/>
              </a:ext>
            </a:extLst>
          </p:cNvPr>
          <p:cNvCxnSpPr/>
          <p:nvPr/>
        </p:nvCxnSpPr>
        <p:spPr>
          <a:xfrm>
            <a:off x="4776215" y="5211993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3143AD-973A-4F35-9E07-AB763495A613}"/>
              </a:ext>
            </a:extLst>
          </p:cNvPr>
          <p:cNvSpPr txBox="1"/>
          <p:nvPr/>
        </p:nvSpPr>
        <p:spPr>
          <a:xfrm>
            <a:off x="5633797" y="4583677"/>
            <a:ext cx="128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Nehemiah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Esther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47D6196-6996-4DE4-BE77-265D327927BB}"/>
              </a:ext>
            </a:extLst>
          </p:cNvPr>
          <p:cNvCxnSpPr/>
          <p:nvPr/>
        </p:nvCxnSpPr>
        <p:spPr>
          <a:xfrm>
            <a:off x="5951523" y="5221192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81D477-D9C2-484F-812B-98005FFC37DD}"/>
              </a:ext>
            </a:extLst>
          </p:cNvPr>
          <p:cNvCxnSpPr>
            <a:cxnSpLocks/>
          </p:cNvCxnSpPr>
          <p:nvPr/>
        </p:nvCxnSpPr>
        <p:spPr>
          <a:xfrm>
            <a:off x="6581000" y="5227820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03A152C-F5FB-4963-B188-8D25CACFB48B}"/>
              </a:ext>
            </a:extLst>
          </p:cNvPr>
          <p:cNvSpPr txBox="1"/>
          <p:nvPr/>
        </p:nvSpPr>
        <p:spPr>
          <a:xfrm>
            <a:off x="6421868" y="4925269"/>
            <a:ext cx="1282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Testament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A18EF-203E-4C58-8918-0AFE49E462DE}"/>
              </a:ext>
            </a:extLst>
          </p:cNvPr>
          <p:cNvSpPr txBox="1"/>
          <p:nvPr/>
        </p:nvSpPr>
        <p:spPr>
          <a:xfrm>
            <a:off x="7372147" y="5846543"/>
            <a:ext cx="15640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Job – Malachi?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01DEFB5-C61C-4790-8678-CCB79CE079D5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51DCC3D-2A18-4153-9D0D-93FB8A2F2A6B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1C5D86E-496D-4A11-B8BA-3187F6017EB2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80D511-C76F-4919-A455-C58054148204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B26D2D-C70A-CBB2-86CD-2D67C3B08D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61" grpId="0" animBg="1"/>
      <p:bldP spid="63" grpId="0" animBg="1"/>
      <p:bldP spid="64" grpId="0" animBg="1"/>
      <p:bldP spid="67" grpId="0" animBg="1"/>
      <p:bldP spid="69" grpId="0"/>
      <p:bldP spid="72" grpId="0"/>
      <p:bldP spid="74" grpId="0"/>
      <p:bldP spid="76" grpId="0"/>
      <p:bldP spid="79" grpId="0"/>
      <p:bldP spid="8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13EAD-112C-478D-A372-080CD91356E3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BCD-7689-4BC6-9ECD-A77F0461C2D1}"/>
              </a:ext>
            </a:extLst>
          </p:cNvPr>
          <p:cNvSpPr txBox="1"/>
          <p:nvPr/>
        </p:nvSpPr>
        <p:spPr>
          <a:xfrm>
            <a:off x="452692" y="28345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flood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F477-8828-413B-A048-0B2507C130B4}"/>
              </a:ext>
            </a:extLst>
          </p:cNvPr>
          <p:cNvSpPr/>
          <p:nvPr/>
        </p:nvSpPr>
        <p:spPr>
          <a:xfrm>
            <a:off x="119269" y="3287573"/>
            <a:ext cx="2542032" cy="142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A7CE26-E3DF-4E29-808E-19AFB29F8891}"/>
              </a:ext>
            </a:extLst>
          </p:cNvPr>
          <p:cNvSpPr/>
          <p:nvPr/>
        </p:nvSpPr>
        <p:spPr>
          <a:xfrm>
            <a:off x="2661301" y="3285505"/>
            <a:ext cx="530352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CACF1-1273-43B1-806A-F4BB46E7E4BA}"/>
              </a:ext>
            </a:extLst>
          </p:cNvPr>
          <p:cNvSpPr/>
          <p:nvPr/>
        </p:nvSpPr>
        <p:spPr>
          <a:xfrm>
            <a:off x="3191653" y="3285505"/>
            <a:ext cx="5394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3E74A-E653-475A-B646-A8703B498933}"/>
              </a:ext>
            </a:extLst>
          </p:cNvPr>
          <p:cNvSpPr/>
          <p:nvPr/>
        </p:nvSpPr>
        <p:spPr>
          <a:xfrm>
            <a:off x="3731149" y="3285505"/>
            <a:ext cx="64008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850B-1139-47DC-96F1-6FEE213006F1}"/>
              </a:ext>
            </a:extLst>
          </p:cNvPr>
          <p:cNvSpPr txBox="1"/>
          <p:nvPr/>
        </p:nvSpPr>
        <p:spPr>
          <a:xfrm>
            <a:off x="3113596" y="3621572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 in Egypt 430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12:40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9ACE8-B9B2-4580-9234-BF61673096F5}"/>
              </a:ext>
            </a:extLst>
          </p:cNvPr>
          <p:cNvSpPr/>
          <p:nvPr/>
        </p:nvSpPr>
        <p:spPr>
          <a:xfrm>
            <a:off x="4387133" y="3292131"/>
            <a:ext cx="64008" cy="142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97C7A-81ED-47A0-BBF1-74C292566AFE}"/>
              </a:ext>
            </a:extLst>
          </p:cNvPr>
          <p:cNvSpPr/>
          <p:nvPr/>
        </p:nvSpPr>
        <p:spPr>
          <a:xfrm>
            <a:off x="4451141" y="3293165"/>
            <a:ext cx="667512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60DD6-A9A2-4031-8A25-1D510809F4DD}"/>
              </a:ext>
            </a:extLst>
          </p:cNvPr>
          <p:cNvSpPr/>
          <p:nvPr/>
        </p:nvSpPr>
        <p:spPr>
          <a:xfrm>
            <a:off x="5118653" y="3286539"/>
            <a:ext cx="182880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72034-59D5-46E0-9010-DF03F899EE0D}"/>
              </a:ext>
            </a:extLst>
          </p:cNvPr>
          <p:cNvSpPr/>
          <p:nvPr/>
        </p:nvSpPr>
        <p:spPr>
          <a:xfrm>
            <a:off x="5297159" y="3293165"/>
            <a:ext cx="3108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5D728-0F74-4DD9-A2E7-4CA93F969CD6}"/>
              </a:ext>
            </a:extLst>
          </p:cNvPr>
          <p:cNvSpPr/>
          <p:nvPr/>
        </p:nvSpPr>
        <p:spPr>
          <a:xfrm>
            <a:off x="5608055" y="3286539"/>
            <a:ext cx="201168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B759C1-5648-48EC-8264-C980E5DDDA1C}"/>
              </a:ext>
            </a:extLst>
          </p:cNvPr>
          <p:cNvSpPr/>
          <p:nvPr/>
        </p:nvSpPr>
        <p:spPr>
          <a:xfrm>
            <a:off x="5807234" y="3292131"/>
            <a:ext cx="100584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9FC2A-49B7-4470-A419-C28B39681623}"/>
              </a:ext>
            </a:extLst>
          </p:cNvPr>
          <p:cNvSpPr/>
          <p:nvPr/>
        </p:nvSpPr>
        <p:spPr>
          <a:xfrm>
            <a:off x="5914577" y="3293165"/>
            <a:ext cx="59436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33253-F90F-479B-B646-25B935606E6C}"/>
              </a:ext>
            </a:extLst>
          </p:cNvPr>
          <p:cNvSpPr/>
          <p:nvPr/>
        </p:nvSpPr>
        <p:spPr>
          <a:xfrm>
            <a:off x="6508937" y="3285505"/>
            <a:ext cx="45720" cy="1424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ADE70-6E12-473A-B969-A89287D1525D}"/>
              </a:ext>
            </a:extLst>
          </p:cNvPr>
          <p:cNvSpPr/>
          <p:nvPr/>
        </p:nvSpPr>
        <p:spPr>
          <a:xfrm>
            <a:off x="6560025" y="3286539"/>
            <a:ext cx="91440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A7492-B685-420D-8F0A-627ADCB30B5A}"/>
              </a:ext>
            </a:extLst>
          </p:cNvPr>
          <p:cNvSpPr txBox="1"/>
          <p:nvPr/>
        </p:nvSpPr>
        <p:spPr>
          <a:xfrm>
            <a:off x="913521" y="232672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0765B3-BF46-4092-A15F-4B400BBC491C}"/>
              </a:ext>
            </a:extLst>
          </p:cNvPr>
          <p:cNvSpPr txBox="1"/>
          <p:nvPr/>
        </p:nvSpPr>
        <p:spPr>
          <a:xfrm>
            <a:off x="1988884" y="2636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Scattering of the people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7EE345-8639-4CA6-B967-AF7554E67426}"/>
              </a:ext>
            </a:extLst>
          </p:cNvPr>
          <p:cNvSpPr txBox="1"/>
          <p:nvPr/>
        </p:nvSpPr>
        <p:spPr>
          <a:xfrm>
            <a:off x="2536200" y="282925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Patriarchs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60511-1F71-4843-A803-4429ED7A16D6}"/>
              </a:ext>
            </a:extLst>
          </p:cNvPr>
          <p:cNvSpPr txBox="1"/>
          <p:nvPr/>
        </p:nvSpPr>
        <p:spPr>
          <a:xfrm>
            <a:off x="3414391" y="1590295"/>
            <a:ext cx="199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Wandering in the wilderness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8E9C42-B543-4300-9ADA-116F799FDCAE}"/>
              </a:ext>
            </a:extLst>
          </p:cNvPr>
          <p:cNvSpPr txBox="1"/>
          <p:nvPr/>
        </p:nvSpPr>
        <p:spPr>
          <a:xfrm>
            <a:off x="2834108" y="232360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from Egypt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E9EDA-F863-4B6F-9038-504B15319676}"/>
              </a:ext>
            </a:extLst>
          </p:cNvPr>
          <p:cNvSpPr txBox="1"/>
          <p:nvPr/>
        </p:nvSpPr>
        <p:spPr>
          <a:xfrm>
            <a:off x="3880373" y="233256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D09CCA-A676-4952-9FF7-ACB7FBA7C228}"/>
              </a:ext>
            </a:extLst>
          </p:cNvPr>
          <p:cNvSpPr txBox="1"/>
          <p:nvPr/>
        </p:nvSpPr>
        <p:spPr>
          <a:xfrm>
            <a:off x="4041114" y="2815934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86854-A079-4FFF-BB39-5CC477D24F9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390285" y="311152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42D02A-EF6E-43BD-AD69-80B722F7B099}"/>
              </a:ext>
            </a:extLst>
          </p:cNvPr>
          <p:cNvCxnSpPr/>
          <p:nvPr/>
        </p:nvCxnSpPr>
        <p:spPr>
          <a:xfrm>
            <a:off x="3443314" y="3116085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90A1D5-736A-4BF3-86AE-CB7BBFDB0B2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51114" y="2623734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C9D92D-F124-4321-9B37-494D6AD8E6D9}"/>
              </a:ext>
            </a:extLst>
          </p:cNvPr>
          <p:cNvCxnSpPr>
            <a:cxnSpLocks/>
          </p:cNvCxnSpPr>
          <p:nvPr/>
        </p:nvCxnSpPr>
        <p:spPr>
          <a:xfrm flipH="1">
            <a:off x="2920912" y="2913248"/>
            <a:ext cx="0" cy="367699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5C4B14-0A82-494F-9E5F-15BC80ABF16F}"/>
              </a:ext>
            </a:extLst>
          </p:cNvPr>
          <p:cNvCxnSpPr>
            <a:cxnSpLocks/>
          </p:cNvCxnSpPr>
          <p:nvPr/>
        </p:nvCxnSpPr>
        <p:spPr>
          <a:xfrm flipV="1">
            <a:off x="4033036" y="3427509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788337-6B63-4163-8B89-68ACF77403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13637" y="1867293"/>
            <a:ext cx="0" cy="141732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6E11A-56DC-4C29-9208-079D144C2920}"/>
              </a:ext>
            </a:extLst>
          </p:cNvPr>
          <p:cNvCxnSpPr>
            <a:stCxn id="28" idx="2"/>
            <a:endCxn id="12" idx="3"/>
          </p:cNvCxnSpPr>
          <p:nvPr/>
        </p:nvCxnSpPr>
        <p:spPr>
          <a:xfrm>
            <a:off x="3771701" y="2600606"/>
            <a:ext cx="599528" cy="756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9F8884-80CF-4291-A202-F1D2465593C1}"/>
              </a:ext>
            </a:extLst>
          </p:cNvPr>
          <p:cNvCxnSpPr>
            <a:stCxn id="29" idx="2"/>
            <a:endCxn id="16" idx="1"/>
          </p:cNvCxnSpPr>
          <p:nvPr/>
        </p:nvCxnSpPr>
        <p:spPr>
          <a:xfrm flipH="1">
            <a:off x="4451141" y="2609566"/>
            <a:ext cx="366825" cy="754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D5BBEB-E1C6-46D7-8EC3-0815923A52D0}"/>
              </a:ext>
            </a:extLst>
          </p:cNvPr>
          <p:cNvCxnSpPr>
            <a:stCxn id="30" idx="2"/>
            <a:endCxn id="16" idx="0"/>
          </p:cNvCxnSpPr>
          <p:nvPr/>
        </p:nvCxnSpPr>
        <p:spPr>
          <a:xfrm flipH="1">
            <a:off x="4784897" y="3092933"/>
            <a:ext cx="193810" cy="20023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FF2CF12-0473-4D66-BBF6-3C54A1844032}"/>
              </a:ext>
            </a:extLst>
          </p:cNvPr>
          <p:cNvSpPr txBox="1"/>
          <p:nvPr/>
        </p:nvSpPr>
        <p:spPr>
          <a:xfrm>
            <a:off x="4565573" y="263624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B5ACC0-6C15-45D2-A8E1-F2EBF77D0E3A}"/>
              </a:ext>
            </a:extLst>
          </p:cNvPr>
          <p:cNvSpPr txBox="1"/>
          <p:nvPr/>
        </p:nvSpPr>
        <p:spPr>
          <a:xfrm>
            <a:off x="4515014" y="3616315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Kingdom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FD7A5D-2009-49E7-9B19-3423722ED8F5}"/>
              </a:ext>
            </a:extLst>
          </p:cNvPr>
          <p:cNvSpPr txBox="1"/>
          <p:nvPr/>
        </p:nvSpPr>
        <p:spPr>
          <a:xfrm>
            <a:off x="5033508" y="2829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B47AC3-79F3-4760-9D4A-FA27F9CB49D3}"/>
              </a:ext>
            </a:extLst>
          </p:cNvPr>
          <p:cNvSpPr txBox="1"/>
          <p:nvPr/>
        </p:nvSpPr>
        <p:spPr>
          <a:xfrm>
            <a:off x="5412883" y="379087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25EB9C-ED9A-4637-98F0-8755D83C9942}"/>
              </a:ext>
            </a:extLst>
          </p:cNvPr>
          <p:cNvSpPr txBox="1"/>
          <p:nvPr/>
        </p:nvSpPr>
        <p:spPr>
          <a:xfrm>
            <a:off x="6207251" y="39832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from captivity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538675-09A7-4DCF-9A7B-7F72400892B3}"/>
              </a:ext>
            </a:extLst>
          </p:cNvPr>
          <p:cNvSpPr txBox="1"/>
          <p:nvPr/>
        </p:nvSpPr>
        <p:spPr>
          <a:xfrm>
            <a:off x="5740974" y="263624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silence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1ED932-5938-4426-A832-354E6A2A629C}"/>
              </a:ext>
            </a:extLst>
          </p:cNvPr>
          <p:cNvSpPr txBox="1"/>
          <p:nvPr/>
        </p:nvSpPr>
        <p:spPr>
          <a:xfrm>
            <a:off x="6263608" y="282757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of Christ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4A400C-C2FB-4005-A0A4-1AD446CAFA59}"/>
              </a:ext>
            </a:extLst>
          </p:cNvPr>
          <p:cNvSpPr txBox="1"/>
          <p:nvPr/>
        </p:nvSpPr>
        <p:spPr>
          <a:xfrm>
            <a:off x="6299803" y="360378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church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B4B7B7-B338-422C-9395-6F4EC9D7FA89}"/>
              </a:ext>
            </a:extLst>
          </p:cNvPr>
          <p:cNvSpPr txBox="1"/>
          <p:nvPr/>
        </p:nvSpPr>
        <p:spPr>
          <a:xfrm>
            <a:off x="6891126" y="3742286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to Christians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9079F2-4CED-49BF-B59D-668CD35AC687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200570" y="2913247"/>
            <a:ext cx="302596" cy="37329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B01076-A5E4-425B-8ABA-FDBAF8579CC9}"/>
              </a:ext>
            </a:extLst>
          </p:cNvPr>
          <p:cNvCxnSpPr>
            <a:cxnSpLocks/>
          </p:cNvCxnSpPr>
          <p:nvPr/>
        </p:nvCxnSpPr>
        <p:spPr>
          <a:xfrm flipV="1">
            <a:off x="5457651" y="343413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90C1D-A019-4472-B334-B557F889BCD7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5711353" y="3106248"/>
            <a:ext cx="259748" cy="1871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6ED11B-CCFC-41A0-B7EE-1BAEEF8AEC24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5875092" y="3427514"/>
            <a:ext cx="475384" cy="36335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1CA29A-E42C-4F11-A16C-59AC19FCF8F8}"/>
              </a:ext>
            </a:extLst>
          </p:cNvPr>
          <p:cNvCxnSpPr>
            <a:stCxn id="52" idx="0"/>
            <a:endCxn id="21" idx="1"/>
          </p:cNvCxnSpPr>
          <p:nvPr/>
        </p:nvCxnSpPr>
        <p:spPr>
          <a:xfrm flipH="1" flipV="1">
            <a:off x="5914577" y="3364396"/>
            <a:ext cx="1230267" cy="618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813CFAA-67EA-4186-84FC-702FF224AA2D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165169" y="2913246"/>
            <a:ext cx="513398" cy="36758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0035D6-1B57-4C3B-8584-4F2DDBD35EC7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529159" y="3104569"/>
            <a:ext cx="672042" cy="18380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5CE3FB-1879-4787-A018-D39CCAAE92F6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6610592" y="3434143"/>
            <a:ext cx="626804" cy="16964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01DEFB5-C61C-4790-8678-CCB79CE079D5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51DCC3D-2A18-4153-9D0D-93FB8A2F2A6B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1C5D86E-496D-4A11-B8BA-3187F6017EB2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80D511-C76F-4919-A455-C58054148204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C67A988-82B0-487A-9D7C-688B8796BA0F}"/>
              </a:ext>
            </a:extLst>
          </p:cNvPr>
          <p:cNvSpPr txBox="1"/>
          <p:nvPr/>
        </p:nvSpPr>
        <p:spPr>
          <a:xfrm>
            <a:off x="1833571" y="4807152"/>
            <a:ext cx="2237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 before Abraham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two families raised to adulthood and then lived another 140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reference to the flood, so after flood (Job 22:16).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4903E2-DCC0-4B81-AB86-E43C868BD74B}"/>
              </a:ext>
            </a:extLst>
          </p:cNvPr>
          <p:cNvCxnSpPr>
            <a:stCxn id="87" idx="0"/>
          </p:cNvCxnSpPr>
          <p:nvPr/>
        </p:nvCxnSpPr>
        <p:spPr>
          <a:xfrm flipV="1">
            <a:off x="2952518" y="3673812"/>
            <a:ext cx="0" cy="113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ED4CAF9-139A-4D20-8A5D-F1FDBACF9842}"/>
              </a:ext>
            </a:extLst>
          </p:cNvPr>
          <p:cNvSpPr txBox="1"/>
          <p:nvPr/>
        </p:nvSpPr>
        <p:spPr>
          <a:xfrm>
            <a:off x="110718" y="4184903"/>
            <a:ext cx="187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Poetry/Wisdom Books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00FCAC-F9FB-4BA0-BDF3-0BC3200AB440}"/>
              </a:ext>
            </a:extLst>
          </p:cNvPr>
          <p:cNvSpPr txBox="1"/>
          <p:nvPr/>
        </p:nvSpPr>
        <p:spPr>
          <a:xfrm>
            <a:off x="4502560" y="4860160"/>
            <a:ext cx="141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Somewhat over half written by David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E8AABA6-2D67-4C95-9252-819CC46FB34C}"/>
              </a:ext>
            </a:extLst>
          </p:cNvPr>
          <p:cNvCxnSpPr/>
          <p:nvPr/>
        </p:nvCxnSpPr>
        <p:spPr>
          <a:xfrm flipV="1">
            <a:off x="5212016" y="3680436"/>
            <a:ext cx="0" cy="113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BF7ED4B-DFF9-46CC-8C67-AE453808A21C}"/>
              </a:ext>
            </a:extLst>
          </p:cNvPr>
          <p:cNvSpPr txBox="1"/>
          <p:nvPr/>
        </p:nvSpPr>
        <p:spPr>
          <a:xfrm>
            <a:off x="5639663" y="4853318"/>
            <a:ext cx="141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written by Solomon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2A9526-1EE7-44D4-BDFF-9D0EA0EFC4A8}"/>
              </a:ext>
            </a:extLst>
          </p:cNvPr>
          <p:cNvSpPr txBox="1"/>
          <p:nvPr/>
        </p:nvSpPr>
        <p:spPr>
          <a:xfrm>
            <a:off x="6843581" y="4860160"/>
            <a:ext cx="141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Ecclesiastes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Song of Solomon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written by Solomon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994261E-7C8B-4490-9D39-2F66FF8156E9}"/>
              </a:ext>
            </a:extLst>
          </p:cNvPr>
          <p:cNvCxnSpPr>
            <a:cxnSpLocks/>
            <a:stCxn id="92" idx="0"/>
          </p:cNvCxnSpPr>
          <p:nvPr/>
        </p:nvCxnSpPr>
        <p:spPr>
          <a:xfrm rot="16200000" flipV="1">
            <a:off x="6195339" y="3505909"/>
            <a:ext cx="367480" cy="2341022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32E36A-FB2C-44D0-98DC-DF02942AF84A}"/>
              </a:ext>
            </a:extLst>
          </p:cNvPr>
          <p:cNvCxnSpPr>
            <a:stCxn id="91" idx="0"/>
          </p:cNvCxnSpPr>
          <p:nvPr/>
        </p:nvCxnSpPr>
        <p:spPr>
          <a:xfrm flipH="1" flipV="1">
            <a:off x="6345671" y="4492679"/>
            <a:ext cx="1" cy="36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1BD6722-D104-AC39-7ACB-31C73AE704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4B1F69-F33F-B6DB-F538-F873F2FB7F2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3E473-1E08-4908-98CA-8E4690B52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3"/>
            <a:ext cx="4399721" cy="12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C2-A955-426D-A95E-44BDA96E44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91"/>
            <a:ext cx="9144000" cy="43399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20E9194-943C-4C8B-A039-26AB2E034E1B}"/>
              </a:ext>
            </a:extLst>
          </p:cNvPr>
          <p:cNvSpPr/>
          <p:nvPr/>
        </p:nvSpPr>
        <p:spPr>
          <a:xfrm>
            <a:off x="2425148" y="2082255"/>
            <a:ext cx="490330" cy="3423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6AC3-336E-4BC6-9379-16BA00924E24}"/>
              </a:ext>
            </a:extLst>
          </p:cNvPr>
          <p:cNvSpPr txBox="1"/>
          <p:nvPr/>
        </p:nvSpPr>
        <p:spPr>
          <a:xfrm>
            <a:off x="4373220" y="1215980"/>
            <a:ext cx="3578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Isaiah: 	Judah and Jerusalem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Uzziah, Jotham, Ahaz, Hezekiah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E92F0-645B-4EAA-8AB8-6A36AD0A018C}"/>
              </a:ext>
            </a:extLst>
          </p:cNvPr>
          <p:cNvSpPr txBox="1"/>
          <p:nvPr/>
        </p:nvSpPr>
        <p:spPr>
          <a:xfrm>
            <a:off x="4373220" y="162286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Jeremiah: 	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Josiah, Jehoiakim, Zedekiah (into Jerusalem captivity)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05629-48B4-4D3F-AAC5-B29A3C8144DB}"/>
              </a:ext>
            </a:extLst>
          </p:cNvPr>
          <p:cNvSpPr txBox="1"/>
          <p:nvPr/>
        </p:nvSpPr>
        <p:spPr>
          <a:xfrm>
            <a:off x="4373220" y="2029740"/>
            <a:ext cx="474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Lamentations:	After Judah carried away (Jeremiah thought to be author)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1C9B-FFC5-4D40-9A19-264BF9E567B1}"/>
              </a:ext>
            </a:extLst>
          </p:cNvPr>
          <p:cNvSpPr txBox="1"/>
          <p:nvPr/>
        </p:nvSpPr>
        <p:spPr>
          <a:xfrm>
            <a:off x="4373220" y="2251954"/>
            <a:ext cx="474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Ezekiel:	Judah in Captivity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F2559A-A05F-4FAA-9DCC-F1B4496E432E}"/>
              </a:ext>
            </a:extLst>
          </p:cNvPr>
          <p:cNvSpPr txBox="1"/>
          <p:nvPr/>
        </p:nvSpPr>
        <p:spPr>
          <a:xfrm>
            <a:off x="4373220" y="2474168"/>
            <a:ext cx="474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Daniel:	Judah Captivity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B8CB1E-1522-4A71-97B2-4F13D597BC73}"/>
              </a:ext>
            </a:extLst>
          </p:cNvPr>
          <p:cNvSpPr/>
          <p:nvPr/>
        </p:nvSpPr>
        <p:spPr>
          <a:xfrm>
            <a:off x="4532241" y="5451587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FF74FD5-DE83-4C71-A29D-3C4313EC0FFE}"/>
              </a:ext>
            </a:extLst>
          </p:cNvPr>
          <p:cNvSpPr/>
          <p:nvPr/>
        </p:nvSpPr>
        <p:spPr>
          <a:xfrm>
            <a:off x="5910888" y="5235829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75A61F2-C049-45C1-92EB-DBFC7C5D45E4}"/>
              </a:ext>
            </a:extLst>
          </p:cNvPr>
          <p:cNvSpPr/>
          <p:nvPr/>
        </p:nvSpPr>
        <p:spPr>
          <a:xfrm>
            <a:off x="6571497" y="6512156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B3C5447-0EC9-477F-AE3A-025141E938E1}"/>
              </a:ext>
            </a:extLst>
          </p:cNvPr>
          <p:cNvSpPr/>
          <p:nvPr/>
        </p:nvSpPr>
        <p:spPr>
          <a:xfrm>
            <a:off x="6286078" y="5709525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8058EFD-6C21-47AD-B598-91F2B107DBB6}"/>
              </a:ext>
            </a:extLst>
          </p:cNvPr>
          <p:cNvSpPr/>
          <p:nvPr/>
        </p:nvSpPr>
        <p:spPr>
          <a:xfrm>
            <a:off x="6313272" y="5469425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36AC7-D271-8B9A-C0F8-BEF6EDCD85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3E473-1E08-4908-98CA-8E4690B5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3"/>
            <a:ext cx="4399721" cy="12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C2-A955-426D-A95E-44BDA96E4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91"/>
            <a:ext cx="9144000" cy="43399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20E9194-943C-4C8B-A039-26AB2E034E1B}"/>
              </a:ext>
            </a:extLst>
          </p:cNvPr>
          <p:cNvSpPr/>
          <p:nvPr/>
        </p:nvSpPr>
        <p:spPr>
          <a:xfrm>
            <a:off x="2425148" y="2082255"/>
            <a:ext cx="490330" cy="3423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6AC3-336E-4BC6-9379-16BA00924E24}"/>
              </a:ext>
            </a:extLst>
          </p:cNvPr>
          <p:cNvSpPr txBox="1"/>
          <p:nvPr/>
        </p:nvSpPr>
        <p:spPr>
          <a:xfrm>
            <a:off x="4373220" y="1215980"/>
            <a:ext cx="3578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Hosea: 	Children of Israel (Judah and Isreal)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Uzziah, Jotham, Ahaz, Hezekiah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E92F0-645B-4EAA-8AB8-6A36AD0A018C}"/>
              </a:ext>
            </a:extLst>
          </p:cNvPr>
          <p:cNvSpPr txBox="1"/>
          <p:nvPr/>
        </p:nvSpPr>
        <p:spPr>
          <a:xfrm>
            <a:off x="4373220" y="162286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Joel: 	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Time period uncertain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05629-48B4-4D3F-AAC5-B29A3C8144DB}"/>
              </a:ext>
            </a:extLst>
          </p:cNvPr>
          <p:cNvSpPr txBox="1"/>
          <p:nvPr/>
        </p:nvSpPr>
        <p:spPr>
          <a:xfrm>
            <a:off x="4373220" y="202974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Amos:	Mainly Israel, a little to 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Uzziah (Judah), Jeroboam (Isreal)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1C9B-FFC5-4D40-9A19-264BF9E567B1}"/>
              </a:ext>
            </a:extLst>
          </p:cNvPr>
          <p:cNvSpPr txBox="1"/>
          <p:nvPr/>
        </p:nvSpPr>
        <p:spPr>
          <a:xfrm>
            <a:off x="4373220" y="2437482"/>
            <a:ext cx="47442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Obadiah:	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Time period uncertain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B8CB1E-1522-4A71-97B2-4F13D597BC73}"/>
              </a:ext>
            </a:extLst>
          </p:cNvPr>
          <p:cNvSpPr/>
          <p:nvPr/>
        </p:nvSpPr>
        <p:spPr>
          <a:xfrm>
            <a:off x="4333461" y="5943121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FF74FD5-DE83-4C71-A29D-3C4313EC0FFE}"/>
              </a:ext>
            </a:extLst>
          </p:cNvPr>
          <p:cNvSpPr/>
          <p:nvPr/>
        </p:nvSpPr>
        <p:spPr>
          <a:xfrm>
            <a:off x="3759459" y="5696273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75A61F2-C049-45C1-92EB-DBFC7C5D45E4}"/>
              </a:ext>
            </a:extLst>
          </p:cNvPr>
          <p:cNvSpPr/>
          <p:nvPr/>
        </p:nvSpPr>
        <p:spPr>
          <a:xfrm>
            <a:off x="4187689" y="5713807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B3C5447-0EC9-477F-AE3A-025141E938E1}"/>
              </a:ext>
            </a:extLst>
          </p:cNvPr>
          <p:cNvSpPr/>
          <p:nvPr/>
        </p:nvSpPr>
        <p:spPr>
          <a:xfrm>
            <a:off x="5080668" y="5709525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03C6A-87EA-A294-5C1D-46B3BA90EB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3E473-1E08-4908-98CA-8E4690B5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3"/>
            <a:ext cx="4399721" cy="12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C2-A955-426D-A95E-44BDA96E4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91"/>
            <a:ext cx="9144000" cy="43399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20E9194-943C-4C8B-A039-26AB2E034E1B}"/>
              </a:ext>
            </a:extLst>
          </p:cNvPr>
          <p:cNvSpPr/>
          <p:nvPr/>
        </p:nvSpPr>
        <p:spPr>
          <a:xfrm>
            <a:off x="2425148" y="2082255"/>
            <a:ext cx="490330" cy="3423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6AC3-336E-4BC6-9379-16BA00924E24}"/>
              </a:ext>
            </a:extLst>
          </p:cNvPr>
          <p:cNvSpPr txBox="1"/>
          <p:nvPr/>
        </p:nvSpPr>
        <p:spPr>
          <a:xfrm>
            <a:off x="4373220" y="1215980"/>
            <a:ext cx="3578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Jonah: 	Nineveh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Time period uncertain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E92F0-645B-4EAA-8AB8-6A36AD0A018C}"/>
              </a:ext>
            </a:extLst>
          </p:cNvPr>
          <p:cNvSpPr txBox="1"/>
          <p:nvPr/>
        </p:nvSpPr>
        <p:spPr>
          <a:xfrm>
            <a:off x="4373220" y="162286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Micah: 	Samaria and Jerusalem (capitals of Isreal and Judah)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Jotham, Ahaz, Hezekiah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05629-48B4-4D3F-AAC5-B29A3C8144DB}"/>
              </a:ext>
            </a:extLst>
          </p:cNvPr>
          <p:cNvSpPr txBox="1"/>
          <p:nvPr/>
        </p:nvSpPr>
        <p:spPr>
          <a:xfrm>
            <a:off x="4373220" y="202974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Nahum:	Nineveh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Probably as shown before the destruction of Nineveh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1C9B-FFC5-4D40-9A19-264BF9E567B1}"/>
              </a:ext>
            </a:extLst>
          </p:cNvPr>
          <p:cNvSpPr txBox="1"/>
          <p:nvPr/>
        </p:nvSpPr>
        <p:spPr>
          <a:xfrm>
            <a:off x="4373220" y="2437482"/>
            <a:ext cx="47442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Habakkuk:	Judah (discussion between God and Habakkuk)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Time period uncertain, thought to be during Judah alone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B8CB1E-1522-4A71-97B2-4F13D597BC73}"/>
              </a:ext>
            </a:extLst>
          </p:cNvPr>
          <p:cNvSpPr/>
          <p:nvPr/>
        </p:nvSpPr>
        <p:spPr>
          <a:xfrm>
            <a:off x="3935900" y="5475929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FF74FD5-DE83-4C71-A29D-3C4313EC0FFE}"/>
              </a:ext>
            </a:extLst>
          </p:cNvPr>
          <p:cNvSpPr/>
          <p:nvPr/>
        </p:nvSpPr>
        <p:spPr>
          <a:xfrm>
            <a:off x="4448570" y="5261421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75A61F2-C049-45C1-92EB-DBFC7C5D45E4}"/>
              </a:ext>
            </a:extLst>
          </p:cNvPr>
          <p:cNvSpPr/>
          <p:nvPr/>
        </p:nvSpPr>
        <p:spPr>
          <a:xfrm>
            <a:off x="5499654" y="5951740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B3C5447-0EC9-477F-AE3A-025141E938E1}"/>
              </a:ext>
            </a:extLst>
          </p:cNvPr>
          <p:cNvSpPr/>
          <p:nvPr/>
        </p:nvSpPr>
        <p:spPr>
          <a:xfrm>
            <a:off x="5730026" y="5718144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C44B-F38E-1749-BC2B-BBE0A19DD9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3E473-1E08-4908-98CA-8E4690B5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3"/>
            <a:ext cx="4399721" cy="12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C2-A955-426D-A95E-44BDA96E4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91"/>
            <a:ext cx="9144000" cy="43399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20E9194-943C-4C8B-A039-26AB2E034E1B}"/>
              </a:ext>
            </a:extLst>
          </p:cNvPr>
          <p:cNvSpPr/>
          <p:nvPr/>
        </p:nvSpPr>
        <p:spPr>
          <a:xfrm>
            <a:off x="2425148" y="2082255"/>
            <a:ext cx="490330" cy="3423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6AC3-336E-4BC6-9379-16BA00924E24}"/>
              </a:ext>
            </a:extLst>
          </p:cNvPr>
          <p:cNvSpPr txBox="1"/>
          <p:nvPr/>
        </p:nvSpPr>
        <p:spPr>
          <a:xfrm>
            <a:off x="4373220" y="1215980"/>
            <a:ext cx="3578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Zephaniah: 	Judah, other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Josiah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E92F0-645B-4EAA-8AB8-6A36AD0A018C}"/>
              </a:ext>
            </a:extLst>
          </p:cNvPr>
          <p:cNvSpPr txBox="1"/>
          <p:nvPr/>
        </p:nvSpPr>
        <p:spPr>
          <a:xfrm>
            <a:off x="4373220" y="162286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Haggai: 	Judah: return from captivity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During Darius’ rule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05629-48B4-4D3F-AAC5-B29A3C8144DB}"/>
              </a:ext>
            </a:extLst>
          </p:cNvPr>
          <p:cNvSpPr txBox="1"/>
          <p:nvPr/>
        </p:nvSpPr>
        <p:spPr>
          <a:xfrm>
            <a:off x="4373220" y="2029740"/>
            <a:ext cx="47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Zechariah:	Judah: return from captivity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During Darius’ rule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1C9B-FFC5-4D40-9A19-264BF9E567B1}"/>
              </a:ext>
            </a:extLst>
          </p:cNvPr>
          <p:cNvSpPr txBox="1"/>
          <p:nvPr/>
        </p:nvSpPr>
        <p:spPr>
          <a:xfrm>
            <a:off x="4373220" y="2437482"/>
            <a:ext cx="47442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Malachi:	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Judah’s return from captivity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B8CB1E-1522-4A71-97B2-4F13D597BC73}"/>
              </a:ext>
            </a:extLst>
          </p:cNvPr>
          <p:cNvSpPr/>
          <p:nvPr/>
        </p:nvSpPr>
        <p:spPr>
          <a:xfrm>
            <a:off x="5738193" y="5457496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FF74FD5-DE83-4C71-A29D-3C4313EC0FFE}"/>
              </a:ext>
            </a:extLst>
          </p:cNvPr>
          <p:cNvSpPr/>
          <p:nvPr/>
        </p:nvSpPr>
        <p:spPr>
          <a:xfrm>
            <a:off x="7087371" y="5718144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75A61F2-C049-45C1-92EB-DBFC7C5D45E4}"/>
              </a:ext>
            </a:extLst>
          </p:cNvPr>
          <p:cNvSpPr/>
          <p:nvPr/>
        </p:nvSpPr>
        <p:spPr>
          <a:xfrm>
            <a:off x="7176053" y="5238592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B3C5447-0EC9-477F-AE3A-025141E938E1}"/>
              </a:ext>
            </a:extLst>
          </p:cNvPr>
          <p:cNvSpPr/>
          <p:nvPr/>
        </p:nvSpPr>
        <p:spPr>
          <a:xfrm>
            <a:off x="8036171" y="5718144"/>
            <a:ext cx="238539" cy="233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A6F24-509C-B8E5-5E9B-4EF9F62A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9318-0C05-0568-D9B9-403E02F981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B9588-21F7-2337-1881-948D1A85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and Books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2673E-0EC3-58F6-49A7-BE6E2840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3"/>
            <a:ext cx="4399721" cy="12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9F183-DE0F-C1DD-1204-5319CB270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91"/>
            <a:ext cx="9144000" cy="43399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12CF05-4E94-8404-3071-77600BAB7186}"/>
              </a:ext>
            </a:extLst>
          </p:cNvPr>
          <p:cNvSpPr/>
          <p:nvPr/>
        </p:nvSpPr>
        <p:spPr>
          <a:xfrm>
            <a:off x="2425148" y="2082255"/>
            <a:ext cx="490330" cy="3423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BD9FA-9699-14A6-87FB-9840A1813054}"/>
              </a:ext>
            </a:extLst>
          </p:cNvPr>
          <p:cNvSpPr txBox="1"/>
          <p:nvPr/>
        </p:nvSpPr>
        <p:spPr>
          <a:xfrm>
            <a:off x="5568852" y="1580625"/>
            <a:ext cx="330430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books written mainly (or completely) to 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book written mainly to Isreal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 books written to both Judah and Isreal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  books written to other 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B9701-56F9-44DC-21D5-276D60A8738F}"/>
              </a:ext>
            </a:extLst>
          </p:cNvPr>
          <p:cNvSpPr txBox="1"/>
          <p:nvPr/>
        </p:nvSpPr>
        <p:spPr>
          <a:xfrm>
            <a:off x="5568851" y="138365"/>
            <a:ext cx="33043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Old Testament books of prophecy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time of the Kings through the return from captivity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5C586-D019-E082-8A69-E98C6CEE0C12}"/>
              </a:ext>
            </a:extLst>
          </p:cNvPr>
          <p:cNvSpPr txBox="1"/>
          <p:nvPr/>
        </p:nvSpPr>
        <p:spPr>
          <a:xfrm>
            <a:off x="6778716" y="2915858"/>
            <a:ext cx="20944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other prophets in the books of Kings and Chronicles (ex. Elijah, Elisha)</a:t>
            </a:r>
          </a:p>
        </p:txBody>
      </p:sp>
    </p:spTree>
    <p:extLst>
      <p:ext uri="{BB962C8B-B14F-4D97-AF65-F5344CB8AC3E}">
        <p14:creationId xmlns:p14="http://schemas.microsoft.com/office/powerpoint/2010/main" val="380434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68C92584-6D77-07A4-E01D-520015BA7F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4D4AE5-6131-8E43-21ED-9D9FAF174145}"/>
              </a:ext>
            </a:extLst>
          </p:cNvPr>
          <p:cNvCxnSpPr/>
          <p:nvPr/>
        </p:nvCxnSpPr>
        <p:spPr>
          <a:xfrm flipV="1">
            <a:off x="4491432" y="3461845"/>
            <a:ext cx="0" cy="3174481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C7B4B7-F461-180A-ACDF-295FE716C646}"/>
              </a:ext>
            </a:extLst>
          </p:cNvPr>
          <p:cNvCxnSpPr/>
          <p:nvPr/>
        </p:nvCxnSpPr>
        <p:spPr>
          <a:xfrm flipV="1">
            <a:off x="4370205" y="3465310"/>
            <a:ext cx="0" cy="3174481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Theme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13EAD-112C-478D-A372-080CD91356E3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BCD-7689-4BC6-9ECD-A77F0461C2D1}"/>
              </a:ext>
            </a:extLst>
          </p:cNvPr>
          <p:cNvSpPr txBox="1"/>
          <p:nvPr/>
        </p:nvSpPr>
        <p:spPr>
          <a:xfrm>
            <a:off x="452692" y="28345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flood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F477-8828-413B-A048-0B2507C130B4}"/>
              </a:ext>
            </a:extLst>
          </p:cNvPr>
          <p:cNvSpPr/>
          <p:nvPr/>
        </p:nvSpPr>
        <p:spPr>
          <a:xfrm>
            <a:off x="119269" y="3287573"/>
            <a:ext cx="2542032" cy="142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A7CE26-E3DF-4E29-808E-19AFB29F8891}"/>
              </a:ext>
            </a:extLst>
          </p:cNvPr>
          <p:cNvSpPr/>
          <p:nvPr/>
        </p:nvSpPr>
        <p:spPr>
          <a:xfrm>
            <a:off x="2661301" y="3285505"/>
            <a:ext cx="530352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CACF1-1273-43B1-806A-F4BB46E7E4BA}"/>
              </a:ext>
            </a:extLst>
          </p:cNvPr>
          <p:cNvSpPr/>
          <p:nvPr/>
        </p:nvSpPr>
        <p:spPr>
          <a:xfrm>
            <a:off x="3191653" y="3285505"/>
            <a:ext cx="5394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3E74A-E653-475A-B646-A8703B498933}"/>
              </a:ext>
            </a:extLst>
          </p:cNvPr>
          <p:cNvSpPr/>
          <p:nvPr/>
        </p:nvSpPr>
        <p:spPr>
          <a:xfrm>
            <a:off x="3731149" y="3285505"/>
            <a:ext cx="64008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850B-1139-47DC-96F1-6FEE213006F1}"/>
              </a:ext>
            </a:extLst>
          </p:cNvPr>
          <p:cNvSpPr txBox="1"/>
          <p:nvPr/>
        </p:nvSpPr>
        <p:spPr>
          <a:xfrm>
            <a:off x="3113596" y="3621572"/>
            <a:ext cx="18751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 in Egypt 430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12:40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9ACE8-B9B2-4580-9234-BF61673096F5}"/>
              </a:ext>
            </a:extLst>
          </p:cNvPr>
          <p:cNvSpPr/>
          <p:nvPr/>
        </p:nvSpPr>
        <p:spPr>
          <a:xfrm>
            <a:off x="4387133" y="3292131"/>
            <a:ext cx="64008" cy="142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97C7A-81ED-47A0-BBF1-74C292566AFE}"/>
              </a:ext>
            </a:extLst>
          </p:cNvPr>
          <p:cNvSpPr/>
          <p:nvPr/>
        </p:nvSpPr>
        <p:spPr>
          <a:xfrm>
            <a:off x="4451141" y="3293165"/>
            <a:ext cx="667512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60DD6-A9A2-4031-8A25-1D510809F4DD}"/>
              </a:ext>
            </a:extLst>
          </p:cNvPr>
          <p:cNvSpPr/>
          <p:nvPr/>
        </p:nvSpPr>
        <p:spPr>
          <a:xfrm>
            <a:off x="5118653" y="3286539"/>
            <a:ext cx="182880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72034-59D5-46E0-9010-DF03F899EE0D}"/>
              </a:ext>
            </a:extLst>
          </p:cNvPr>
          <p:cNvSpPr/>
          <p:nvPr/>
        </p:nvSpPr>
        <p:spPr>
          <a:xfrm>
            <a:off x="5297159" y="3293165"/>
            <a:ext cx="310896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5D728-0F74-4DD9-A2E7-4CA93F969CD6}"/>
              </a:ext>
            </a:extLst>
          </p:cNvPr>
          <p:cNvSpPr/>
          <p:nvPr/>
        </p:nvSpPr>
        <p:spPr>
          <a:xfrm>
            <a:off x="5608055" y="3286539"/>
            <a:ext cx="201168" cy="142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B759C1-5648-48EC-8264-C980E5DDDA1C}"/>
              </a:ext>
            </a:extLst>
          </p:cNvPr>
          <p:cNvSpPr/>
          <p:nvPr/>
        </p:nvSpPr>
        <p:spPr>
          <a:xfrm>
            <a:off x="5807234" y="3292131"/>
            <a:ext cx="100584" cy="14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9FC2A-49B7-4470-A419-C28B39681623}"/>
              </a:ext>
            </a:extLst>
          </p:cNvPr>
          <p:cNvSpPr/>
          <p:nvPr/>
        </p:nvSpPr>
        <p:spPr>
          <a:xfrm>
            <a:off x="5914577" y="3293165"/>
            <a:ext cx="59436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33253-F90F-479B-B646-25B935606E6C}"/>
              </a:ext>
            </a:extLst>
          </p:cNvPr>
          <p:cNvSpPr/>
          <p:nvPr/>
        </p:nvSpPr>
        <p:spPr>
          <a:xfrm>
            <a:off x="6508937" y="3285505"/>
            <a:ext cx="45720" cy="1424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ADE70-6E12-473A-B969-A89287D1525D}"/>
              </a:ext>
            </a:extLst>
          </p:cNvPr>
          <p:cNvSpPr/>
          <p:nvPr/>
        </p:nvSpPr>
        <p:spPr>
          <a:xfrm>
            <a:off x="6560025" y="3286539"/>
            <a:ext cx="91440" cy="142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A7492-B685-420D-8F0A-627ADCB30B5A}"/>
              </a:ext>
            </a:extLst>
          </p:cNvPr>
          <p:cNvSpPr txBox="1"/>
          <p:nvPr/>
        </p:nvSpPr>
        <p:spPr>
          <a:xfrm>
            <a:off x="913521" y="232672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0765B3-BF46-4092-A15F-4B400BBC491C}"/>
              </a:ext>
            </a:extLst>
          </p:cNvPr>
          <p:cNvSpPr txBox="1"/>
          <p:nvPr/>
        </p:nvSpPr>
        <p:spPr>
          <a:xfrm>
            <a:off x="1988884" y="2636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Scattering of the people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7EE345-8639-4CA6-B967-AF7554E67426}"/>
              </a:ext>
            </a:extLst>
          </p:cNvPr>
          <p:cNvSpPr txBox="1"/>
          <p:nvPr/>
        </p:nvSpPr>
        <p:spPr>
          <a:xfrm>
            <a:off x="2536200" y="282925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Patriarchs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60511-1F71-4843-A803-4429ED7A16D6}"/>
              </a:ext>
            </a:extLst>
          </p:cNvPr>
          <p:cNvSpPr txBox="1"/>
          <p:nvPr/>
        </p:nvSpPr>
        <p:spPr>
          <a:xfrm>
            <a:off x="3414391" y="1590295"/>
            <a:ext cx="199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Wandering in the wilderness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8E9C42-B543-4300-9ADA-116F799FDCAE}"/>
              </a:ext>
            </a:extLst>
          </p:cNvPr>
          <p:cNvSpPr txBox="1"/>
          <p:nvPr/>
        </p:nvSpPr>
        <p:spPr>
          <a:xfrm>
            <a:off x="2834108" y="232360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from Egypt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E9EDA-F863-4B6F-9038-504B15319676}"/>
              </a:ext>
            </a:extLst>
          </p:cNvPr>
          <p:cNvSpPr txBox="1"/>
          <p:nvPr/>
        </p:nvSpPr>
        <p:spPr>
          <a:xfrm>
            <a:off x="3880373" y="233256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D09CCA-A676-4952-9FF7-ACB7FBA7C228}"/>
              </a:ext>
            </a:extLst>
          </p:cNvPr>
          <p:cNvSpPr txBox="1"/>
          <p:nvPr/>
        </p:nvSpPr>
        <p:spPr>
          <a:xfrm>
            <a:off x="4041114" y="2815934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86854-A079-4FFF-BB39-5CC477D24F9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390285" y="311152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42D02A-EF6E-43BD-AD69-80B722F7B099}"/>
              </a:ext>
            </a:extLst>
          </p:cNvPr>
          <p:cNvCxnSpPr/>
          <p:nvPr/>
        </p:nvCxnSpPr>
        <p:spPr>
          <a:xfrm>
            <a:off x="3443314" y="3116085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90A1D5-736A-4BF3-86AE-CB7BBFDB0B2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51114" y="2623734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C9D92D-F124-4321-9B37-494D6AD8E6D9}"/>
              </a:ext>
            </a:extLst>
          </p:cNvPr>
          <p:cNvCxnSpPr>
            <a:cxnSpLocks/>
          </p:cNvCxnSpPr>
          <p:nvPr/>
        </p:nvCxnSpPr>
        <p:spPr>
          <a:xfrm flipH="1">
            <a:off x="2920912" y="2913248"/>
            <a:ext cx="0" cy="367699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5C4B14-0A82-494F-9E5F-15BC80ABF16F}"/>
              </a:ext>
            </a:extLst>
          </p:cNvPr>
          <p:cNvCxnSpPr>
            <a:cxnSpLocks/>
          </p:cNvCxnSpPr>
          <p:nvPr/>
        </p:nvCxnSpPr>
        <p:spPr>
          <a:xfrm flipV="1">
            <a:off x="4033036" y="3427509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788337-6B63-4163-8B89-68ACF77403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13637" y="1867293"/>
            <a:ext cx="0" cy="141732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6E11A-56DC-4C29-9208-079D144C2920}"/>
              </a:ext>
            </a:extLst>
          </p:cNvPr>
          <p:cNvCxnSpPr>
            <a:stCxn id="28" idx="2"/>
            <a:endCxn id="12" idx="3"/>
          </p:cNvCxnSpPr>
          <p:nvPr/>
        </p:nvCxnSpPr>
        <p:spPr>
          <a:xfrm>
            <a:off x="3771701" y="2600606"/>
            <a:ext cx="599528" cy="756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9F8884-80CF-4291-A202-F1D2465593C1}"/>
              </a:ext>
            </a:extLst>
          </p:cNvPr>
          <p:cNvCxnSpPr>
            <a:stCxn id="29" idx="2"/>
            <a:endCxn id="16" idx="1"/>
          </p:cNvCxnSpPr>
          <p:nvPr/>
        </p:nvCxnSpPr>
        <p:spPr>
          <a:xfrm flipH="1">
            <a:off x="4451141" y="2609566"/>
            <a:ext cx="366825" cy="754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D5BBEB-E1C6-46D7-8EC3-0815923A52D0}"/>
              </a:ext>
            </a:extLst>
          </p:cNvPr>
          <p:cNvCxnSpPr>
            <a:stCxn id="30" idx="2"/>
            <a:endCxn id="16" idx="0"/>
          </p:cNvCxnSpPr>
          <p:nvPr/>
        </p:nvCxnSpPr>
        <p:spPr>
          <a:xfrm flipH="1">
            <a:off x="4784897" y="3092933"/>
            <a:ext cx="193810" cy="20023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FF2CF12-0473-4D66-BBF6-3C54A1844032}"/>
              </a:ext>
            </a:extLst>
          </p:cNvPr>
          <p:cNvSpPr txBox="1"/>
          <p:nvPr/>
        </p:nvSpPr>
        <p:spPr>
          <a:xfrm>
            <a:off x="4565573" y="263624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B5ACC0-6C15-45D2-A8E1-F2EBF77D0E3A}"/>
              </a:ext>
            </a:extLst>
          </p:cNvPr>
          <p:cNvSpPr txBox="1"/>
          <p:nvPr/>
        </p:nvSpPr>
        <p:spPr>
          <a:xfrm>
            <a:off x="4515014" y="3616315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Kingdom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FD7A5D-2009-49E7-9B19-3423722ED8F5}"/>
              </a:ext>
            </a:extLst>
          </p:cNvPr>
          <p:cNvSpPr txBox="1"/>
          <p:nvPr/>
        </p:nvSpPr>
        <p:spPr>
          <a:xfrm>
            <a:off x="5033508" y="282924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B47AC3-79F3-4760-9D4A-FA27F9CB49D3}"/>
              </a:ext>
            </a:extLst>
          </p:cNvPr>
          <p:cNvSpPr txBox="1"/>
          <p:nvPr/>
        </p:nvSpPr>
        <p:spPr>
          <a:xfrm>
            <a:off x="5412883" y="379087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25EB9C-ED9A-4637-98F0-8755D83C9942}"/>
              </a:ext>
            </a:extLst>
          </p:cNvPr>
          <p:cNvSpPr txBox="1"/>
          <p:nvPr/>
        </p:nvSpPr>
        <p:spPr>
          <a:xfrm>
            <a:off x="6207251" y="39832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from captivity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538675-09A7-4DCF-9A7B-7F72400892B3}"/>
              </a:ext>
            </a:extLst>
          </p:cNvPr>
          <p:cNvSpPr txBox="1"/>
          <p:nvPr/>
        </p:nvSpPr>
        <p:spPr>
          <a:xfrm>
            <a:off x="5740974" y="263624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silence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1ED932-5938-4426-A832-354E6A2A629C}"/>
              </a:ext>
            </a:extLst>
          </p:cNvPr>
          <p:cNvSpPr txBox="1"/>
          <p:nvPr/>
        </p:nvSpPr>
        <p:spPr>
          <a:xfrm>
            <a:off x="6263608" y="2827570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of Christ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4A400C-C2FB-4005-A0A4-1AD446CAFA59}"/>
              </a:ext>
            </a:extLst>
          </p:cNvPr>
          <p:cNvSpPr txBox="1"/>
          <p:nvPr/>
        </p:nvSpPr>
        <p:spPr>
          <a:xfrm>
            <a:off x="6299803" y="3603787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church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B4B7B7-B338-422C-9395-6F4EC9D7FA89}"/>
              </a:ext>
            </a:extLst>
          </p:cNvPr>
          <p:cNvSpPr txBox="1"/>
          <p:nvPr/>
        </p:nvSpPr>
        <p:spPr>
          <a:xfrm>
            <a:off x="6891126" y="3742286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to Christians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9079F2-4CED-49BF-B59D-668CD35AC687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200570" y="2913247"/>
            <a:ext cx="302596" cy="37329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B01076-A5E4-425B-8ABA-FDBAF8579CC9}"/>
              </a:ext>
            </a:extLst>
          </p:cNvPr>
          <p:cNvCxnSpPr>
            <a:cxnSpLocks/>
          </p:cNvCxnSpPr>
          <p:nvPr/>
        </p:nvCxnSpPr>
        <p:spPr>
          <a:xfrm flipV="1">
            <a:off x="5457651" y="343413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90C1D-A019-4472-B334-B557F889BCD7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5711353" y="3106248"/>
            <a:ext cx="259748" cy="1871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6ED11B-CCFC-41A0-B7EE-1BAEEF8AEC24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5875092" y="3427514"/>
            <a:ext cx="475384" cy="36335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1CA29A-E42C-4F11-A16C-59AC19FCF8F8}"/>
              </a:ext>
            </a:extLst>
          </p:cNvPr>
          <p:cNvCxnSpPr>
            <a:stCxn id="52" idx="0"/>
            <a:endCxn id="21" idx="1"/>
          </p:cNvCxnSpPr>
          <p:nvPr/>
        </p:nvCxnSpPr>
        <p:spPr>
          <a:xfrm flipH="1" flipV="1">
            <a:off x="5914577" y="3364396"/>
            <a:ext cx="1230267" cy="618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813CFAA-67EA-4186-84FC-702FF224AA2D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165169" y="2913246"/>
            <a:ext cx="513398" cy="36758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0035D6-1B57-4C3B-8584-4F2DDBD35EC7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529159" y="3104569"/>
            <a:ext cx="672042" cy="18380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5CE3FB-1879-4787-A018-D39CCAAE92F6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6610592" y="3434143"/>
            <a:ext cx="626804" cy="16964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01DEFB5-C61C-4790-8678-CCB79CE079D5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51DCC3D-2A18-4153-9D0D-93FB8A2F2A6B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1C5D86E-496D-4A11-B8BA-3187F6017EB2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80D511-C76F-4919-A455-C58054148204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D764BD2-9620-463E-A588-CC5CF1E1E55B}"/>
              </a:ext>
            </a:extLst>
          </p:cNvPr>
          <p:cNvSpPr txBox="1"/>
          <p:nvPr/>
        </p:nvSpPr>
        <p:spPr>
          <a:xfrm>
            <a:off x="51808" y="4618308"/>
            <a:ext cx="214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– Genesis 1:1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6EBCED3-2B90-458A-BA46-85FF7BCD50CB}"/>
              </a:ext>
            </a:extLst>
          </p:cNvPr>
          <p:cNvCxnSpPr>
            <a:cxnSpLocks/>
          </p:cNvCxnSpPr>
          <p:nvPr/>
        </p:nvCxnSpPr>
        <p:spPr>
          <a:xfrm flipV="1">
            <a:off x="139807" y="364971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64C48F4-0D23-4A0C-A2D6-1D4ED08CC191}"/>
              </a:ext>
            </a:extLst>
          </p:cNvPr>
          <p:cNvSpPr txBox="1"/>
          <p:nvPr/>
        </p:nvSpPr>
        <p:spPr>
          <a:xfrm>
            <a:off x="51808" y="4939671"/>
            <a:ext cx="227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Man – Genesis 3:6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71BEC64-C4B6-4B10-BA38-0BD24214EC30}"/>
              </a:ext>
            </a:extLst>
          </p:cNvPr>
          <p:cNvSpPr txBox="1"/>
          <p:nvPr/>
        </p:nvSpPr>
        <p:spPr>
          <a:xfrm>
            <a:off x="51808" y="5261034"/>
            <a:ext cx="227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Promise – Genesis 3:15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6B7C3E-E54A-4EAE-8618-629B054127FE}"/>
              </a:ext>
            </a:extLst>
          </p:cNvPr>
          <p:cNvSpPr txBox="1"/>
          <p:nvPr/>
        </p:nvSpPr>
        <p:spPr>
          <a:xfrm>
            <a:off x="2283050" y="4614704"/>
            <a:ext cx="215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God’s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God’s promise to Abraham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12:1-3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1800 years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25B8A4C-8723-4AF9-9F51-D620B4E8D0DC}"/>
              </a:ext>
            </a:extLst>
          </p:cNvPr>
          <p:cNvCxnSpPr>
            <a:cxnSpLocks/>
          </p:cNvCxnSpPr>
          <p:nvPr/>
        </p:nvCxnSpPr>
        <p:spPr>
          <a:xfrm flipV="1">
            <a:off x="3258572" y="3584400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3A1D497-A21F-4746-8C9B-5459D5737113}"/>
              </a:ext>
            </a:extLst>
          </p:cNvPr>
          <p:cNvSpPr txBox="1"/>
          <p:nvPr/>
        </p:nvSpPr>
        <p:spPr>
          <a:xfrm>
            <a:off x="3472203" y="5684715"/>
            <a:ext cx="25349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 Law (Covenant) Established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20 – Deuteronomy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2600 years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389E528-8622-43E9-A15F-EF9D3DB60847}"/>
              </a:ext>
            </a:extLst>
          </p:cNvPr>
          <p:cNvCxnSpPr>
            <a:cxnSpLocks/>
          </p:cNvCxnSpPr>
          <p:nvPr/>
        </p:nvCxnSpPr>
        <p:spPr>
          <a:xfrm flipV="1">
            <a:off x="4422270" y="4120698"/>
            <a:ext cx="0" cy="15544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930447D-9A87-4DAF-99CF-1BA0E9C53294}"/>
              </a:ext>
            </a:extLst>
          </p:cNvPr>
          <p:cNvSpPr txBox="1"/>
          <p:nvPr/>
        </p:nvSpPr>
        <p:spPr>
          <a:xfrm>
            <a:off x="5503166" y="4615958"/>
            <a:ext cx="3589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Birth of Jesus – Luke 2:1-20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 of Jesus – Matthew 27:50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of Jesus – Mark 16:5-6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Covenant Established – Hebrews 9:16-17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44EC55E-DD95-482D-9E8F-B24DD2FF078C}"/>
              </a:ext>
            </a:extLst>
          </p:cNvPr>
          <p:cNvCxnSpPr>
            <a:cxnSpLocks/>
          </p:cNvCxnSpPr>
          <p:nvPr/>
        </p:nvCxnSpPr>
        <p:spPr>
          <a:xfrm flipV="1">
            <a:off x="6554657" y="4260227"/>
            <a:ext cx="0" cy="36576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BDB87DF-DA37-4A14-8588-08460FE782F9}"/>
              </a:ext>
            </a:extLst>
          </p:cNvPr>
          <p:cNvSpPr txBox="1"/>
          <p:nvPr/>
        </p:nvSpPr>
        <p:spPr>
          <a:xfrm>
            <a:off x="6263608" y="5486712"/>
            <a:ext cx="2158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people are God’s people – Galatians 3:28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4000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56F5C-7AAD-CB9D-9A5F-8F33C49F2590}"/>
              </a:ext>
            </a:extLst>
          </p:cNvPr>
          <p:cNvSpPr txBox="1"/>
          <p:nvPr/>
        </p:nvSpPr>
        <p:spPr>
          <a:xfrm>
            <a:off x="1718194" y="6501291"/>
            <a:ext cx="262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 Promise fulfilled – Exodus 1:7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AE235-FB12-55F4-F36C-C41FDF106814}"/>
              </a:ext>
            </a:extLst>
          </p:cNvPr>
          <p:cNvSpPr txBox="1"/>
          <p:nvPr/>
        </p:nvSpPr>
        <p:spPr>
          <a:xfrm>
            <a:off x="4496010" y="6497826"/>
            <a:ext cx="262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Promise fulfilled – Joshua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6C9C23-F484-B661-902A-38AE0D5E1F39}"/>
              </a:ext>
            </a:extLst>
          </p:cNvPr>
          <p:cNvSpPr txBox="1"/>
          <p:nvPr/>
        </p:nvSpPr>
        <p:spPr>
          <a:xfrm>
            <a:off x="6562886" y="4342962"/>
            <a:ext cx="246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blessed Promise fulfilled – Jesus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232CF1-15BA-6F9A-64D1-477708523F38}"/>
              </a:ext>
            </a:extLst>
          </p:cNvPr>
          <p:cNvCxnSpPr>
            <a:cxnSpLocks/>
          </p:cNvCxnSpPr>
          <p:nvPr/>
        </p:nvCxnSpPr>
        <p:spPr>
          <a:xfrm>
            <a:off x="5579139" y="4865450"/>
            <a:ext cx="102787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9B6ED5-A365-7B76-AEB0-BF992D87456D}"/>
              </a:ext>
            </a:extLst>
          </p:cNvPr>
          <p:cNvCxnSpPr>
            <a:cxnSpLocks/>
          </p:cNvCxnSpPr>
          <p:nvPr/>
        </p:nvCxnSpPr>
        <p:spPr>
          <a:xfrm>
            <a:off x="5575674" y="5080196"/>
            <a:ext cx="102787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833852-6CBA-AFAB-C5D0-06FB8A82E42A}"/>
              </a:ext>
            </a:extLst>
          </p:cNvPr>
          <p:cNvCxnSpPr>
            <a:cxnSpLocks/>
          </p:cNvCxnSpPr>
          <p:nvPr/>
        </p:nvCxnSpPr>
        <p:spPr>
          <a:xfrm>
            <a:off x="5596455" y="5288016"/>
            <a:ext cx="15544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08EA854-305F-10C7-FD97-C8884DBFBE18}"/>
              </a:ext>
            </a:extLst>
          </p:cNvPr>
          <p:cNvSpPr txBox="1"/>
          <p:nvPr/>
        </p:nvSpPr>
        <p:spPr>
          <a:xfrm>
            <a:off x="2090092" y="5699708"/>
            <a:ext cx="136783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families blessed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CCE2E9E7-6121-22D5-3CFA-688A0D19B93F}"/>
              </a:ext>
            </a:extLst>
          </p:cNvPr>
          <p:cNvSpPr/>
          <p:nvPr/>
        </p:nvSpPr>
        <p:spPr>
          <a:xfrm rot="16200000">
            <a:off x="6562323" y="2317941"/>
            <a:ext cx="94612" cy="1828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9C3B34-E8E3-C934-2C7D-91E25A1C1BD6}"/>
              </a:ext>
            </a:extLst>
          </p:cNvPr>
          <p:cNvSpPr txBox="1"/>
          <p:nvPr/>
        </p:nvSpPr>
        <p:spPr>
          <a:xfrm>
            <a:off x="6243207" y="951890"/>
            <a:ext cx="28279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Instructions and examples for living under the new covenant (God’s pre-determined plan; Eph 1:3-5)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B87814-52EB-1F1B-469B-924770FC32EE}"/>
              </a:ext>
            </a:extLst>
          </p:cNvPr>
          <p:cNvCxnSpPr>
            <a:endCxn id="61" idx="1"/>
          </p:cNvCxnSpPr>
          <p:nvPr/>
        </p:nvCxnSpPr>
        <p:spPr>
          <a:xfrm flipH="1">
            <a:off x="6609629" y="1746290"/>
            <a:ext cx="963" cy="615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728885-9951-4677-53A5-8ACB6DD2C6BA}"/>
              </a:ext>
            </a:extLst>
          </p:cNvPr>
          <p:cNvCxnSpPr>
            <a:stCxn id="58" idx="0"/>
          </p:cNvCxnSpPr>
          <p:nvPr/>
        </p:nvCxnSpPr>
        <p:spPr>
          <a:xfrm flipH="1" flipV="1">
            <a:off x="2774009" y="5486712"/>
            <a:ext cx="1" cy="2129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9EAB92B7-AB02-CFC1-0FAB-D8995DC17CF1}"/>
              </a:ext>
            </a:extLst>
          </p:cNvPr>
          <p:cNvSpPr/>
          <p:nvPr/>
        </p:nvSpPr>
        <p:spPr>
          <a:xfrm rot="16200000">
            <a:off x="2961993" y="-1385924"/>
            <a:ext cx="123638" cy="576801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E98B18-9110-248B-DDA2-EC8A027877ED}"/>
              </a:ext>
            </a:extLst>
          </p:cNvPr>
          <p:cNvCxnSpPr>
            <a:cxnSpLocks/>
          </p:cNvCxnSpPr>
          <p:nvPr/>
        </p:nvCxnSpPr>
        <p:spPr>
          <a:xfrm flipH="1">
            <a:off x="3025700" y="538545"/>
            <a:ext cx="3889" cy="874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A72312B-41D2-F4CC-E890-54EF5FE9723C}"/>
              </a:ext>
            </a:extLst>
          </p:cNvPr>
          <p:cNvSpPr txBox="1"/>
          <p:nvPr/>
        </p:nvSpPr>
        <p:spPr>
          <a:xfrm>
            <a:off x="2863333" y="301528"/>
            <a:ext cx="46908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Written for our understanding and learning; Romans 15:4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DD3AF0-E251-D886-83C8-570F1BA54554}"/>
              </a:ext>
            </a:extLst>
          </p:cNvPr>
          <p:cNvSpPr/>
          <p:nvPr/>
        </p:nvSpPr>
        <p:spPr>
          <a:xfrm>
            <a:off x="3731149" y="1440774"/>
            <a:ext cx="639056" cy="12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E58CF33-B090-AC9D-6486-1B5BD0B0BEDD}"/>
              </a:ext>
            </a:extLst>
          </p:cNvPr>
          <p:cNvSpPr txBox="1"/>
          <p:nvPr/>
        </p:nvSpPr>
        <p:spPr>
          <a:xfrm>
            <a:off x="2834108" y="5675178"/>
            <a:ext cx="79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Promise</a:t>
            </a:r>
          </a:p>
        </p:txBody>
      </p:sp>
    </p:spTree>
    <p:extLst>
      <p:ext uri="{BB962C8B-B14F-4D97-AF65-F5344CB8AC3E}">
        <p14:creationId xmlns:p14="http://schemas.microsoft.com/office/powerpoint/2010/main" val="30725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 animBg="1"/>
      <p:bldP spid="95" grpId="0"/>
      <p:bldP spid="97" grpId="0"/>
      <p:bldP spid="3" grpId="0"/>
      <p:bldP spid="34" grpId="0"/>
      <p:bldP spid="36" grpId="0"/>
      <p:bldP spid="58" grpId="0" animBg="1"/>
      <p:bldP spid="61" grpId="0" animBg="1"/>
      <p:bldP spid="67" grpId="0" animBg="1"/>
      <p:bldP spid="74" grpId="0" animBg="1"/>
      <p:bldP spid="76" grpId="0" animBg="1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Promise given immediately after sin – Genesis 3:15</a:t>
            </a:r>
          </a:p>
          <a:p>
            <a:pPr lvl="1"/>
            <a:r>
              <a:rPr lang="en-US" dirty="0"/>
              <a:t>Jesus’ death was for remission of sins – Matthew 26:27-8</a:t>
            </a:r>
          </a:p>
          <a:p>
            <a:pPr lvl="1"/>
            <a:r>
              <a:rPr lang="en-US" dirty="0"/>
              <a:t>Only Jesus’ death could bring forgiveness – Hebrews 10:11-15</a:t>
            </a:r>
          </a:p>
          <a:p>
            <a:pPr lvl="1"/>
            <a:r>
              <a:rPr lang="en-US" dirty="0"/>
              <a:t>All people are equal – Galatians 3:28</a:t>
            </a:r>
          </a:p>
          <a:p>
            <a:endParaRPr lang="en-US" dirty="0"/>
          </a:p>
          <a:p>
            <a:r>
              <a:rPr lang="en-US" dirty="0"/>
              <a:t>Why did God have a chosen people?</a:t>
            </a:r>
          </a:p>
          <a:p>
            <a:pPr lvl="1"/>
            <a:r>
              <a:rPr lang="en-US" dirty="0"/>
              <a:t>God was pleased with Abraham and made promises to him – Genesis 12:1-3</a:t>
            </a:r>
          </a:p>
          <a:p>
            <a:pPr lvl="2"/>
            <a:r>
              <a:rPr lang="en-US" dirty="0"/>
              <a:t>Notice that all nations would be blessed in the promise</a:t>
            </a:r>
          </a:p>
          <a:p>
            <a:pPr lvl="1"/>
            <a:r>
              <a:rPr lang="en-US" dirty="0"/>
              <a:t>God’s people should have been an example to the other nations</a:t>
            </a:r>
          </a:p>
          <a:p>
            <a:pPr lvl="2"/>
            <a:r>
              <a:rPr lang="en-US" dirty="0"/>
              <a:t>Exodus 32:11-12 – Moses and God</a:t>
            </a:r>
          </a:p>
          <a:p>
            <a:pPr lvl="2"/>
            <a:r>
              <a:rPr lang="en-US" dirty="0"/>
              <a:t>Daniel 4:8, 34 – Nebuchadnezzar </a:t>
            </a:r>
          </a:p>
          <a:p>
            <a:endParaRPr lang="en-US" dirty="0"/>
          </a:p>
          <a:p>
            <a:r>
              <a:rPr lang="en-US" dirty="0"/>
              <a:t>Why was there an old law?</a:t>
            </a:r>
          </a:p>
          <a:p>
            <a:pPr lvl="1"/>
            <a:r>
              <a:rPr lang="en-US" dirty="0"/>
              <a:t>The law was a tutor to bring man to Jesus – Galatians 3:19-25</a:t>
            </a:r>
          </a:p>
          <a:p>
            <a:pPr lvl="1"/>
            <a:r>
              <a:rPr lang="en-US" dirty="0"/>
              <a:t>The law showed sin but didn’t have a way for forgiveness – Romans 7:7-12</a:t>
            </a:r>
          </a:p>
          <a:p>
            <a:pPr lvl="1"/>
            <a:r>
              <a:rPr lang="en-US" dirty="0"/>
              <a:t>God’s plan was from before the foundation of the world – Ephesians 1:3-6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2A878-EE2E-31D1-A4F9-BFC0553F05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0F64D-27A6-4C1B-B1EE-33C8C130A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491" y="320041"/>
            <a:ext cx="5030313" cy="3892668"/>
          </a:xfrm>
        </p:spPr>
        <p:txBody>
          <a:bodyPr>
            <a:normAutofit/>
          </a:bodyPr>
          <a:lstStyle/>
          <a:p>
            <a:pPr algn="l"/>
            <a:r>
              <a:rPr lang="en-US" sz="5700" dirty="0"/>
              <a:t>Introduction to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53BDF-66CF-49CE-987E-AB18490BC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274" y="4631161"/>
            <a:ext cx="5030524" cy="156948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16 March 2025</a:t>
            </a:r>
          </a:p>
        </p:txBody>
      </p:sp>
      <p:pic>
        <p:nvPicPr>
          <p:cNvPr id="4" name="Picture 6" descr="Bible PNG, Bible Transparent Background - FreeIconsPNG">
            <a:extLst>
              <a:ext uri="{FF2B5EF4-FFF2-40B4-BE49-F238E27FC236}">
                <a16:creationId xmlns:a16="http://schemas.microsoft.com/office/drawing/2014/main" id="{8AC8C416-0637-BB2D-68C7-DFF214E0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1828177"/>
            <a:ext cx="3065526" cy="28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0490" y="4409267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8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1CD3-9E4A-4FE9-936B-D212AC45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B0CE-6314-4D25-B955-7AAF916C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unified story that points to Jesus</a:t>
            </a:r>
          </a:p>
          <a:p>
            <a:pPr lvl="1"/>
            <a:r>
              <a:rPr lang="en-US" dirty="0"/>
              <a:t>What does that mean? Why is that important? What does that do for us?</a:t>
            </a:r>
          </a:p>
          <a:p>
            <a:endParaRPr lang="en-US" dirty="0"/>
          </a:p>
          <a:p>
            <a:r>
              <a:rPr lang="en-US" dirty="0"/>
              <a:t>God’s revelation to mankind </a:t>
            </a:r>
          </a:p>
          <a:p>
            <a:pPr lvl="1"/>
            <a:r>
              <a:rPr lang="en-US" dirty="0"/>
              <a:t>Covers </a:t>
            </a:r>
            <a:r>
              <a:rPr lang="en-US" b="1" u="sng" dirty="0"/>
              <a:t>creation</a:t>
            </a:r>
            <a:r>
              <a:rPr lang="en-US" dirty="0"/>
              <a:t>, mankind’s </a:t>
            </a:r>
            <a:r>
              <a:rPr lang="en-US" b="1" u="sng" dirty="0"/>
              <a:t>sin</a:t>
            </a:r>
            <a:r>
              <a:rPr lang="en-US" dirty="0"/>
              <a:t> and the death it brought, </a:t>
            </a:r>
            <a:r>
              <a:rPr lang="en-US" b="1" u="sng" dirty="0"/>
              <a:t>salvation</a:t>
            </a:r>
            <a:r>
              <a:rPr lang="en-US" dirty="0"/>
              <a:t> through Jesus, and </a:t>
            </a:r>
            <a:r>
              <a:rPr lang="en-US" b="1" u="sng" dirty="0"/>
              <a:t>instructions</a:t>
            </a:r>
            <a:r>
              <a:rPr lang="en-US" dirty="0"/>
              <a:t> of how to live to receive God’s grace (forgiveness of sin) to inherit eternal life</a:t>
            </a:r>
          </a:p>
          <a:p>
            <a:endParaRPr lang="en-US" dirty="0"/>
          </a:p>
          <a:p>
            <a:r>
              <a:rPr lang="en-US" dirty="0"/>
              <a:t>Questions to answer: </a:t>
            </a:r>
          </a:p>
          <a:p>
            <a:pPr lvl="1"/>
            <a:r>
              <a:rPr lang="en-US" dirty="0"/>
              <a:t>When was it written </a:t>
            </a:r>
          </a:p>
          <a:p>
            <a:pPr lvl="1"/>
            <a:r>
              <a:rPr lang="en-US" dirty="0"/>
              <a:t>Who wrote it </a:t>
            </a:r>
          </a:p>
          <a:p>
            <a:pPr lvl="1"/>
            <a:r>
              <a:rPr lang="en-US" dirty="0"/>
              <a:t>What is the style it is written in</a:t>
            </a:r>
          </a:p>
          <a:p>
            <a:pPr lvl="1"/>
            <a:r>
              <a:rPr lang="en-US" dirty="0"/>
              <a:t>How is it laid out </a:t>
            </a:r>
          </a:p>
          <a:p>
            <a:pPr lvl="1"/>
            <a:r>
              <a:rPr lang="en-US" dirty="0"/>
              <a:t>What topics does it cover </a:t>
            </a:r>
          </a:p>
          <a:p>
            <a:pPr lvl="1"/>
            <a:r>
              <a:rPr lang="en-US" dirty="0"/>
              <a:t>What is its purpose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33853-B33F-DBFB-600A-3B3B5E8D7B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pic>
        <p:nvPicPr>
          <p:cNvPr id="7170" name="Picture 2" descr="240+ Stick Figure Question Mark Asking Confusion Stock Photos, Pictures &amp;  Royalty-Free Images - iStock">
            <a:extLst>
              <a:ext uri="{FF2B5EF4-FFF2-40B4-BE49-F238E27FC236}">
                <a16:creationId xmlns:a16="http://schemas.microsoft.com/office/drawing/2014/main" id="{46DD7960-941F-0159-D921-061C11F2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9" y="3893312"/>
            <a:ext cx="2230149" cy="27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F701-877B-41B1-944D-471526AB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Number of books:</a:t>
            </a:r>
          </a:p>
          <a:p>
            <a:r>
              <a:rPr lang="en-US" dirty="0"/>
              <a:t>Number of sections:</a:t>
            </a:r>
          </a:p>
          <a:p>
            <a:endParaRPr lang="en-US" dirty="0"/>
          </a:p>
          <a:p>
            <a:r>
              <a:rPr lang="en-US" dirty="0"/>
              <a:t>Number of authors:</a:t>
            </a:r>
          </a:p>
          <a:p>
            <a:r>
              <a:rPr lang="en-US" dirty="0"/>
              <a:t>Number of years it took to write: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5F6AA-73C8-4E84-83D5-8E663C701AAB}"/>
              </a:ext>
            </a:extLst>
          </p:cNvPr>
          <p:cNvSpPr txBox="1"/>
          <p:nvPr/>
        </p:nvSpPr>
        <p:spPr>
          <a:xfrm>
            <a:off x="2922102" y="1782692"/>
            <a:ext cx="4711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21F0-F45B-40C5-BDA0-513C907BCD8A}"/>
              </a:ext>
            </a:extLst>
          </p:cNvPr>
          <p:cNvSpPr txBox="1"/>
          <p:nvPr/>
        </p:nvSpPr>
        <p:spPr>
          <a:xfrm>
            <a:off x="3187145" y="2195527"/>
            <a:ext cx="4711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– Old Testament and New Testament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D797A-4334-458D-ACB0-1DCDB03A2B63}"/>
              </a:ext>
            </a:extLst>
          </p:cNvPr>
          <p:cNvSpPr txBox="1"/>
          <p:nvPr/>
        </p:nvSpPr>
        <p:spPr>
          <a:xfrm>
            <a:off x="3140760" y="2965061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 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86F0-5BFE-4E9F-BC7E-D66F1E24E66A}"/>
              </a:ext>
            </a:extLst>
          </p:cNvPr>
          <p:cNvSpPr txBox="1"/>
          <p:nvPr/>
        </p:nvSpPr>
        <p:spPr>
          <a:xfrm>
            <a:off x="4505740" y="3347306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 1,500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BE236-4DF2-42C3-8475-25F2B0068D8F}"/>
              </a:ext>
            </a:extLst>
          </p:cNvPr>
          <p:cNvSpPr txBox="1"/>
          <p:nvPr/>
        </p:nvSpPr>
        <p:spPr>
          <a:xfrm>
            <a:off x="3187145" y="2533511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O.T. Books, 27 N.T. Books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97A83-7776-7035-4699-B29B4BF0F13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31894C0-E85B-F259-7625-6B237A8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Statistics</a:t>
            </a:r>
          </a:p>
        </p:txBody>
      </p:sp>
      <p:pic>
        <p:nvPicPr>
          <p:cNvPr id="16" name="Picture 2" descr="240+ Stick Figure Question Mark Asking Confusion Stock Photos, Pictures &amp;  Royalty-Free Images - iStock">
            <a:extLst>
              <a:ext uri="{FF2B5EF4-FFF2-40B4-BE49-F238E27FC236}">
                <a16:creationId xmlns:a16="http://schemas.microsoft.com/office/drawing/2014/main" id="{CFA4E01B-4B43-9539-1C7D-FC2D103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9" y="3893312"/>
            <a:ext cx="2230149" cy="27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Organization – Book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sz="2000" dirty="0"/>
              <a:t>Different ways to categorize the books of the Bible, one way is:</a:t>
            </a:r>
          </a:p>
          <a:p>
            <a:endParaRPr lang="en-US" sz="2000" dirty="0"/>
          </a:p>
          <a:p>
            <a:pPr lvl="1"/>
            <a:r>
              <a:rPr lang="en-US" sz="2000" dirty="0"/>
              <a:t>History</a:t>
            </a:r>
          </a:p>
          <a:p>
            <a:pPr lvl="2"/>
            <a:r>
              <a:rPr lang="en-US" sz="1600" dirty="0"/>
              <a:t>Genesis, part of Exodus, Joshua – Esther, Matthew – Acts</a:t>
            </a:r>
          </a:p>
          <a:p>
            <a:pPr lvl="1"/>
            <a:r>
              <a:rPr lang="en-US" sz="2000" dirty="0"/>
              <a:t>Law</a:t>
            </a:r>
          </a:p>
          <a:p>
            <a:pPr lvl="2"/>
            <a:r>
              <a:rPr lang="en-US" sz="1600" dirty="0"/>
              <a:t>Part of Exodus – Deuteronomy</a:t>
            </a:r>
          </a:p>
          <a:p>
            <a:pPr lvl="1"/>
            <a:r>
              <a:rPr lang="en-US" sz="2000" dirty="0"/>
              <a:t>Poetry/Wisdom</a:t>
            </a:r>
          </a:p>
          <a:p>
            <a:pPr lvl="2"/>
            <a:r>
              <a:rPr lang="en-US" sz="1600" dirty="0"/>
              <a:t>Job – Song of Solomon</a:t>
            </a:r>
          </a:p>
          <a:p>
            <a:pPr lvl="1"/>
            <a:r>
              <a:rPr lang="en-US" sz="2000" dirty="0"/>
              <a:t>Prophecy</a:t>
            </a:r>
          </a:p>
          <a:p>
            <a:pPr lvl="2"/>
            <a:r>
              <a:rPr lang="en-US" sz="1600" dirty="0"/>
              <a:t>Isaiah – Malachi, Revelation </a:t>
            </a:r>
          </a:p>
          <a:p>
            <a:pPr lvl="1"/>
            <a:r>
              <a:rPr lang="en-US" sz="2000" dirty="0"/>
              <a:t>Letters</a:t>
            </a:r>
          </a:p>
          <a:p>
            <a:pPr lvl="2"/>
            <a:r>
              <a:rPr lang="en-US" sz="1600" dirty="0"/>
              <a:t>Romans – Jude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9B0AC-D077-6535-8605-A02640966D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pic>
        <p:nvPicPr>
          <p:cNvPr id="5122" name="Picture 2" descr="Book Bindings">
            <a:extLst>
              <a:ext uri="{FF2B5EF4-FFF2-40B4-BE49-F238E27FC236}">
                <a16:creationId xmlns:a16="http://schemas.microsoft.com/office/drawing/2014/main" id="{2498835A-5255-32CC-FC15-D4329230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5" y="3209347"/>
            <a:ext cx="4261744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Organization –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Timeline Organization – One possible way to organize the timeline</a:t>
            </a:r>
          </a:p>
          <a:p>
            <a:pPr lvl="1"/>
            <a:r>
              <a:rPr lang="en-US" dirty="0"/>
              <a:t>Before the flood</a:t>
            </a:r>
          </a:p>
          <a:p>
            <a:pPr lvl="1"/>
            <a:r>
              <a:rPr lang="en-US" dirty="0"/>
              <a:t>The Flood</a:t>
            </a:r>
          </a:p>
          <a:p>
            <a:pPr lvl="1"/>
            <a:r>
              <a:rPr lang="en-US" dirty="0"/>
              <a:t>Scattering of the People</a:t>
            </a:r>
          </a:p>
          <a:p>
            <a:pPr lvl="1"/>
            <a:r>
              <a:rPr lang="en-US" dirty="0"/>
              <a:t>Patriarchs</a:t>
            </a:r>
          </a:p>
          <a:p>
            <a:pPr lvl="1"/>
            <a:r>
              <a:rPr lang="en-US" dirty="0"/>
              <a:t>Escape from Egypt</a:t>
            </a:r>
          </a:p>
          <a:p>
            <a:pPr lvl="1"/>
            <a:r>
              <a:rPr lang="en-US" dirty="0"/>
              <a:t>Wandering in the Wilderness</a:t>
            </a:r>
          </a:p>
          <a:p>
            <a:pPr lvl="1"/>
            <a:r>
              <a:rPr lang="en-US" dirty="0"/>
              <a:t>Invasion and Conquest of Canaan</a:t>
            </a:r>
          </a:p>
          <a:p>
            <a:pPr lvl="1"/>
            <a:r>
              <a:rPr lang="en-US" dirty="0"/>
              <a:t>Judges</a:t>
            </a:r>
          </a:p>
          <a:p>
            <a:pPr lvl="1"/>
            <a:r>
              <a:rPr lang="en-US" dirty="0"/>
              <a:t>United Kingdom</a:t>
            </a:r>
          </a:p>
          <a:p>
            <a:pPr lvl="1"/>
            <a:r>
              <a:rPr lang="en-US" dirty="0"/>
              <a:t>Divided Kingdom</a:t>
            </a:r>
          </a:p>
          <a:p>
            <a:pPr lvl="1"/>
            <a:r>
              <a:rPr lang="en-US" dirty="0"/>
              <a:t>Judah Alone</a:t>
            </a:r>
          </a:p>
          <a:p>
            <a:pPr lvl="1"/>
            <a:r>
              <a:rPr lang="en-US" dirty="0"/>
              <a:t>Captivity</a:t>
            </a:r>
          </a:p>
          <a:p>
            <a:pPr lvl="1"/>
            <a:r>
              <a:rPr lang="en-US" dirty="0"/>
              <a:t>Return from Captivity</a:t>
            </a:r>
          </a:p>
          <a:p>
            <a:pPr lvl="1"/>
            <a:r>
              <a:rPr lang="en-US" dirty="0"/>
              <a:t>Years of Silence</a:t>
            </a:r>
          </a:p>
          <a:p>
            <a:pPr lvl="1"/>
            <a:r>
              <a:rPr lang="en-US" dirty="0"/>
              <a:t>Life of Christ</a:t>
            </a:r>
          </a:p>
          <a:p>
            <a:pPr lvl="1"/>
            <a:r>
              <a:rPr lang="en-US" dirty="0"/>
              <a:t>Early Church</a:t>
            </a:r>
          </a:p>
          <a:p>
            <a:pPr lvl="1"/>
            <a:r>
              <a:rPr lang="en-US" dirty="0"/>
              <a:t>Letters to Christians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44950-47E3-1361-631A-CB45612F4B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pic>
        <p:nvPicPr>
          <p:cNvPr id="9" name="Picture 6" descr="Bible PNG, Bible Transparent Background - FreeIconsPNG">
            <a:extLst>
              <a:ext uri="{FF2B5EF4-FFF2-40B4-BE49-F238E27FC236}">
                <a16:creationId xmlns:a16="http://schemas.microsoft.com/office/drawing/2014/main" id="{6016258F-7C13-5C2F-544D-19370893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803" y="2501990"/>
            <a:ext cx="3065526" cy="28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ements of storytelling: Better timelines | Erin Peterson">
            <a:extLst>
              <a:ext uri="{FF2B5EF4-FFF2-40B4-BE49-F238E27FC236}">
                <a16:creationId xmlns:a16="http://schemas.microsoft.com/office/drawing/2014/main" id="{5AAEC654-E2C1-8F5C-C65D-24D207E1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2" y="4426526"/>
            <a:ext cx="2978726" cy="22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A8725-E3F0-F693-24AC-697AFBC0787D}"/>
              </a:ext>
            </a:extLst>
          </p:cNvPr>
          <p:cNvSpPr txBox="1"/>
          <p:nvPr/>
        </p:nvSpPr>
        <p:spPr>
          <a:xfrm>
            <a:off x="3886201" y="6391838"/>
            <a:ext cx="51441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periods suggested by Bob and Sandra Waldron</a:t>
            </a:r>
          </a:p>
        </p:txBody>
      </p:sp>
    </p:spTree>
    <p:extLst>
      <p:ext uri="{BB962C8B-B14F-4D97-AF65-F5344CB8AC3E}">
        <p14:creationId xmlns:p14="http://schemas.microsoft.com/office/powerpoint/2010/main" val="321144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099-4EC0-4A7A-872E-A601F23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13EAD-112C-478D-A372-080CD91356E3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2B1A18-6F56-4C36-8554-E0C2ADEC5DD4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B86779-498F-400F-9EF5-2231EF7597B9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6ABBAA9-AEC3-44CD-AED0-43AA89862D74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7AE0D2-457D-47D7-9B5C-C00C06FBD3E1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F3D0ED-EEF7-49C6-9CA8-8486E982E0C6}"/>
              </a:ext>
            </a:extLst>
          </p:cNvPr>
          <p:cNvSpPr txBox="1"/>
          <p:nvPr/>
        </p:nvSpPr>
        <p:spPr>
          <a:xfrm>
            <a:off x="2464901" y="3816626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Years: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C9F956-24C3-4956-8FC7-90C68BEA7A43}"/>
              </a:ext>
            </a:extLst>
          </p:cNvPr>
          <p:cNvSpPr txBox="1"/>
          <p:nvPr/>
        </p:nvSpPr>
        <p:spPr>
          <a:xfrm>
            <a:off x="3763614" y="3816626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 6,000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1480B-039D-F268-D60B-4D5D85F5012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5EAB-31FC-5A12-7CBC-4D48D561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B17C-9527-811C-4760-AE04AF89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Organization – Timeline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BAB44-3827-1937-1CBB-7A93BEC7B024}"/>
              </a:ext>
            </a:extLst>
          </p:cNvPr>
          <p:cNvSpPr/>
          <p:nvPr/>
        </p:nvSpPr>
        <p:spPr>
          <a:xfrm>
            <a:off x="119269" y="3286539"/>
            <a:ext cx="8915400" cy="14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9D88D-61DD-424B-CEA1-1BD7EEF231B7}"/>
              </a:ext>
            </a:extLst>
          </p:cNvPr>
          <p:cNvSpPr txBox="1"/>
          <p:nvPr/>
        </p:nvSpPr>
        <p:spPr>
          <a:xfrm>
            <a:off x="452692" y="283452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flood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33918-8863-FC7F-A067-95789F774779}"/>
              </a:ext>
            </a:extLst>
          </p:cNvPr>
          <p:cNvSpPr/>
          <p:nvPr/>
        </p:nvSpPr>
        <p:spPr>
          <a:xfrm>
            <a:off x="119269" y="3287573"/>
            <a:ext cx="2542032" cy="142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4BB871-4E3D-8F42-F1F4-FF758DDBF82A}"/>
              </a:ext>
            </a:extLst>
          </p:cNvPr>
          <p:cNvSpPr txBox="1"/>
          <p:nvPr/>
        </p:nvSpPr>
        <p:spPr>
          <a:xfrm>
            <a:off x="913521" y="2326722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flood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26DC6F-57B7-9B85-69CC-80FB6B7526A6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390285" y="3111527"/>
            <a:ext cx="0" cy="17604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C56FF5-EDAD-5FD5-793F-FBC387766724}"/>
              </a:ext>
            </a:extLst>
          </p:cNvPr>
          <p:cNvCxnSpPr>
            <a:cxnSpLocks/>
          </p:cNvCxnSpPr>
          <p:nvPr/>
        </p:nvCxnSpPr>
        <p:spPr>
          <a:xfrm>
            <a:off x="1851114" y="2623734"/>
            <a:ext cx="810187" cy="73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2B1EB40-859F-8F70-DCE3-F88D1385605B}"/>
              </a:ext>
            </a:extLst>
          </p:cNvPr>
          <p:cNvSpPr txBox="1"/>
          <p:nvPr/>
        </p:nvSpPr>
        <p:spPr>
          <a:xfrm>
            <a:off x="-17278" y="177229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AC8A38-ACF6-9581-ECCC-0167A044C814}"/>
              </a:ext>
            </a:extLst>
          </p:cNvPr>
          <p:cNvCxnSpPr/>
          <p:nvPr/>
        </p:nvCxnSpPr>
        <p:spPr>
          <a:xfrm>
            <a:off x="119269" y="2024968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963D16-8D16-B6C6-0E3A-1D746F93E7CA}"/>
              </a:ext>
            </a:extLst>
          </p:cNvPr>
          <p:cNvSpPr txBox="1"/>
          <p:nvPr/>
        </p:nvSpPr>
        <p:spPr>
          <a:xfrm>
            <a:off x="7284187" y="1747969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FE07437-A7B1-1385-BDBB-D86333F2A114}"/>
              </a:ext>
            </a:extLst>
          </p:cNvPr>
          <p:cNvCxnSpPr/>
          <p:nvPr/>
        </p:nvCxnSpPr>
        <p:spPr>
          <a:xfrm>
            <a:off x="9031160" y="2018042"/>
            <a:ext cx="0" cy="12113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CD952CB-418C-5054-27E4-C3A0117CFCE7}"/>
              </a:ext>
            </a:extLst>
          </p:cNvPr>
          <p:cNvSpPr txBox="1"/>
          <p:nvPr/>
        </p:nvSpPr>
        <p:spPr>
          <a:xfrm>
            <a:off x="1723708" y="4970003"/>
            <a:ext cx="18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6, 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3217E4-933D-83C2-EBBC-048082D1C4AD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2661301" y="4479235"/>
            <a:ext cx="0" cy="4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95C9600-560C-3F1F-3C6F-1CB03C969059}"/>
              </a:ext>
            </a:extLst>
          </p:cNvPr>
          <p:cNvSpPr txBox="1"/>
          <p:nvPr/>
        </p:nvSpPr>
        <p:spPr>
          <a:xfrm>
            <a:off x="71890" y="4921768"/>
            <a:ext cx="18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DE81D-6C52-CB18-EA84-A3A5C05B59A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4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EA127E-E11F-D305-4354-F00A4246A75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474967"/>
            <a:ext cx="8686800" cy="12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5F5EC-7967-5C40-0C6E-AA0ECD6D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988"/>
            <a:ext cx="7886700" cy="382126"/>
          </a:xfrm>
        </p:spPr>
        <p:txBody>
          <a:bodyPr>
            <a:normAutofit fontScale="90000"/>
          </a:bodyPr>
          <a:lstStyle/>
          <a:p>
            <a:r>
              <a:rPr lang="en-US" dirty="0"/>
              <a:t>Bible Organization – Timeline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F622A-CCC7-2F88-6FA0-970B91CB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4"/>
            <a:ext cx="91440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C329F-30B6-C978-FF6D-5C521F0A6B4F}"/>
              </a:ext>
            </a:extLst>
          </p:cNvPr>
          <p:cNvSpPr txBox="1"/>
          <p:nvPr/>
        </p:nvSpPr>
        <p:spPr>
          <a:xfrm>
            <a:off x="1835425" y="603482"/>
            <a:ext cx="5115339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Discovery, Apologetics Press, Inc. Vol 30:3, March 2019, p. 18-19.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556C42-1492-E8DC-B597-E741A7C085AE}"/>
              </a:ext>
            </a:extLst>
          </p:cNvPr>
          <p:cNvCxnSpPr/>
          <p:nvPr/>
        </p:nvCxnSpPr>
        <p:spPr>
          <a:xfrm>
            <a:off x="4955458" y="2074604"/>
            <a:ext cx="88491" cy="3108960"/>
          </a:xfrm>
          <a:prstGeom prst="line">
            <a:avLst/>
          </a:prstGeom>
          <a:ln w="50800">
            <a:prstDash val="sysDash"/>
            <a:headEnd type="oval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343AF0-5374-19C2-B90C-E5D2B83B04AF}"/>
              </a:ext>
            </a:extLst>
          </p:cNvPr>
          <p:cNvSpPr txBox="1"/>
          <p:nvPr/>
        </p:nvSpPr>
        <p:spPr>
          <a:xfrm>
            <a:off x="2251583" y="1582994"/>
            <a:ext cx="544707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still alive when Noah’s father, Lamech, was born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1D5E0-7343-D4C0-CAEC-80DABC5B84B4}"/>
              </a:ext>
            </a:extLst>
          </p:cNvPr>
          <p:cNvCxnSpPr/>
          <p:nvPr/>
        </p:nvCxnSpPr>
        <p:spPr>
          <a:xfrm>
            <a:off x="5510981" y="2413816"/>
            <a:ext cx="88491" cy="3108960"/>
          </a:xfrm>
          <a:prstGeom prst="line">
            <a:avLst/>
          </a:prstGeom>
          <a:ln w="50800">
            <a:prstDash val="sysDash"/>
            <a:headEnd type="oval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44DBC9-5BB8-F850-1866-5B57595086D2}"/>
              </a:ext>
            </a:extLst>
          </p:cNvPr>
          <p:cNvSpPr txBox="1"/>
          <p:nvPr/>
        </p:nvSpPr>
        <p:spPr>
          <a:xfrm>
            <a:off x="5651398" y="2033927"/>
            <a:ext cx="23296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Seth still alive when Noah was born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46DE2-E3EF-D130-5981-2E9DE13C93E0}"/>
              </a:ext>
            </a:extLst>
          </p:cNvPr>
          <p:cNvSpPr txBox="1"/>
          <p:nvPr/>
        </p:nvSpPr>
        <p:spPr>
          <a:xfrm>
            <a:off x="6706218" y="3152696"/>
            <a:ext cx="2329630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Methuselah died in the year of the flood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F837DE-EBC2-BDFE-6D56-4D18AA3F6C8A}"/>
              </a:ext>
            </a:extLst>
          </p:cNvPr>
          <p:cNvSpPr/>
          <p:nvPr/>
        </p:nvSpPr>
        <p:spPr>
          <a:xfrm>
            <a:off x="8416413" y="4532672"/>
            <a:ext cx="540774" cy="511277"/>
          </a:xfrm>
          <a:prstGeom prst="ellipse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47A8D9E5-6581-CD5F-B999-4C9F9F63ADB4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786279" y="3898218"/>
            <a:ext cx="808520" cy="610138"/>
          </a:xfrm>
          <a:prstGeom prst="curvedConnector3">
            <a:avLst>
              <a:gd name="adj1" fmla="val 52432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1416</Words>
  <Application>Microsoft Office PowerPoint</Application>
  <PresentationFormat>On-screen Show (4:3)</PresentationFormat>
  <Paragraphs>321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Century Gothic</vt:lpstr>
      <vt:lpstr>Wingdings 3</vt:lpstr>
      <vt:lpstr>2_Ion Boardroom</vt:lpstr>
      <vt:lpstr>4_Office Theme</vt:lpstr>
      <vt:lpstr>PowerPoint Presentation</vt:lpstr>
      <vt:lpstr>Introduction to the Bible</vt:lpstr>
      <vt:lpstr>What is the Bible?</vt:lpstr>
      <vt:lpstr>Bible Statistics</vt:lpstr>
      <vt:lpstr>Bible Organization – Book Types</vt:lpstr>
      <vt:lpstr>Bible Organization – Timeline </vt:lpstr>
      <vt:lpstr>Bible Organization – Timeline </vt:lpstr>
      <vt:lpstr>Bible Organization – Timeline </vt:lpstr>
      <vt:lpstr>Bible Organization – Timeline </vt:lpstr>
      <vt:lpstr>Bible Organization – Timeline </vt:lpstr>
      <vt:lpstr>Bible Organization – Timeline and Books </vt:lpstr>
      <vt:lpstr>Bible Organization – Timeline and Books </vt:lpstr>
      <vt:lpstr>Bible Organization – Timeline and Books </vt:lpstr>
      <vt:lpstr>Bible Organization – Timeline and Books </vt:lpstr>
      <vt:lpstr>Bible Organization – Timeline and Books </vt:lpstr>
      <vt:lpstr>Bible Organization – Timeline and Books </vt:lpstr>
      <vt:lpstr>Bible Organization – Timeline and Books </vt:lpstr>
      <vt:lpstr>Bible Theme</vt:lpstr>
      <vt:lpstr>Bible Theme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88</cp:revision>
  <dcterms:created xsi:type="dcterms:W3CDTF">2008-03-16T18:22:36Z</dcterms:created>
  <dcterms:modified xsi:type="dcterms:W3CDTF">2025-03-16T19:37:39Z</dcterms:modified>
</cp:coreProperties>
</file>