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854" r:id="rId2"/>
    <p:sldMasterId id="2147483866" r:id="rId3"/>
  </p:sldMasterIdLst>
  <p:notesMasterIdLst>
    <p:notesMasterId r:id="rId15"/>
  </p:notesMasterIdLst>
  <p:sldIdLst>
    <p:sldId id="259" r:id="rId4"/>
    <p:sldId id="263" r:id="rId5"/>
    <p:sldId id="257" r:id="rId6"/>
    <p:sldId id="261" r:id="rId7"/>
    <p:sldId id="756" r:id="rId8"/>
    <p:sldId id="757" r:id="rId9"/>
    <p:sldId id="266" r:id="rId10"/>
    <p:sldId id="758" r:id="rId11"/>
    <p:sldId id="268" r:id="rId12"/>
    <p:sldId id="258"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3C64C86B-CB58-4823-BD8C-F68585D6F563}">
          <p14:sldIdLst/>
        </p14:section>
        <p14:section name="Song" id="{D8F5DF2E-0DD5-48CF-943A-FBF98F807EFB}">
          <p14:sldIdLst/>
        </p14:section>
        <p14:section name="Prayer" id="{785FF2CF-754D-491F-BE90-82FA25063A3E}">
          <p14:sldIdLst/>
        </p14:section>
        <p14:section name="Exhortation and Dismissal" id="{ABD5E9EE-E79A-42ED-AA6A-24EF3777B493}">
          <p14:sldIdLst>
            <p14:sldId id="259"/>
            <p14:sldId id="263"/>
            <p14:sldId id="257"/>
            <p14:sldId id="261"/>
            <p14:sldId id="756"/>
            <p14:sldId id="757"/>
            <p14:sldId id="266"/>
            <p14:sldId id="758"/>
            <p14:sldId id="268"/>
            <p14:sldId id="258"/>
            <p14:sldId id="2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72" d="100"/>
          <a:sy n="72" d="100"/>
        </p:scale>
        <p:origin x="1181" y="5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94EBEC99-BF0C-402D-B97E-F8E1AF59CFF3}" type="datetimeFigureOut">
              <a:rPr lang="en-US" smtClean="0"/>
              <a:t>1/12/2025</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63317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81253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04255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129117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97691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EBEC99-BF0C-402D-B97E-F8E1AF59CFF3}"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4223323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EBEC99-BF0C-402D-B97E-F8E1AF59CFF3}"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460929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126438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686312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0C44FB-0D5B-4FFD-96FB-035727A5A3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1184109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C44FB-0D5B-4FFD-96FB-035727A5A3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4342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EBEC99-BF0C-402D-B97E-F8E1AF59CFF3}"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51274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0C44FB-0D5B-4FFD-96FB-035727A5A3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256766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0C44FB-0D5B-4FFD-96FB-035727A5A3A9}"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246486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0C44FB-0D5B-4FFD-96FB-035727A5A3A9}"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2323772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0C44FB-0D5B-4FFD-96FB-035727A5A3A9}"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521320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C44FB-0D5B-4FFD-96FB-035727A5A3A9}"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1645590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C44FB-0D5B-4FFD-96FB-035727A5A3A9}"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3848894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C44FB-0D5B-4FFD-96FB-035727A5A3A9}"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831331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C44FB-0D5B-4FFD-96FB-035727A5A3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342364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C44FB-0D5B-4FFD-96FB-035727A5A3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3587543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0C44FB-0D5B-4FFD-96FB-035727A5A3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145233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BEC99-BF0C-402D-B97E-F8E1AF59CFF3}"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4532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C44FB-0D5B-4FFD-96FB-035727A5A3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3630265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0C44FB-0D5B-4FFD-96FB-035727A5A3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1097379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0C44FB-0D5B-4FFD-96FB-035727A5A3A9}"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1500669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0C44FB-0D5B-4FFD-96FB-035727A5A3A9}"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2823390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0C44FB-0D5B-4FFD-96FB-035727A5A3A9}"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1242497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C44FB-0D5B-4FFD-96FB-035727A5A3A9}"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1713001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C44FB-0D5B-4FFD-96FB-035727A5A3A9}"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15456535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C44FB-0D5B-4FFD-96FB-035727A5A3A9}"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433723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C44FB-0D5B-4FFD-96FB-035727A5A3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2219698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C44FB-0D5B-4FFD-96FB-035727A5A3A9}"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A866-7D84-486F-BA23-C7ED494946D5}" type="slidenum">
              <a:rPr lang="en-US" smtClean="0"/>
              <a:t>‹#›</a:t>
            </a:fld>
            <a:endParaRPr lang="en-US"/>
          </a:p>
        </p:txBody>
      </p:sp>
    </p:spTree>
    <p:extLst>
      <p:ext uri="{BB962C8B-B14F-4D97-AF65-F5344CB8AC3E}">
        <p14:creationId xmlns:p14="http://schemas.microsoft.com/office/powerpoint/2010/main" val="71039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EBEC99-BF0C-402D-B97E-F8E1AF59CFF3}"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4127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EBEC99-BF0C-402D-B97E-F8E1AF59CFF3}"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425598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EBEC99-BF0C-402D-B97E-F8E1AF59CFF3}"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36969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BEC99-BF0C-402D-B97E-F8E1AF59CFF3}"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88513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66635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BEC99-BF0C-402D-B97E-F8E1AF59CFF3}"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119403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94EBEC99-BF0C-402D-B97E-F8E1AF59CFF3}" type="datetimeFigureOut">
              <a:rPr lang="en-US" smtClean="0"/>
              <a:t>1/12/2025</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81DCC3F-1DDB-47CB-B47B-795CEAAAEDF4}" type="slidenum">
              <a:rPr lang="en-US" smtClean="0"/>
              <a:t>‹#›</a:t>
            </a:fld>
            <a:endParaRPr lang="en-US"/>
          </a:p>
        </p:txBody>
      </p:sp>
    </p:spTree>
    <p:extLst>
      <p:ext uri="{BB962C8B-B14F-4D97-AF65-F5344CB8AC3E}">
        <p14:creationId xmlns:p14="http://schemas.microsoft.com/office/powerpoint/2010/main" val="292978339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210C44FB-0D5B-4FFD-96FB-035727A5A3A9}" type="datetimeFigureOut">
              <a:rPr lang="en-US" smtClean="0"/>
              <a:t>1/12/2025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052A866-7D84-486F-BA23-C7ED494946D5}" type="slidenum">
              <a:rPr lang="en-US" smtClean="0"/>
              <a:t>‹#›</a:t>
            </a:fld>
            <a:endParaRPr lang="en-US"/>
          </a:p>
        </p:txBody>
      </p:sp>
    </p:spTree>
    <p:extLst>
      <p:ext uri="{BB962C8B-B14F-4D97-AF65-F5344CB8AC3E}">
        <p14:creationId xmlns:p14="http://schemas.microsoft.com/office/powerpoint/2010/main" val="3603662094"/>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0C44FB-0D5B-4FFD-96FB-035727A5A3A9}" type="datetimeFigureOut">
              <a:rPr lang="en-US" smtClean="0"/>
              <a:t>1/12/2025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52A866-7D84-486F-BA23-C7ED494946D5}" type="slidenum">
              <a:rPr lang="en-US" smtClean="0"/>
              <a:t>‹#›</a:t>
            </a:fld>
            <a:endParaRPr lang="en-US"/>
          </a:p>
        </p:txBody>
      </p:sp>
    </p:spTree>
    <p:extLst>
      <p:ext uri="{BB962C8B-B14F-4D97-AF65-F5344CB8AC3E}">
        <p14:creationId xmlns:p14="http://schemas.microsoft.com/office/powerpoint/2010/main" val="58564110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914A-A34D-77EA-76B4-E5D6C20CCEA3}"/>
            </a:ext>
          </a:extLst>
        </p:cNvPr>
        <p:cNvGrpSpPr/>
        <p:nvPr/>
      </p:nvGrpSpPr>
      <p:grpSpPr>
        <a:xfrm>
          <a:off x="0" y="0"/>
          <a:ext cx="0" cy="0"/>
          <a:chOff x="0" y="0"/>
          <a:chExt cx="0" cy="0"/>
        </a:xfrm>
      </p:grpSpPr>
      <p:pic>
        <p:nvPicPr>
          <p:cNvPr id="2050" name="Picture 2" descr="These 6 steps will have you stargazing from home in no time – Lonely Planet  - Lonely Planet">
            <a:extLst>
              <a:ext uri="{FF2B5EF4-FFF2-40B4-BE49-F238E27FC236}">
                <a16:creationId xmlns:a16="http://schemas.microsoft.com/office/drawing/2014/main" id="{E9B14219-0CB8-31DC-561B-FFAD0D135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3D4CB7-BF2A-9382-168A-F3084207C5AC}"/>
              </a:ext>
            </a:extLst>
          </p:cNvPr>
          <p:cNvSpPr>
            <a:spLocks noGrp="1"/>
          </p:cNvSpPr>
          <p:nvPr>
            <p:ph type="title"/>
          </p:nvPr>
        </p:nvSpPr>
        <p:spPr>
          <a:xfrm>
            <a:off x="2674374" y="601100"/>
            <a:ext cx="6155608" cy="2584551"/>
          </a:xfrm>
        </p:spPr>
        <p:txBody>
          <a:bodyPr>
            <a:normAutofit/>
          </a:bodyPr>
          <a:lstStyle/>
          <a:p>
            <a:pPr algn="r"/>
            <a:r>
              <a:rPr lang="en-US" sz="5400" b="1" dirty="0">
                <a:ln>
                  <a:solidFill>
                    <a:schemeClr val="bg1"/>
                  </a:solidFill>
                </a:ln>
                <a:effectLst>
                  <a:outerShdw blurRad="50800" dist="38100" dir="2700000" algn="tl" rotWithShape="0">
                    <a:prstClr val="black">
                      <a:alpha val="40000"/>
                    </a:prstClr>
                  </a:outerShdw>
                </a:effectLst>
                <a:latin typeface="Rockwell" panose="02060603020205020403" pitchFamily="18" charset="0"/>
              </a:rPr>
              <a:t>How God Reveals Himself to Us</a:t>
            </a:r>
          </a:p>
        </p:txBody>
      </p:sp>
    </p:spTree>
    <p:extLst>
      <p:ext uri="{BB962C8B-B14F-4D97-AF65-F5344CB8AC3E}">
        <p14:creationId xmlns:p14="http://schemas.microsoft.com/office/powerpoint/2010/main" val="101530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40A1-4D48-4E3C-A556-69DDE3EE4CEA}"/>
              </a:ext>
            </a:extLst>
          </p:cNvPr>
          <p:cNvSpPr>
            <a:spLocks noGrp="1"/>
          </p:cNvSpPr>
          <p:nvPr>
            <p:ph type="title"/>
          </p:nvPr>
        </p:nvSpPr>
        <p:spPr/>
        <p:txBody>
          <a:bodyPr/>
          <a:lstStyle/>
          <a:p>
            <a:pPr algn="ctr"/>
            <a:r>
              <a:rPr lang="en-US" b="1" dirty="0"/>
              <a:t>God Reveals Himself to Us</a:t>
            </a:r>
          </a:p>
        </p:txBody>
      </p:sp>
      <p:sp>
        <p:nvSpPr>
          <p:cNvPr id="3" name="Content Placeholder 2">
            <a:extLst>
              <a:ext uri="{FF2B5EF4-FFF2-40B4-BE49-F238E27FC236}">
                <a16:creationId xmlns:a16="http://schemas.microsoft.com/office/drawing/2014/main" id="{E45F054C-2CB8-A904-C3D4-73369A30259D}"/>
              </a:ext>
            </a:extLst>
          </p:cNvPr>
          <p:cNvSpPr>
            <a:spLocks noGrp="1"/>
          </p:cNvSpPr>
          <p:nvPr>
            <p:ph idx="1"/>
          </p:nvPr>
        </p:nvSpPr>
        <p:spPr>
          <a:xfrm>
            <a:off x="628650" y="1690689"/>
            <a:ext cx="7886700" cy="4486274"/>
          </a:xfrm>
        </p:spPr>
        <p:txBody>
          <a:bodyPr/>
          <a:lstStyle/>
          <a:p>
            <a:pPr marL="514350" indent="-514350">
              <a:buFont typeface="+mj-lt"/>
              <a:buAutoNum type="arabicPeriod"/>
            </a:pPr>
            <a:r>
              <a:rPr lang="en-US" b="1" dirty="0"/>
              <a:t>Through His Creation</a:t>
            </a:r>
          </a:p>
          <a:p>
            <a:pPr marL="514350" indent="-514350">
              <a:buFont typeface="+mj-lt"/>
              <a:buAutoNum type="arabicPeriod"/>
            </a:pPr>
            <a:r>
              <a:rPr lang="en-US" b="1" dirty="0"/>
              <a:t>Through His Word</a:t>
            </a:r>
          </a:p>
          <a:p>
            <a:pPr marL="514350" indent="-514350">
              <a:buFont typeface="+mj-lt"/>
              <a:buAutoNum type="arabicPeriod"/>
            </a:pPr>
            <a:r>
              <a:rPr lang="en-US" b="1" dirty="0"/>
              <a:t>Through His Son</a:t>
            </a:r>
          </a:p>
        </p:txBody>
      </p:sp>
      <p:pic>
        <p:nvPicPr>
          <p:cNvPr id="4" name="Picture 2" descr="These 6 steps will have you stargazing from home in no time – Lonely Planet  - Lonely Planet">
            <a:extLst>
              <a:ext uri="{FF2B5EF4-FFF2-40B4-BE49-F238E27FC236}">
                <a16:creationId xmlns:a16="http://schemas.microsoft.com/office/drawing/2014/main" id="{C56D21A1-EF68-8319-097E-F032A57D7F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56154" y="3457115"/>
            <a:ext cx="5752005" cy="3235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0982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746682-CA3F-37FD-2845-10157DC77E5F}"/>
              </a:ext>
            </a:extLst>
          </p:cNvPr>
          <p:cNvSpPr/>
          <p:nvPr/>
        </p:nvSpPr>
        <p:spPr>
          <a:xfrm>
            <a:off x="0" y="0"/>
            <a:ext cx="9144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4053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DAA8F-F75D-E5A0-12F8-A8A51572F08E}"/>
              </a:ext>
            </a:extLst>
          </p:cNvPr>
          <p:cNvSpPr>
            <a:spLocks noGrp="1"/>
          </p:cNvSpPr>
          <p:nvPr>
            <p:ph type="title"/>
          </p:nvPr>
        </p:nvSpPr>
        <p:spPr>
          <a:xfrm>
            <a:off x="628650" y="365126"/>
            <a:ext cx="7886700" cy="1040887"/>
          </a:xfrm>
        </p:spPr>
        <p:txBody>
          <a:bodyPr/>
          <a:lstStyle/>
          <a:p>
            <a:pPr algn="ctr"/>
            <a:r>
              <a:rPr lang="en-US" b="1" dirty="0"/>
              <a:t>1. Through Physical Creation</a:t>
            </a:r>
          </a:p>
        </p:txBody>
      </p:sp>
      <p:sp>
        <p:nvSpPr>
          <p:cNvPr id="3" name="Content Placeholder 2">
            <a:extLst>
              <a:ext uri="{FF2B5EF4-FFF2-40B4-BE49-F238E27FC236}">
                <a16:creationId xmlns:a16="http://schemas.microsoft.com/office/drawing/2014/main" id="{24C94EC7-789D-C8FA-80A3-46184A56B795}"/>
              </a:ext>
            </a:extLst>
          </p:cNvPr>
          <p:cNvSpPr>
            <a:spLocks noGrp="1"/>
          </p:cNvSpPr>
          <p:nvPr>
            <p:ph idx="1"/>
          </p:nvPr>
        </p:nvSpPr>
        <p:spPr/>
        <p:txBody>
          <a:bodyPr>
            <a:normAutofit/>
          </a:bodyPr>
          <a:lstStyle/>
          <a:p>
            <a:pPr marL="0" indent="0">
              <a:buNone/>
            </a:pPr>
            <a:endParaRPr lang="en-US" dirty="0"/>
          </a:p>
          <a:p>
            <a:pPr marL="0" indent="0">
              <a:buNone/>
            </a:pPr>
            <a:r>
              <a:rPr lang="en-US" dirty="0"/>
              <a:t>Because what may be known of God is manifest in them, for God has shown it to them. </a:t>
            </a:r>
          </a:p>
          <a:p>
            <a:pPr marL="0" indent="0">
              <a:buNone/>
            </a:pPr>
            <a:r>
              <a:rPr lang="en-US" dirty="0"/>
              <a:t>For since the creation of the world His invisible attributes are clearly seen, being understood by the things that are made, even His eternal power and Godhead, so that they are without excuse.</a:t>
            </a:r>
          </a:p>
          <a:p>
            <a:pPr marL="0" indent="0">
              <a:buNone/>
            </a:pPr>
            <a:endParaRPr lang="en-US" sz="800" dirty="0"/>
          </a:p>
          <a:p>
            <a:pPr marL="0" indent="0">
              <a:buNone/>
            </a:pPr>
            <a:r>
              <a:rPr lang="en-US" dirty="0"/>
              <a:t>Romans 1:19-20</a:t>
            </a:r>
          </a:p>
        </p:txBody>
      </p:sp>
    </p:spTree>
    <p:extLst>
      <p:ext uri="{BB962C8B-B14F-4D97-AF65-F5344CB8AC3E}">
        <p14:creationId xmlns:p14="http://schemas.microsoft.com/office/powerpoint/2010/main" val="384604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E416-BD33-CB3C-C8E5-1A94AB6073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A91D7-E759-6128-B0A6-D217693146CC}"/>
              </a:ext>
            </a:extLst>
          </p:cNvPr>
          <p:cNvSpPr>
            <a:spLocks noGrp="1"/>
          </p:cNvSpPr>
          <p:nvPr>
            <p:ph idx="1"/>
          </p:nvPr>
        </p:nvSpPr>
        <p:spPr/>
        <p:txBody>
          <a:bodyPr/>
          <a:lstStyle/>
          <a:p>
            <a:endParaRPr lang="en-US"/>
          </a:p>
        </p:txBody>
      </p:sp>
      <p:pic>
        <p:nvPicPr>
          <p:cNvPr id="5124" name="Picture 4" descr="Andromeda Galaxy Photos: Amazing Pictures of M31 | Space">
            <a:extLst>
              <a:ext uri="{FF2B5EF4-FFF2-40B4-BE49-F238E27FC236}">
                <a16:creationId xmlns:a16="http://schemas.microsoft.com/office/drawing/2014/main" id="{C605FCA5-96C0-C065-07A1-92061C1CD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06" y="212895"/>
            <a:ext cx="8652387" cy="643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7D33-28C9-41F7-7351-8E90212C56D9}"/>
              </a:ext>
            </a:extLst>
          </p:cNvPr>
          <p:cNvSpPr>
            <a:spLocks noGrp="1"/>
          </p:cNvSpPr>
          <p:nvPr>
            <p:ph type="title"/>
          </p:nvPr>
        </p:nvSpPr>
        <p:spPr>
          <a:xfrm>
            <a:off x="373626" y="365126"/>
            <a:ext cx="3647768" cy="2526996"/>
          </a:xfrm>
        </p:spPr>
        <p:txBody>
          <a:bodyPr/>
          <a:lstStyle/>
          <a:p>
            <a:r>
              <a:rPr lang="en-US" dirty="0"/>
              <a:t>Gears of Juvenile Planthopper</a:t>
            </a:r>
          </a:p>
        </p:txBody>
      </p:sp>
      <p:pic>
        <p:nvPicPr>
          <p:cNvPr id="1028" name="Picture 4">
            <a:extLst>
              <a:ext uri="{FF2B5EF4-FFF2-40B4-BE49-F238E27FC236}">
                <a16:creationId xmlns:a16="http://schemas.microsoft.com/office/drawing/2014/main" id="{6EC7C0E5-D54E-0BA3-D83C-8287C610A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66" y="3136491"/>
            <a:ext cx="5864588" cy="36022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ature Creates Robot Bug Complete with Working Gears - YouTube">
            <a:extLst>
              <a:ext uri="{FF2B5EF4-FFF2-40B4-BE49-F238E27FC236}">
                <a16:creationId xmlns:a16="http://schemas.microsoft.com/office/drawing/2014/main" id="{4C7F174C-C0F7-A6D2-027D-CAA72481D1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237704" y="502114"/>
            <a:ext cx="4532670" cy="252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3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093A-C3AD-B1F7-31DB-1B1F2F986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4AA820-8088-0ED7-4DFF-2D9004B35C9D}"/>
              </a:ext>
            </a:extLst>
          </p:cNvPr>
          <p:cNvSpPr>
            <a:spLocks noGrp="1"/>
          </p:cNvSpPr>
          <p:nvPr>
            <p:ph type="title"/>
          </p:nvPr>
        </p:nvSpPr>
        <p:spPr>
          <a:xfrm>
            <a:off x="628650" y="365126"/>
            <a:ext cx="7886700" cy="1040887"/>
          </a:xfrm>
        </p:spPr>
        <p:txBody>
          <a:bodyPr/>
          <a:lstStyle/>
          <a:p>
            <a:pPr algn="ctr"/>
            <a:r>
              <a:rPr lang="en-US" b="1" dirty="0"/>
              <a:t>2. Through His Word</a:t>
            </a:r>
          </a:p>
        </p:txBody>
      </p:sp>
      <p:pic>
        <p:nvPicPr>
          <p:cNvPr id="7170" name="Picture 2" descr="The Dead Sea Scrolls | The Israel Museum, Jerusalem">
            <a:extLst>
              <a:ext uri="{FF2B5EF4-FFF2-40B4-BE49-F238E27FC236}">
                <a16:creationId xmlns:a16="http://schemas.microsoft.com/office/drawing/2014/main" id="{ED426D5E-23E9-5E7E-7419-07C8338F4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6686"/>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012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DEFAE-1E13-9195-4CBA-34940F8F2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257B68-8166-5F93-45DB-92683A7DBE36}"/>
              </a:ext>
            </a:extLst>
          </p:cNvPr>
          <p:cNvSpPr>
            <a:spLocks noGrp="1"/>
          </p:cNvSpPr>
          <p:nvPr>
            <p:ph type="title"/>
          </p:nvPr>
        </p:nvSpPr>
        <p:spPr>
          <a:xfrm>
            <a:off x="628650" y="365126"/>
            <a:ext cx="7886700" cy="1040887"/>
          </a:xfrm>
        </p:spPr>
        <p:txBody>
          <a:bodyPr/>
          <a:lstStyle/>
          <a:p>
            <a:pPr algn="ctr"/>
            <a:r>
              <a:rPr lang="en-US" b="1" dirty="0"/>
              <a:t>2. Through His Word</a:t>
            </a:r>
          </a:p>
        </p:txBody>
      </p:sp>
      <p:sp>
        <p:nvSpPr>
          <p:cNvPr id="3" name="Content Placeholder 2">
            <a:extLst>
              <a:ext uri="{FF2B5EF4-FFF2-40B4-BE49-F238E27FC236}">
                <a16:creationId xmlns:a16="http://schemas.microsoft.com/office/drawing/2014/main" id="{BE49913B-B627-8CAB-442B-C47761945F76}"/>
              </a:ext>
            </a:extLst>
          </p:cNvPr>
          <p:cNvSpPr>
            <a:spLocks noGrp="1"/>
          </p:cNvSpPr>
          <p:nvPr>
            <p:ph idx="1"/>
          </p:nvPr>
        </p:nvSpPr>
        <p:spPr>
          <a:xfrm>
            <a:off x="628650" y="1825625"/>
            <a:ext cx="3786034" cy="4351338"/>
          </a:xfrm>
        </p:spPr>
        <p:txBody>
          <a:bodyPr>
            <a:normAutofit/>
          </a:bodyPr>
          <a:lstStyle/>
          <a:p>
            <a:r>
              <a:rPr lang="en-US" dirty="0"/>
              <a:t>1 Corinthians 2:9-13</a:t>
            </a:r>
          </a:p>
          <a:p>
            <a:r>
              <a:rPr lang="en-US" dirty="0"/>
              <a:t>Genesis 2:16-17</a:t>
            </a:r>
          </a:p>
          <a:p>
            <a:r>
              <a:rPr lang="en-US" dirty="0"/>
              <a:t>Genesis 3:15</a:t>
            </a:r>
          </a:p>
          <a:p>
            <a:r>
              <a:rPr lang="en-US" dirty="0"/>
              <a:t>Hebrews 4:12</a:t>
            </a:r>
          </a:p>
          <a:p>
            <a:r>
              <a:rPr lang="en-US" dirty="0"/>
              <a:t>Psalm 119:162</a:t>
            </a:r>
          </a:p>
        </p:txBody>
      </p:sp>
      <p:pic>
        <p:nvPicPr>
          <p:cNvPr id="1026" name="Picture 2" descr="First Corinthians - Bible Odyssey">
            <a:extLst>
              <a:ext uri="{FF2B5EF4-FFF2-40B4-BE49-F238E27FC236}">
                <a16:creationId xmlns:a16="http://schemas.microsoft.com/office/drawing/2014/main" id="{A51CD875-F4DE-F8D0-C162-1CE0639FED0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29318" y="1825625"/>
            <a:ext cx="3648075" cy="250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43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3A068-1579-CE27-0640-61BD11945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DD554-0FE6-1166-C209-282F15B506E2}"/>
              </a:ext>
            </a:extLst>
          </p:cNvPr>
          <p:cNvSpPr>
            <a:spLocks noGrp="1"/>
          </p:cNvSpPr>
          <p:nvPr>
            <p:ph type="title"/>
          </p:nvPr>
        </p:nvSpPr>
        <p:spPr>
          <a:xfrm>
            <a:off x="628650" y="365126"/>
            <a:ext cx="7886700" cy="1040887"/>
          </a:xfrm>
        </p:spPr>
        <p:txBody>
          <a:bodyPr/>
          <a:lstStyle/>
          <a:p>
            <a:pPr algn="ctr"/>
            <a:r>
              <a:rPr lang="en-US" b="1" dirty="0"/>
              <a:t>3. Through His Son</a:t>
            </a:r>
          </a:p>
        </p:txBody>
      </p:sp>
      <p:sp>
        <p:nvSpPr>
          <p:cNvPr id="3" name="Content Placeholder 2">
            <a:extLst>
              <a:ext uri="{FF2B5EF4-FFF2-40B4-BE49-F238E27FC236}">
                <a16:creationId xmlns:a16="http://schemas.microsoft.com/office/drawing/2014/main" id="{76F66616-4AE5-8120-EF05-1921817250D6}"/>
              </a:ext>
            </a:extLst>
          </p:cNvPr>
          <p:cNvSpPr>
            <a:spLocks noGrp="1"/>
          </p:cNvSpPr>
          <p:nvPr>
            <p:ph idx="1"/>
          </p:nvPr>
        </p:nvSpPr>
        <p:spPr/>
        <p:txBody>
          <a:bodyPr>
            <a:normAutofit/>
          </a:bodyPr>
          <a:lstStyle/>
          <a:p>
            <a:pPr marL="0" indent="0">
              <a:buNone/>
            </a:pPr>
            <a:endParaRPr lang="en-US" dirty="0"/>
          </a:p>
          <a:p>
            <a:pPr marL="0" indent="0">
              <a:buNone/>
            </a:pPr>
            <a:r>
              <a:rPr lang="en-US" dirty="0"/>
              <a:t>Philip said to Him, “Lord, show us the Father, and it is sufficient for us.” </a:t>
            </a:r>
          </a:p>
          <a:p>
            <a:pPr marL="0" indent="0">
              <a:buNone/>
            </a:pPr>
            <a:r>
              <a:rPr lang="en-US" dirty="0"/>
              <a:t>Jesus said to him, “Have I been with you so long, and yet you have not known Me, Philip? He who has seen Me has seen the Father; so how can you say, ‘Show us the Father?’” </a:t>
            </a:r>
          </a:p>
          <a:p>
            <a:pPr marL="0" indent="0">
              <a:buNone/>
            </a:pPr>
            <a:endParaRPr lang="en-US" sz="800" dirty="0"/>
          </a:p>
          <a:p>
            <a:pPr marL="0" indent="0">
              <a:buNone/>
            </a:pPr>
            <a:r>
              <a:rPr lang="en-US" dirty="0"/>
              <a:t>John 14:8-9</a:t>
            </a:r>
          </a:p>
        </p:txBody>
      </p:sp>
    </p:spTree>
    <p:extLst>
      <p:ext uri="{BB962C8B-B14F-4D97-AF65-F5344CB8AC3E}">
        <p14:creationId xmlns:p14="http://schemas.microsoft.com/office/powerpoint/2010/main" val="437214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F7369-32DD-8DF6-B84A-05AAF037F2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7D398-C88B-2515-872B-36D8D1996EB5}"/>
              </a:ext>
            </a:extLst>
          </p:cNvPr>
          <p:cNvSpPr>
            <a:spLocks noGrp="1"/>
          </p:cNvSpPr>
          <p:nvPr>
            <p:ph type="title"/>
          </p:nvPr>
        </p:nvSpPr>
        <p:spPr>
          <a:xfrm>
            <a:off x="628650" y="365126"/>
            <a:ext cx="7886700" cy="1040887"/>
          </a:xfrm>
        </p:spPr>
        <p:txBody>
          <a:bodyPr/>
          <a:lstStyle/>
          <a:p>
            <a:pPr algn="ctr"/>
            <a:r>
              <a:rPr lang="en-US" b="1" dirty="0"/>
              <a:t>3. Through His Son</a:t>
            </a:r>
          </a:p>
        </p:txBody>
      </p:sp>
      <p:sp>
        <p:nvSpPr>
          <p:cNvPr id="3" name="Content Placeholder 2">
            <a:extLst>
              <a:ext uri="{FF2B5EF4-FFF2-40B4-BE49-F238E27FC236}">
                <a16:creationId xmlns:a16="http://schemas.microsoft.com/office/drawing/2014/main" id="{4C08B574-FAA8-F6D0-959F-5D3CF57574C7}"/>
              </a:ext>
            </a:extLst>
          </p:cNvPr>
          <p:cNvSpPr>
            <a:spLocks noGrp="1"/>
          </p:cNvSpPr>
          <p:nvPr>
            <p:ph idx="1"/>
          </p:nvPr>
        </p:nvSpPr>
        <p:spPr/>
        <p:txBody>
          <a:bodyPr>
            <a:normAutofit/>
          </a:bodyPr>
          <a:lstStyle/>
          <a:p>
            <a:pPr marL="0" indent="0">
              <a:buNone/>
            </a:pPr>
            <a:endParaRPr lang="en-US" dirty="0"/>
          </a:p>
          <a:p>
            <a:pPr marL="0" indent="0">
              <a:buNone/>
            </a:pPr>
            <a:r>
              <a:rPr lang="en-US" dirty="0"/>
              <a:t>In the beginning was the Word, and the Word was with God, and the Word was God... </a:t>
            </a:r>
          </a:p>
          <a:p>
            <a:pPr marL="0" indent="0">
              <a:buNone/>
            </a:pPr>
            <a:r>
              <a:rPr lang="en-US" dirty="0"/>
              <a:t>And the Word became flesh and dwelt among us, and we beheld His glory, the glory as of the only begotten of the Father, full of grace and truth.  </a:t>
            </a:r>
          </a:p>
          <a:p>
            <a:pPr marL="0" indent="0">
              <a:buNone/>
            </a:pPr>
            <a:endParaRPr lang="en-US" sz="800" dirty="0"/>
          </a:p>
          <a:p>
            <a:pPr marL="0" indent="0">
              <a:buNone/>
            </a:pPr>
            <a:r>
              <a:rPr lang="en-US" dirty="0"/>
              <a:t>John 1:1, 14</a:t>
            </a:r>
          </a:p>
        </p:txBody>
      </p:sp>
    </p:spTree>
    <p:extLst>
      <p:ext uri="{BB962C8B-B14F-4D97-AF65-F5344CB8AC3E}">
        <p14:creationId xmlns:p14="http://schemas.microsoft.com/office/powerpoint/2010/main" val="40034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477AA-DE93-6E2F-39CC-C28EAFE9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DE5AB-60C0-19C5-0245-81806008F466}"/>
              </a:ext>
            </a:extLst>
          </p:cNvPr>
          <p:cNvSpPr>
            <a:spLocks noGrp="1"/>
          </p:cNvSpPr>
          <p:nvPr>
            <p:ph type="title"/>
          </p:nvPr>
        </p:nvSpPr>
        <p:spPr>
          <a:xfrm>
            <a:off x="628650" y="365126"/>
            <a:ext cx="7886700" cy="1040887"/>
          </a:xfrm>
        </p:spPr>
        <p:txBody>
          <a:bodyPr/>
          <a:lstStyle/>
          <a:p>
            <a:pPr algn="ctr"/>
            <a:r>
              <a:rPr lang="en-US" b="1" dirty="0"/>
              <a:t>3. Through His Son</a:t>
            </a:r>
          </a:p>
        </p:txBody>
      </p:sp>
      <p:sp>
        <p:nvSpPr>
          <p:cNvPr id="3" name="Content Placeholder 2">
            <a:extLst>
              <a:ext uri="{FF2B5EF4-FFF2-40B4-BE49-F238E27FC236}">
                <a16:creationId xmlns:a16="http://schemas.microsoft.com/office/drawing/2014/main" id="{4DED2351-1968-995B-23EF-2A5E580F9B52}"/>
              </a:ext>
            </a:extLst>
          </p:cNvPr>
          <p:cNvSpPr>
            <a:spLocks noGrp="1"/>
          </p:cNvSpPr>
          <p:nvPr>
            <p:ph idx="1"/>
          </p:nvPr>
        </p:nvSpPr>
        <p:spPr>
          <a:xfrm>
            <a:off x="628650" y="1825625"/>
            <a:ext cx="3363247" cy="4351338"/>
          </a:xfrm>
        </p:spPr>
        <p:txBody>
          <a:bodyPr>
            <a:normAutofit/>
          </a:bodyPr>
          <a:lstStyle/>
          <a:p>
            <a:pPr marL="0" indent="0">
              <a:buNone/>
            </a:pPr>
            <a:endParaRPr lang="en-US" dirty="0"/>
          </a:p>
          <a:p>
            <a:pPr marL="0" indent="0">
              <a:buNone/>
            </a:pPr>
            <a:r>
              <a:rPr lang="en-US" sz="3200" dirty="0"/>
              <a:t>He is the </a:t>
            </a:r>
            <a:r>
              <a:rPr lang="en-US" sz="3200" b="1" dirty="0"/>
              <a:t>image</a:t>
            </a:r>
            <a:r>
              <a:rPr lang="en-US" sz="3200" dirty="0"/>
              <a:t> of the invisible God, the firstborn over all creation.  </a:t>
            </a:r>
          </a:p>
          <a:p>
            <a:pPr marL="0" indent="0">
              <a:buNone/>
            </a:pPr>
            <a:endParaRPr lang="en-US" sz="800" dirty="0"/>
          </a:p>
          <a:p>
            <a:pPr marL="0" indent="0">
              <a:buNone/>
            </a:pPr>
            <a:r>
              <a:rPr lang="en-US" dirty="0"/>
              <a:t>Colossians 1:15</a:t>
            </a:r>
          </a:p>
        </p:txBody>
      </p:sp>
      <p:pic>
        <p:nvPicPr>
          <p:cNvPr id="2050" name="Picture 2" descr="Tiberius, 19 August 14 - 16 March 37 A.D., Tribute Penny of Matthew 22:20-21">
            <a:extLst>
              <a:ext uri="{FF2B5EF4-FFF2-40B4-BE49-F238E27FC236}">
                <a16:creationId xmlns:a16="http://schemas.microsoft.com/office/drawing/2014/main" id="{DAB14FAA-F829-13D4-D483-735BFC85A67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464619" y="1738158"/>
            <a:ext cx="2785259" cy="27158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F4F1B6-AC0D-C419-DE1D-5CB3F8D11E30}"/>
              </a:ext>
            </a:extLst>
          </p:cNvPr>
          <p:cNvSpPr txBox="1"/>
          <p:nvPr/>
        </p:nvSpPr>
        <p:spPr>
          <a:xfrm>
            <a:off x="5254590" y="4648509"/>
            <a:ext cx="3205316"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And He said to them, “Whose </a:t>
            </a:r>
            <a:r>
              <a:rPr kumimoji="0" lang="en-US" sz="2400" b="1" i="0" u="none" strike="noStrike" kern="1200" cap="none" spc="0" normalizeH="0" baseline="0" noProof="0" dirty="0">
                <a:ln>
                  <a:noFill/>
                </a:ln>
                <a:solidFill>
                  <a:prstClr val="black"/>
                </a:solidFill>
                <a:effectLst/>
                <a:uLnTx/>
                <a:uFillTx/>
                <a:latin typeface="Aptos" panose="02110004020202020204"/>
                <a:ea typeface="+mn-ea"/>
                <a:cs typeface="+mn-cs"/>
              </a:rPr>
              <a:t>image</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and inscription is this?”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Matthew 22:20</a:t>
            </a:r>
          </a:p>
        </p:txBody>
      </p:sp>
      <p:sp>
        <p:nvSpPr>
          <p:cNvPr id="5" name="Rectangle 4">
            <a:extLst>
              <a:ext uri="{FF2B5EF4-FFF2-40B4-BE49-F238E27FC236}">
                <a16:creationId xmlns:a16="http://schemas.microsoft.com/office/drawing/2014/main" id="{1CF1EC57-34AA-6685-EF8D-249D36A70E75}"/>
              </a:ext>
            </a:extLst>
          </p:cNvPr>
          <p:cNvSpPr/>
          <p:nvPr/>
        </p:nvSpPr>
        <p:spPr>
          <a:xfrm>
            <a:off x="5024284" y="1582993"/>
            <a:ext cx="3647768" cy="47981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498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6589</TotalTime>
  <Words>282</Words>
  <Application>Microsoft Office PowerPoint</Application>
  <PresentationFormat>On-screen Show (4:3)</PresentationFormat>
  <Paragraphs>38</Paragraphs>
  <Slides>11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Aptos</vt:lpstr>
      <vt:lpstr>Aptos Display</vt:lpstr>
      <vt:lpstr>Arial</vt:lpstr>
      <vt:lpstr>Calibri</vt:lpstr>
      <vt:lpstr>Century Gothic</vt:lpstr>
      <vt:lpstr>Rockwell</vt:lpstr>
      <vt:lpstr>Wingdings 3</vt:lpstr>
      <vt:lpstr>2_Ion Boardroom</vt:lpstr>
      <vt:lpstr>1_Office Theme</vt:lpstr>
      <vt:lpstr>Office Theme</vt:lpstr>
      <vt:lpstr>How God Reveals Himself to Us</vt:lpstr>
      <vt:lpstr>1. Through Physical Creation</vt:lpstr>
      <vt:lpstr>PowerPoint Presentation</vt:lpstr>
      <vt:lpstr>Gears of Juvenile Planthopper</vt:lpstr>
      <vt:lpstr>2. Through His Word</vt:lpstr>
      <vt:lpstr>2. Through His Word</vt:lpstr>
      <vt:lpstr>3. Through His Son</vt:lpstr>
      <vt:lpstr>3. Through His Son</vt:lpstr>
      <vt:lpstr>3. Through His Son</vt:lpstr>
      <vt:lpstr>God Reveals Himself to Us</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280</cp:revision>
  <dcterms:created xsi:type="dcterms:W3CDTF">2008-03-16T18:22:36Z</dcterms:created>
  <dcterms:modified xsi:type="dcterms:W3CDTF">2025-01-12T22:38:05Z</dcterms:modified>
</cp:coreProperties>
</file>