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  <p:sldMasterId id="2147483759" r:id="rId2"/>
  </p:sldMasterIdLst>
  <p:notesMasterIdLst>
    <p:notesMasterId r:id="rId19"/>
  </p:notesMasterIdLst>
  <p:sldIdLst>
    <p:sldId id="259" r:id="rId3"/>
    <p:sldId id="754" r:id="rId4"/>
    <p:sldId id="257" r:id="rId5"/>
    <p:sldId id="262" r:id="rId6"/>
    <p:sldId id="263" r:id="rId7"/>
    <p:sldId id="261" r:id="rId8"/>
    <p:sldId id="266" r:id="rId9"/>
    <p:sldId id="267" r:id="rId10"/>
    <p:sldId id="268" r:id="rId11"/>
    <p:sldId id="264" r:id="rId12"/>
    <p:sldId id="269" r:id="rId13"/>
    <p:sldId id="270" r:id="rId14"/>
    <p:sldId id="271" r:id="rId15"/>
    <p:sldId id="265" r:id="rId16"/>
    <p:sldId id="256" r:id="rId17"/>
    <p:sldId id="25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F3D0A326-848B-403A-A056-8FFE20F92914}">
          <p14:sldIdLst/>
        </p14:section>
        <p14:section name="Song" id="{B95B80B3-02F0-4CE9-A57E-AF4C19038CC3}">
          <p14:sldIdLst/>
        </p14:section>
        <p14:section name="Prayer" id="{AA7EF9D7-2C1A-4A9E-B897-034327F9C43B}">
          <p14:sldIdLst/>
        </p14:section>
        <p14:section name="Scripture Reading" id="{9A28BFB2-9F46-438F-AEE7-B3FFCE5D145F}">
          <p14:sldIdLst/>
        </p14:section>
        <p14:section name="Songs" id="{F8F9A752-988C-4EE5-973C-DF67270C0D70}">
          <p14:sldIdLst/>
        </p14:section>
        <p14:section name="Lord's Supper" id="{EF0736C1-8E37-46BA-BF55-85A1B1056937}">
          <p14:sldIdLst/>
        </p14:section>
        <p14:section name="Sermon" id="{ECE0CD35-CB87-435B-8717-E0A7CD30F08D}">
          <p14:sldIdLst>
            <p14:sldId id="259"/>
            <p14:sldId id="754"/>
            <p14:sldId id="257"/>
            <p14:sldId id="262"/>
            <p14:sldId id="263"/>
            <p14:sldId id="261"/>
            <p14:sldId id="266"/>
            <p14:sldId id="267"/>
            <p14:sldId id="268"/>
            <p14:sldId id="264"/>
            <p14:sldId id="269"/>
            <p14:sldId id="270"/>
            <p14:sldId id="271"/>
            <p14:sldId id="265"/>
            <p14:sldId id="256"/>
            <p14:sldId id="258"/>
          </p14:sldIdLst>
        </p14:section>
        <p14:section name="Song" id="{0E89271B-AEF7-417E-BEAD-CBF4682F4AAA}">
          <p14:sldIdLst/>
        </p14:section>
        <p14:section name="End" id="{9DF123F3-2949-4C9A-9B17-20F16A95519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861" autoAdjust="0"/>
    <p:restoredTop sz="33166" autoAdjust="0"/>
  </p:normalViewPr>
  <p:slideViewPr>
    <p:cSldViewPr>
      <p:cViewPr varScale="1">
        <p:scale>
          <a:sx n="78" d="100"/>
          <a:sy n="78" d="100"/>
        </p:scale>
        <p:origin x="20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96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40" d="100"/>
        <a:sy n="40" d="100"/>
      </p:scale>
      <p:origin x="0" y="-912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12/22/2024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7458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8749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9758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5228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5718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3018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5689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4476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0977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641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2589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9723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3939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7096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487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110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243A-1DA6-4296-A12D-FD1D8B110BD6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6E32A-0452-434A-95A7-45C6C209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861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243A-1DA6-4296-A12D-FD1D8B110BD6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6E32A-0452-434A-95A7-45C6C209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532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243A-1DA6-4296-A12D-FD1D8B110BD6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6E32A-0452-434A-95A7-45C6C209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2852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243A-1DA6-4296-A12D-FD1D8B110BD6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6E32A-0452-434A-95A7-45C6C209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9538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243A-1DA6-4296-A12D-FD1D8B110BD6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6E32A-0452-434A-95A7-45C6C209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7103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243A-1DA6-4296-A12D-FD1D8B110BD6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6E32A-0452-434A-95A7-45C6C209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972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243A-1DA6-4296-A12D-FD1D8B110BD6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6E32A-0452-434A-95A7-45C6C209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784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243A-1DA6-4296-A12D-FD1D8B110BD6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6E32A-0452-434A-95A7-45C6C209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0754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243A-1DA6-4296-A12D-FD1D8B110BD6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6E32A-0452-434A-95A7-45C6C209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5016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243A-1DA6-4296-A12D-FD1D8B110BD6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6E32A-0452-434A-95A7-45C6C209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1498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243A-1DA6-4296-A12D-FD1D8B110BD6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6E32A-0452-434A-95A7-45C6C209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852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243A-1DA6-4296-A12D-FD1D8B110BD6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6E32A-0452-434A-95A7-45C6C209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9010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243A-1DA6-4296-A12D-FD1D8B110BD6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6E32A-0452-434A-95A7-45C6C209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8298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243A-1DA6-4296-A12D-FD1D8B110BD6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6E32A-0452-434A-95A7-45C6C209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6619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243A-1DA6-4296-A12D-FD1D8B110BD6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6E32A-0452-434A-95A7-45C6C209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853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243A-1DA6-4296-A12D-FD1D8B110BD6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6E32A-0452-434A-95A7-45C6C209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137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243A-1DA6-4296-A12D-FD1D8B110BD6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6E32A-0452-434A-95A7-45C6C209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150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243A-1DA6-4296-A12D-FD1D8B110BD6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6E32A-0452-434A-95A7-45C6C209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007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243A-1DA6-4296-A12D-FD1D8B110BD6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6E32A-0452-434A-95A7-45C6C209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74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243A-1DA6-4296-A12D-FD1D8B110BD6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6E32A-0452-434A-95A7-45C6C209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343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243A-1DA6-4296-A12D-FD1D8B110BD6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6E32A-0452-434A-95A7-45C6C209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778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243A-1DA6-4296-A12D-FD1D8B110BD6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6E32A-0452-434A-95A7-45C6C209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102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CDD1243A-1DA6-4296-A12D-FD1D8B110BD6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A7E6E32A-0452-434A-95A7-45C6C209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3181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D1243A-1DA6-4296-A12D-FD1D8B110BD6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7E6E32A-0452-434A-95A7-45C6C2093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626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8F0D3F-ACCA-7F06-5916-A862AD795E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3936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51A522-01EA-BFE5-301C-6E61687CEB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E00DD-1066-2BB6-4F93-A9B700BB5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Should Christians Celebrate Such Religious Holidays?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E09943B-A44A-A9B7-9B66-E4ADC381C4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495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2B4B43-E399-A821-CD42-2D5C08478C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59F89-514D-0886-B437-24D1599FC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Should Christians Celebrate Such Religious Holidays?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F04C5-9154-B4EE-D5ED-31A69D1E2F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81084"/>
            <a:ext cx="7886700" cy="389587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But the hour is coming, and now is, when the true worshipers will worship the Father in spirit and truth; for the Father is seeking such to worship Him. </a:t>
            </a:r>
          </a:p>
          <a:p>
            <a:pPr marL="0" indent="0">
              <a:buNone/>
            </a:pPr>
            <a:r>
              <a:rPr lang="en-US" dirty="0"/>
              <a:t>  God is Spirit, and those who worship Him must worship in spirit and truth.</a:t>
            </a:r>
          </a:p>
          <a:p>
            <a:pPr marL="0" indent="0">
              <a:buNone/>
            </a:pPr>
            <a:endParaRPr lang="en-US" sz="800" dirty="0"/>
          </a:p>
          <a:p>
            <a:pPr marL="0" indent="0" algn="r">
              <a:buNone/>
            </a:pPr>
            <a:r>
              <a:rPr lang="en-US" dirty="0"/>
              <a:t>John 4:23-24</a:t>
            </a:r>
          </a:p>
        </p:txBody>
      </p:sp>
    </p:spTree>
    <p:extLst>
      <p:ext uri="{BB962C8B-B14F-4D97-AF65-F5344CB8AC3E}">
        <p14:creationId xmlns:p14="http://schemas.microsoft.com/office/powerpoint/2010/main" val="3471759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948A67-9520-48B8-F094-F8561A61CE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1C8E1-0AB9-039C-BC9D-1EF281295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Should Christians Celebrate Such Religious Holidays?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33F75B-8E9E-D67A-3EAA-F5E5C2808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69574"/>
            <a:ext cx="7886700" cy="38073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  These people draw near to Me with their mouth, and honor Me with their lips, but their heart is far from Me. </a:t>
            </a:r>
          </a:p>
          <a:p>
            <a:pPr marL="0" indent="0">
              <a:buNone/>
            </a:pPr>
            <a:r>
              <a:rPr lang="en-US" dirty="0"/>
              <a:t>   And in vain they worship Me, teaching as doctrines the commandments of men.</a:t>
            </a:r>
          </a:p>
          <a:p>
            <a:pPr marL="0" indent="0">
              <a:buNone/>
            </a:pPr>
            <a:endParaRPr lang="en-US" sz="800" dirty="0"/>
          </a:p>
          <a:p>
            <a:pPr marL="0" indent="0" algn="r">
              <a:buNone/>
            </a:pPr>
            <a:r>
              <a:rPr lang="en-US" dirty="0"/>
              <a:t>Matthew 15:8-9</a:t>
            </a:r>
          </a:p>
        </p:txBody>
      </p:sp>
    </p:spTree>
    <p:extLst>
      <p:ext uri="{BB962C8B-B14F-4D97-AF65-F5344CB8AC3E}">
        <p14:creationId xmlns:p14="http://schemas.microsoft.com/office/powerpoint/2010/main" val="871536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17B89D-D21F-9A6F-E3FA-6CCFB4668E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FC527-917D-F63B-B8D1-D2ADED4EE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2151932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Can Christians Celebrate Christmas as a </a:t>
            </a:r>
            <a:br>
              <a:rPr lang="en-US" b="1" dirty="0"/>
            </a:br>
            <a:r>
              <a:rPr lang="en-US" b="1" dirty="0"/>
              <a:t>Non-Religious Holiday?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D2502-41B6-1719-3B50-8CE7843935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802194"/>
            <a:ext cx="7886700" cy="3374767"/>
          </a:xfrm>
        </p:spPr>
        <p:txBody>
          <a:bodyPr>
            <a:normAutofit/>
          </a:bodyPr>
          <a:lstStyle/>
          <a:p>
            <a:r>
              <a:rPr lang="en-US" dirty="0"/>
              <a:t>Any Christian has the right to engage in a secular, commercial, or national holiday celebration if they choose.</a:t>
            </a:r>
          </a:p>
          <a:p>
            <a:r>
              <a:rPr lang="en-US" dirty="0"/>
              <a:t>Providing such does not cause them to violate the law of Christ or their conscience. </a:t>
            </a:r>
          </a:p>
        </p:txBody>
      </p:sp>
    </p:spTree>
    <p:extLst>
      <p:ext uri="{BB962C8B-B14F-4D97-AF65-F5344CB8AC3E}">
        <p14:creationId xmlns:p14="http://schemas.microsoft.com/office/powerpoint/2010/main" val="3790578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91E057-7511-0FA4-9231-BCC2FAC6A4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70C7E-6273-7E27-04CE-D94F59C62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31055"/>
          </a:xfrm>
        </p:spPr>
        <p:txBody>
          <a:bodyPr/>
          <a:lstStyle/>
          <a:p>
            <a:pPr algn="ctr"/>
            <a:r>
              <a:rPr lang="en-US" b="1" dirty="0"/>
              <a:t>Concluding Thoughts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40DE9-CEDB-6CAD-5725-E367CD035F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birth of Jesus is an important part of the Gospel. </a:t>
            </a:r>
          </a:p>
          <a:p>
            <a:r>
              <a:rPr lang="en-US" dirty="0"/>
              <a:t>We have no authority in Scripture for assigning a day as His birth and celebrating such as a religious holiday. </a:t>
            </a:r>
          </a:p>
          <a:p>
            <a:r>
              <a:rPr lang="en-US" dirty="0"/>
              <a:t>This practice is from the commandments of men. </a:t>
            </a:r>
          </a:p>
          <a:p>
            <a:r>
              <a:rPr lang="en-US" dirty="0"/>
              <a:t>We can and should make use of the extra attention people are giving to Jesus at this time. </a:t>
            </a:r>
          </a:p>
        </p:txBody>
      </p:sp>
    </p:spTree>
    <p:extLst>
      <p:ext uri="{BB962C8B-B14F-4D97-AF65-F5344CB8AC3E}">
        <p14:creationId xmlns:p14="http://schemas.microsoft.com/office/powerpoint/2010/main" val="2662825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76036-B9D6-845A-97B0-1BE9DD4C92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50BFD6-DD83-8966-57FE-94DC2E9895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Should Christians Celebrate Christmas? - YouTube">
            <a:extLst>
              <a:ext uri="{FF2B5EF4-FFF2-40B4-BE49-F238E27FC236}">
                <a16:creationId xmlns:a16="http://schemas.microsoft.com/office/drawing/2014/main" id="{6BDAD6DB-CC6D-B5F1-CB7D-BF9EDA6941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303" y="901853"/>
            <a:ext cx="8593394" cy="4833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985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9189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0570AD-2557-68FF-E213-14A245F693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hould Christians Celebrate Christmas? – The Savage Theologian">
            <a:extLst>
              <a:ext uri="{FF2B5EF4-FFF2-40B4-BE49-F238E27FC236}">
                <a16:creationId xmlns:a16="http://schemas.microsoft.com/office/drawing/2014/main" id="{745C4F8E-F354-9609-FA7E-C90BF3E7AD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2213"/>
            <a:ext cx="9144000" cy="4471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2641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D4ECE-A5E4-3EA1-79BB-BEC3A019A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3105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Factchecking the Christmas 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33190-997E-5501-2728-B8000F758D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/>
              <a:t>December 25</a:t>
            </a:r>
            <a:r>
              <a:rPr lang="en-US" b="1" baseline="30000" dirty="0"/>
              <a:t>th</a:t>
            </a:r>
            <a:r>
              <a:rPr lang="en-US" b="1" dirty="0"/>
              <a:t> </a:t>
            </a:r>
          </a:p>
          <a:p>
            <a:r>
              <a:rPr lang="en-US" dirty="0"/>
              <a:t>We aren’t told the day Jesus was born. </a:t>
            </a:r>
          </a:p>
          <a:p>
            <a:r>
              <a:rPr lang="en-US" dirty="0"/>
              <a:t>Matthew 1:25; Luke 2:1-20</a:t>
            </a:r>
          </a:p>
          <a:p>
            <a:endParaRPr lang="en-US" sz="1000" dirty="0"/>
          </a:p>
          <a:p>
            <a:r>
              <a:rPr lang="en-US" dirty="0"/>
              <a:t>“Now there were in the same country shepherds living out in the fields, keeping watch over their flock by night” (Luke 2:8). </a:t>
            </a:r>
          </a:p>
        </p:txBody>
      </p:sp>
    </p:spTree>
    <p:extLst>
      <p:ext uri="{BB962C8B-B14F-4D97-AF65-F5344CB8AC3E}">
        <p14:creationId xmlns:p14="http://schemas.microsoft.com/office/powerpoint/2010/main" val="1007939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9A2E7B5-B6D1-812C-F4E5-0AC2E81CA4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03921-7A59-2C2A-B49F-760696B02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3105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Factchecking the Christmas 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49CD26-1867-43C1-C27C-1057614AAE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/>
              <a:t>Three Wise Men </a:t>
            </a:r>
          </a:p>
          <a:p>
            <a:r>
              <a:rPr lang="en-US" dirty="0"/>
              <a:t>We aren’t told the number of wise men. </a:t>
            </a:r>
          </a:p>
          <a:p>
            <a:r>
              <a:rPr lang="en-US" dirty="0"/>
              <a:t>Perhaps the number comes from the three gifts of gold, frankincense, and myrrh (Matt. 2:11).</a:t>
            </a:r>
          </a:p>
        </p:txBody>
      </p:sp>
      <p:pic>
        <p:nvPicPr>
          <p:cNvPr id="2050" name="Picture 2" descr="The Three Wise Men">
            <a:extLst>
              <a:ext uri="{FF2B5EF4-FFF2-40B4-BE49-F238E27FC236}">
                <a16:creationId xmlns:a16="http://schemas.microsoft.com/office/drawing/2014/main" id="{F7A15680-E769-B129-3CF9-1DEA266409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572000" y="4325936"/>
            <a:ext cx="3947863" cy="216693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5787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925781F-92D5-8827-4F6D-1F413ED869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3F1A4-795D-5908-90C8-63C4A259C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3105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Factchecking the Christmas 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419B03-B62C-880E-77BB-6192457D30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/>
              <a:t>Visited Jesus in the Manger </a:t>
            </a:r>
          </a:p>
          <a:p>
            <a:r>
              <a:rPr lang="en-US" dirty="0"/>
              <a:t>The wise men came to Jerusalem “after Jesus was born” (Matt. 2:1). </a:t>
            </a:r>
          </a:p>
          <a:p>
            <a:r>
              <a:rPr lang="en-US" dirty="0"/>
              <a:t>They found Jesus in a “house” - not in a manger (v. 11).  </a:t>
            </a:r>
          </a:p>
        </p:txBody>
      </p:sp>
      <p:pic>
        <p:nvPicPr>
          <p:cNvPr id="1028" name="Picture 4" descr="9,000+ Nativity Scene Stock Illustrations, Royalty-Free Vector Graphics &amp; Clip  Art - iStock | Christmas, Nativity painting, Virgin mary">
            <a:extLst>
              <a:ext uri="{FF2B5EF4-FFF2-40B4-BE49-F238E27FC236}">
                <a16:creationId xmlns:a16="http://schemas.microsoft.com/office/drawing/2014/main" id="{072AE119-C53B-EFA6-BA46-0AA91544A37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74"/>
          <a:stretch/>
        </p:blipFill>
        <p:spPr bwMode="auto">
          <a:xfrm>
            <a:off x="2686050" y="4345858"/>
            <a:ext cx="5829300" cy="237036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6684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78CE8-2DC9-C92E-5F7A-728934D4A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We Don’t Read of Christians Celebrating Christmas in the Bible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E3FF5D-96A1-895B-214C-E9CC351588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94271"/>
            <a:ext cx="7886700" cy="4082692"/>
          </a:xfrm>
        </p:spPr>
        <p:txBody>
          <a:bodyPr/>
          <a:lstStyle/>
          <a:p>
            <a:r>
              <a:rPr lang="en-US" dirty="0"/>
              <a:t>The wise men worshipped Jesus (Matt. 2:11).</a:t>
            </a:r>
          </a:p>
          <a:p>
            <a:r>
              <a:rPr lang="en-US" dirty="0"/>
              <a:t>The multitude of angels praised God at His birth (Luke 2:13-14).</a:t>
            </a:r>
          </a:p>
          <a:p>
            <a:r>
              <a:rPr lang="en-US" dirty="0"/>
              <a:t>The shepherds glorified and praised God when they returned to their flocks (Luke 2:20).</a:t>
            </a:r>
          </a:p>
        </p:txBody>
      </p:sp>
    </p:spTree>
    <p:extLst>
      <p:ext uri="{BB962C8B-B14F-4D97-AF65-F5344CB8AC3E}">
        <p14:creationId xmlns:p14="http://schemas.microsoft.com/office/powerpoint/2010/main" val="3075600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D61126-21B1-986D-9B34-4D98A8E09A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5F716-704E-8859-9C99-01DBB30C3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We Don’t Read of Christians Celebrating Christmas in the Bible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677686-2550-94E9-2081-44EFE50CC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94271"/>
            <a:ext cx="7886700" cy="4082692"/>
          </a:xfrm>
        </p:spPr>
        <p:txBody>
          <a:bodyPr>
            <a:normAutofit/>
          </a:bodyPr>
          <a:lstStyle/>
          <a:p>
            <a:r>
              <a:rPr lang="en-US" dirty="0"/>
              <a:t>These weren’t Christians; the church hadn’t been established.</a:t>
            </a:r>
          </a:p>
          <a:p>
            <a:r>
              <a:rPr lang="en-US" dirty="0"/>
              <a:t>“Christmas” isn’t found in the Bible. </a:t>
            </a:r>
          </a:p>
          <a:p>
            <a:r>
              <a:rPr lang="en-US" dirty="0"/>
              <a:t>Christians and the church commemorated the Lord’s death, burial, resurrection every first day of the week (Acts 7:20; 1 Cor. 11:23-26).</a:t>
            </a:r>
          </a:p>
          <a:p>
            <a:r>
              <a:rPr lang="en-US" dirty="0"/>
              <a:t>However, we never read of them commemorating His birth. </a:t>
            </a:r>
          </a:p>
        </p:txBody>
      </p:sp>
    </p:spTree>
    <p:extLst>
      <p:ext uri="{BB962C8B-B14F-4D97-AF65-F5344CB8AC3E}">
        <p14:creationId xmlns:p14="http://schemas.microsoft.com/office/powerpoint/2010/main" val="723089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110CB4-E9DB-2B8A-BA3C-35B8BF6A1F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6C557-4D0C-3664-57E4-337ADFB56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Where Did Christmas Originate?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70C016-D8CD-60D8-4853-D326546EEA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4"/>
          </a:xfrm>
        </p:spPr>
        <p:txBody>
          <a:bodyPr>
            <a:normAutofit/>
          </a:bodyPr>
          <a:lstStyle/>
          <a:p>
            <a:r>
              <a:rPr lang="en-US" dirty="0"/>
              <a:t>“Christmas” means the “Mass of Christ” or “Christ Mass.” </a:t>
            </a:r>
          </a:p>
          <a:p>
            <a:endParaRPr lang="en-US" sz="800" dirty="0"/>
          </a:p>
          <a:p>
            <a:r>
              <a:rPr lang="en-US" dirty="0"/>
              <a:t>The birth of Jesus was not celebrated in the church until the 3</a:t>
            </a:r>
            <a:r>
              <a:rPr lang="en-US" baseline="30000" dirty="0"/>
              <a:t>rd</a:t>
            </a:r>
            <a:r>
              <a:rPr lang="en-US" dirty="0"/>
              <a:t> or 4</a:t>
            </a:r>
            <a:r>
              <a:rPr lang="en-US" baseline="30000" dirty="0"/>
              <a:t>th</a:t>
            </a:r>
            <a:r>
              <a:rPr lang="en-US" dirty="0"/>
              <a:t> Century.</a:t>
            </a:r>
          </a:p>
          <a:p>
            <a:r>
              <a:rPr lang="en-US" dirty="0"/>
              <a:t>In 354 A.D., </a:t>
            </a:r>
            <a:r>
              <a:rPr lang="en-US" dirty="0" err="1"/>
              <a:t>Liberius</a:t>
            </a:r>
            <a:r>
              <a:rPr lang="en-US" dirty="0"/>
              <a:t>, bishop of Rome, ordered that December 25</a:t>
            </a:r>
            <a:r>
              <a:rPr lang="en-US" baseline="30000" dirty="0"/>
              <a:t>th</a:t>
            </a:r>
            <a:r>
              <a:rPr lang="en-US" dirty="0"/>
              <a:t> be adopted and celebrated as the birth of Christ.  </a:t>
            </a:r>
          </a:p>
        </p:txBody>
      </p:sp>
    </p:spTree>
    <p:extLst>
      <p:ext uri="{BB962C8B-B14F-4D97-AF65-F5344CB8AC3E}">
        <p14:creationId xmlns:p14="http://schemas.microsoft.com/office/powerpoint/2010/main" val="2600022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EE449F-F28E-158A-C3DA-3A0AC42867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E98AB-CA8E-3685-6ABC-BEAC18B38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Where Did Christmas Originate?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C0429-02BF-1E76-A1FE-1540EBDDAD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8"/>
            <a:ext cx="7886700" cy="4802185"/>
          </a:xfrm>
        </p:spPr>
        <p:txBody>
          <a:bodyPr>
            <a:normAutofit/>
          </a:bodyPr>
          <a:lstStyle/>
          <a:p>
            <a:r>
              <a:rPr lang="en-US" dirty="0"/>
              <a:t>Why December 25</a:t>
            </a:r>
            <a:r>
              <a:rPr lang="en-US" baseline="30000" dirty="0"/>
              <a:t>th</a:t>
            </a:r>
            <a:r>
              <a:rPr lang="en-US" dirty="0"/>
              <a:t>?</a:t>
            </a:r>
          </a:p>
          <a:p>
            <a:endParaRPr lang="en-US" sz="800" dirty="0"/>
          </a:p>
          <a:p>
            <a:r>
              <a:rPr lang="en-US" dirty="0"/>
              <a:t>Date was already observed as the birthday of the Roman sun god Mithra.</a:t>
            </a:r>
          </a:p>
          <a:p>
            <a:r>
              <a:rPr lang="en-US" dirty="0"/>
              <a:t>Romans were celebrating the “Rebirth </a:t>
            </a:r>
            <a:br>
              <a:rPr lang="en-US" dirty="0"/>
            </a:br>
            <a:r>
              <a:rPr lang="en-US" dirty="0"/>
              <a:t>of the Unconquered </a:t>
            </a:r>
            <a:r>
              <a:rPr lang="en-US" b="1" dirty="0"/>
              <a:t>Sun</a:t>
            </a:r>
            <a:r>
              <a:rPr lang="en-US" dirty="0"/>
              <a:t>” on </a:t>
            </a:r>
            <a:br>
              <a:rPr lang="en-US" dirty="0"/>
            </a:br>
            <a:r>
              <a:rPr lang="en-US" dirty="0"/>
              <a:t>December 25</a:t>
            </a:r>
            <a:r>
              <a:rPr lang="en-US" baseline="30000" dirty="0"/>
              <a:t>th</a:t>
            </a:r>
            <a:r>
              <a:rPr lang="en-US" dirty="0"/>
              <a:t>. </a:t>
            </a:r>
          </a:p>
          <a:p>
            <a:r>
              <a:rPr lang="en-US" dirty="0"/>
              <a:t>The Roman Church turned it </a:t>
            </a:r>
            <a:br>
              <a:rPr lang="en-US" dirty="0"/>
            </a:br>
            <a:r>
              <a:rPr lang="en-US" dirty="0"/>
              <a:t>into the celebration of the </a:t>
            </a:r>
            <a:br>
              <a:rPr lang="en-US" dirty="0"/>
            </a:br>
            <a:r>
              <a:rPr lang="en-US" dirty="0"/>
              <a:t>Birth of the </a:t>
            </a:r>
            <a:r>
              <a:rPr lang="en-US" b="1" dirty="0"/>
              <a:t>Son</a:t>
            </a:r>
            <a:r>
              <a:rPr lang="en-US" dirty="0"/>
              <a:t>. </a:t>
            </a:r>
          </a:p>
        </p:txBody>
      </p:sp>
      <p:pic>
        <p:nvPicPr>
          <p:cNvPr id="3076" name="Picture 4" descr="Mithra | Myth and Folklore Wiki | Fandom">
            <a:extLst>
              <a:ext uri="{FF2B5EF4-FFF2-40B4-BE49-F238E27FC236}">
                <a16:creationId xmlns:a16="http://schemas.microsoft.com/office/drawing/2014/main" id="{675F3BEE-A622-2A04-E6F5-00B0FA5335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788" y="3964716"/>
            <a:ext cx="2915111" cy="2596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1783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ppt/theme/theme2.xml><?xml version="1.0" encoding="utf-8"?>
<a:theme xmlns:a="http://schemas.openxmlformats.org/drawingml/2006/main" name="6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1496</TotalTime>
  <Words>607</Words>
  <Application>Microsoft Office PowerPoint</Application>
  <PresentationFormat>On-screen Show (4:3)</PresentationFormat>
  <Paragraphs>69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Aptos</vt:lpstr>
      <vt:lpstr>Aptos Display</vt:lpstr>
      <vt:lpstr>Arial</vt:lpstr>
      <vt:lpstr>Calibri</vt:lpstr>
      <vt:lpstr>4_Office Theme</vt:lpstr>
      <vt:lpstr>6_Office Theme</vt:lpstr>
      <vt:lpstr>PowerPoint Presentation</vt:lpstr>
      <vt:lpstr>PowerPoint Presentation</vt:lpstr>
      <vt:lpstr>Factchecking the Christmas Story</vt:lpstr>
      <vt:lpstr>Factchecking the Christmas Story</vt:lpstr>
      <vt:lpstr>Factchecking the Christmas Story</vt:lpstr>
      <vt:lpstr>We Don’t Read of Christians Celebrating Christmas in the Bible</vt:lpstr>
      <vt:lpstr>We Don’t Read of Christians Celebrating Christmas in the Bible</vt:lpstr>
      <vt:lpstr>Where Did Christmas Originate?</vt:lpstr>
      <vt:lpstr>Where Did Christmas Originate?</vt:lpstr>
      <vt:lpstr>Should Christians Celebrate Such Religious Holidays?</vt:lpstr>
      <vt:lpstr>Should Christians Celebrate Such Religious Holidays?</vt:lpstr>
      <vt:lpstr>Should Christians Celebrate Such Religious Holidays?</vt:lpstr>
      <vt:lpstr>Can Christians Celebrate Christmas as a  Non-Religious Holiday?</vt:lpstr>
      <vt:lpstr>Concluding Thoughts</vt:lpstr>
      <vt:lpstr>PowerPoint Presentation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87</cp:revision>
  <dcterms:created xsi:type="dcterms:W3CDTF">2008-03-16T18:22:36Z</dcterms:created>
  <dcterms:modified xsi:type="dcterms:W3CDTF">2024-12-22T19:07:35Z</dcterms:modified>
</cp:coreProperties>
</file>