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  <p:sldMasterId id="2147483866" r:id="rId3"/>
  </p:sldMasterIdLst>
  <p:notesMasterIdLst>
    <p:notesMasterId r:id="rId16"/>
  </p:notesMasterIdLst>
  <p:sldIdLst>
    <p:sldId id="256" r:id="rId4"/>
    <p:sldId id="260" r:id="rId5"/>
    <p:sldId id="261" r:id="rId6"/>
    <p:sldId id="262" r:id="rId7"/>
    <p:sldId id="263" r:id="rId8"/>
    <p:sldId id="756" r:id="rId9"/>
    <p:sldId id="757" r:id="rId10"/>
    <p:sldId id="266" r:id="rId11"/>
    <p:sldId id="257" r:id="rId12"/>
    <p:sldId id="758" r:id="rId13"/>
    <p:sldId id="268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260"/>
            <p14:sldId id="261"/>
            <p14:sldId id="262"/>
            <p14:sldId id="263"/>
            <p14:sldId id="756"/>
            <p14:sldId id="757"/>
            <p14:sldId id="266"/>
            <p14:sldId id="257"/>
            <p14:sldId id="758"/>
            <p14:sldId id="26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7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2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61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0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24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00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5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5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84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940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10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41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398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0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43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535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46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905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120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351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73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936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4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2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820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121E69-08EA-4339-A382-3AD2BBFAAA2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C146D1-1169-40A1-B340-8392BA231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0-interesting-facts-mount-everest">
            <a:extLst>
              <a:ext uri="{FF2B5EF4-FFF2-40B4-BE49-F238E27FC236}">
                <a16:creationId xmlns:a16="http://schemas.microsoft.com/office/drawing/2014/main" id="{A643DF20-DC9E-135B-D342-A51111812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3113"/>
            <a:ext cx="9144000" cy="27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77B453-BCD0-35C8-7088-ED9792C47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07925"/>
            <a:ext cx="7772400" cy="1140542"/>
          </a:xfrm>
        </p:spPr>
        <p:txBody>
          <a:bodyPr/>
          <a:lstStyle/>
          <a:p>
            <a:r>
              <a:rPr lang="en-US" b="1" dirty="0"/>
              <a:t>The High and Lofty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BDC84-5E13-5DAA-1CF8-A0794153B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965286"/>
            <a:ext cx="6858000" cy="813619"/>
          </a:xfrm>
        </p:spPr>
        <p:txBody>
          <a:bodyPr>
            <a:normAutofit/>
          </a:bodyPr>
          <a:lstStyle/>
          <a:p>
            <a:r>
              <a:rPr lang="en-US" sz="2800" b="1" dirty="0"/>
              <a:t>Isaiah 57:15</a:t>
            </a:r>
          </a:p>
        </p:txBody>
      </p:sp>
    </p:spTree>
    <p:extLst>
      <p:ext uri="{BB962C8B-B14F-4D97-AF65-F5344CB8AC3E}">
        <p14:creationId xmlns:p14="http://schemas.microsoft.com/office/powerpoint/2010/main" val="288826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D90C-FDDE-F60B-A425-D60EAC5F4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51223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/>
              <a:t>4. God Dwells with Those of a Contrite and Humble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9A104-FB2A-73E5-4271-62CD4AF4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44365"/>
            <a:ext cx="7886700" cy="3832597"/>
          </a:xfrm>
        </p:spPr>
        <p:txBody>
          <a:bodyPr>
            <a:normAutofit/>
          </a:bodyPr>
          <a:lstStyle/>
          <a:p>
            <a:r>
              <a:rPr lang="en-US" b="1" i="1" dirty="0"/>
              <a:t>Contrite</a:t>
            </a:r>
            <a:r>
              <a:rPr lang="en-US" dirty="0"/>
              <a:t> – one who is crushed or brokenhearted beneath the weight of their sin. </a:t>
            </a:r>
          </a:p>
          <a:p>
            <a:r>
              <a:rPr lang="en-US" b="1" i="1" dirty="0"/>
              <a:t>Humble</a:t>
            </a:r>
            <a:r>
              <a:rPr lang="en-US" dirty="0"/>
              <a:t> – one who willingly bows, acknowledging their sinfulness and total dependence on God. </a:t>
            </a:r>
          </a:p>
        </p:txBody>
      </p:sp>
    </p:spTree>
    <p:extLst>
      <p:ext uri="{BB962C8B-B14F-4D97-AF65-F5344CB8AC3E}">
        <p14:creationId xmlns:p14="http://schemas.microsoft.com/office/powerpoint/2010/main" val="281676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0-interesting-facts-mount-everest">
            <a:extLst>
              <a:ext uri="{FF2B5EF4-FFF2-40B4-BE49-F238E27FC236}">
                <a16:creationId xmlns:a16="http://schemas.microsoft.com/office/drawing/2014/main" id="{A643DF20-DC9E-135B-D342-A51111812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8220"/>
            <a:ext cx="9144000" cy="27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F2BDC84-5E13-5DAA-1CF8-A0794153B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787" y="403124"/>
            <a:ext cx="8367252" cy="3441289"/>
          </a:xfrm>
        </p:spPr>
        <p:txBody>
          <a:bodyPr>
            <a:normAutofit/>
          </a:bodyPr>
          <a:lstStyle/>
          <a:p>
            <a:r>
              <a:rPr lang="en-US" sz="2800" b="1" dirty="0"/>
              <a:t>For thus says the High and Lofty One </a:t>
            </a:r>
            <a:br>
              <a:rPr lang="en-US" sz="2800" b="1" dirty="0"/>
            </a:br>
            <a:r>
              <a:rPr lang="en-US" sz="2800" b="1" dirty="0"/>
              <a:t>Who inhabits eternity, whose name is Holy: </a:t>
            </a:r>
            <a:br>
              <a:rPr lang="en-US" sz="2800" b="1" dirty="0"/>
            </a:br>
            <a:r>
              <a:rPr lang="en-US" sz="2800" b="1" dirty="0"/>
              <a:t>“I dwell in the high and holy place, with him </a:t>
            </a:r>
            <a:br>
              <a:rPr lang="en-US" sz="2800" b="1" dirty="0"/>
            </a:br>
            <a:r>
              <a:rPr lang="en-US" sz="2800" b="1" dirty="0"/>
              <a:t>who has a contrite and humble spirit, </a:t>
            </a:r>
            <a:br>
              <a:rPr lang="en-US" sz="2800" b="1" dirty="0"/>
            </a:br>
            <a:r>
              <a:rPr lang="en-US" sz="2800" b="1" dirty="0"/>
              <a:t>to revive the spirit of the humble, </a:t>
            </a:r>
            <a:br>
              <a:rPr lang="en-US" sz="2800" b="1" dirty="0"/>
            </a:br>
            <a:r>
              <a:rPr lang="en-US" sz="2800" b="1" dirty="0"/>
              <a:t>and to revive the heart of the contrite ones.” </a:t>
            </a:r>
          </a:p>
          <a:p>
            <a:endParaRPr lang="en-US" sz="800" b="1" dirty="0"/>
          </a:p>
          <a:p>
            <a:r>
              <a:rPr lang="en-US" sz="2800" b="1" dirty="0"/>
              <a:t>Isaiah 57:15</a:t>
            </a:r>
          </a:p>
        </p:txBody>
      </p:sp>
    </p:spTree>
    <p:extLst>
      <p:ext uri="{BB962C8B-B14F-4D97-AF65-F5344CB8AC3E}">
        <p14:creationId xmlns:p14="http://schemas.microsoft.com/office/powerpoint/2010/main" val="117145309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0-interesting-facts-mount-everest">
            <a:extLst>
              <a:ext uri="{FF2B5EF4-FFF2-40B4-BE49-F238E27FC236}">
                <a16:creationId xmlns:a16="http://schemas.microsoft.com/office/drawing/2014/main" id="{A643DF20-DC9E-135B-D342-A51111812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8220"/>
            <a:ext cx="9144000" cy="27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F2BDC84-5E13-5DAA-1CF8-A0794153B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787" y="403124"/>
            <a:ext cx="8367252" cy="3441289"/>
          </a:xfrm>
        </p:spPr>
        <p:txBody>
          <a:bodyPr>
            <a:normAutofit/>
          </a:bodyPr>
          <a:lstStyle/>
          <a:p>
            <a:r>
              <a:rPr lang="en-US" sz="2800" b="1" dirty="0"/>
              <a:t>For thus says the High and Lofty One </a:t>
            </a:r>
            <a:br>
              <a:rPr lang="en-US" sz="2800" b="1" dirty="0"/>
            </a:br>
            <a:r>
              <a:rPr lang="en-US" sz="2800" b="1" dirty="0"/>
              <a:t>Who inhabits eternity, whose name is Holy: </a:t>
            </a:r>
            <a:br>
              <a:rPr lang="en-US" sz="2800" b="1" dirty="0"/>
            </a:br>
            <a:r>
              <a:rPr lang="en-US" sz="2800" b="1" dirty="0"/>
              <a:t>“I dwell in the high and holy place, with him </a:t>
            </a:r>
            <a:br>
              <a:rPr lang="en-US" sz="2800" b="1" dirty="0"/>
            </a:br>
            <a:r>
              <a:rPr lang="en-US" sz="2800" b="1" dirty="0"/>
              <a:t>who has a contrite and humble spirit, </a:t>
            </a:r>
            <a:br>
              <a:rPr lang="en-US" sz="2800" b="1" dirty="0"/>
            </a:br>
            <a:r>
              <a:rPr lang="en-US" sz="2800" b="1" dirty="0"/>
              <a:t>to revive the spirit of the humble, </a:t>
            </a:r>
            <a:br>
              <a:rPr lang="en-US" sz="2800" b="1" dirty="0"/>
            </a:br>
            <a:r>
              <a:rPr lang="en-US" sz="2800" b="1" dirty="0"/>
              <a:t>and to revive the heart of the contrite ones.” </a:t>
            </a:r>
          </a:p>
          <a:p>
            <a:endParaRPr lang="en-US" sz="800" b="1" dirty="0"/>
          </a:p>
          <a:p>
            <a:r>
              <a:rPr lang="en-US" sz="2800" b="1" dirty="0"/>
              <a:t>Isaiah 57:15</a:t>
            </a:r>
          </a:p>
        </p:txBody>
      </p:sp>
    </p:spTree>
    <p:extLst>
      <p:ext uri="{BB962C8B-B14F-4D97-AF65-F5344CB8AC3E}">
        <p14:creationId xmlns:p14="http://schemas.microsoft.com/office/powerpoint/2010/main" val="156522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1E63-9415-F72A-A252-7C47962C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71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High and Lofty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C4C98-58DD-6A93-FECB-94339485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Isaiah 6:1</a:t>
            </a:r>
          </a:p>
          <a:p>
            <a:r>
              <a:rPr lang="en-US" dirty="0"/>
              <a:t>“High” is not His physical location, but His position or rank in regard to His creation. </a:t>
            </a:r>
          </a:p>
          <a:p>
            <a:r>
              <a:rPr lang="en-US" dirty="0"/>
              <a:t>Describes the </a:t>
            </a:r>
            <a:r>
              <a:rPr lang="en-US" i="1" dirty="0"/>
              <a:t>transcendence</a:t>
            </a:r>
            <a:r>
              <a:rPr lang="en-US" dirty="0"/>
              <a:t> of God. </a:t>
            </a:r>
          </a:p>
        </p:txBody>
      </p:sp>
    </p:spTree>
    <p:extLst>
      <p:ext uri="{BB962C8B-B14F-4D97-AF65-F5344CB8AC3E}">
        <p14:creationId xmlns:p14="http://schemas.microsoft.com/office/powerpoint/2010/main" val="169057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1E63-9415-F72A-A252-7C47962C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71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Who Inhabits Eternity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C4C98-58DD-6A93-FECB-94339485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the Father is “the Ancient of Days” </a:t>
            </a:r>
            <a:br>
              <a:rPr lang="en-US" dirty="0"/>
            </a:br>
            <a:r>
              <a:rPr lang="en-US" dirty="0"/>
              <a:t>(Dan. 7:13). </a:t>
            </a:r>
          </a:p>
          <a:p>
            <a:endParaRPr lang="en-US" sz="800" dirty="0"/>
          </a:p>
          <a:p>
            <a:r>
              <a:rPr lang="en-US" dirty="0"/>
              <a:t>Jesus is “‘the Alpha and the Omega, the Beginning and the End,’ says the Lord, ‘who is and who was and who is to come, the Almighty’” (Rev. 1:8). </a:t>
            </a:r>
          </a:p>
        </p:txBody>
      </p:sp>
    </p:spTree>
    <p:extLst>
      <p:ext uri="{BB962C8B-B14F-4D97-AF65-F5344CB8AC3E}">
        <p14:creationId xmlns:p14="http://schemas.microsoft.com/office/powerpoint/2010/main" val="181744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uman History Timeline: 5000 Years wtng suae - iFunny">
            <a:extLst>
              <a:ext uri="{FF2B5EF4-FFF2-40B4-BE49-F238E27FC236}">
                <a16:creationId xmlns:a16="http://schemas.microsoft.com/office/drawing/2014/main" id="{800E36C1-850E-DF96-1E3B-990CEFA745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00428" y="2781999"/>
            <a:ext cx="4743143" cy="12940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BF413A6-BBAE-FE30-B49C-AEA008D9D3F7}"/>
              </a:ext>
            </a:extLst>
          </p:cNvPr>
          <p:cNvSpPr/>
          <p:nvPr/>
        </p:nvSpPr>
        <p:spPr>
          <a:xfrm>
            <a:off x="2240280" y="3032760"/>
            <a:ext cx="965200" cy="208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34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FA05-C95E-F14E-62F3-E84AD9FA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45776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God</a:t>
            </a:r>
          </a:p>
        </p:txBody>
      </p:sp>
      <p:pic>
        <p:nvPicPr>
          <p:cNvPr id="2052" name="Picture 4" descr="Human History Timeline: 5000 Years wtng suae - iFunny">
            <a:extLst>
              <a:ext uri="{FF2B5EF4-FFF2-40B4-BE49-F238E27FC236}">
                <a16:creationId xmlns:a16="http://schemas.microsoft.com/office/drawing/2014/main" id="{800E36C1-850E-DF96-1E3B-990CEFA745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00428" y="2781999"/>
            <a:ext cx="4743143" cy="12940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BF413A6-BBAE-FE30-B49C-AEA008D9D3F7}"/>
              </a:ext>
            </a:extLst>
          </p:cNvPr>
          <p:cNvSpPr/>
          <p:nvPr/>
        </p:nvSpPr>
        <p:spPr>
          <a:xfrm>
            <a:off x="2240280" y="3032760"/>
            <a:ext cx="965200" cy="208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53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uman History Timeline: 5000 Years wtng suae - iFunny">
            <a:extLst>
              <a:ext uri="{FF2B5EF4-FFF2-40B4-BE49-F238E27FC236}">
                <a16:creationId xmlns:a16="http://schemas.microsoft.com/office/drawing/2014/main" id="{800E36C1-850E-DF96-1E3B-990CEFA745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00428" y="2781999"/>
            <a:ext cx="4743143" cy="12940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BF413A6-BBAE-FE30-B49C-AEA008D9D3F7}"/>
              </a:ext>
            </a:extLst>
          </p:cNvPr>
          <p:cNvSpPr/>
          <p:nvPr/>
        </p:nvSpPr>
        <p:spPr>
          <a:xfrm>
            <a:off x="2240280" y="3032760"/>
            <a:ext cx="965200" cy="208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EFA05-C95E-F14E-62F3-E84AD9FA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95" y="365125"/>
            <a:ext cx="8424153" cy="6055129"/>
          </a:xfrm>
        </p:spPr>
        <p:txBody>
          <a:bodyPr>
            <a:noAutofit/>
          </a:bodyPr>
          <a:lstStyle/>
          <a:p>
            <a:pPr algn="ctr"/>
            <a:r>
              <a:rPr lang="en-US" sz="335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328507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1E63-9415-F72A-A252-7C47962C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071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Whose Name is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C4C98-58DD-6A93-FECB-94339485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/>
              <a:t>Qadowsh</a:t>
            </a:r>
            <a:endParaRPr lang="en-US" b="1" i="1" dirty="0"/>
          </a:p>
          <a:p>
            <a:r>
              <a:rPr lang="en-US" dirty="0"/>
              <a:t>“sacred, holy, set apart”</a:t>
            </a:r>
          </a:p>
          <a:p>
            <a:r>
              <a:rPr lang="en-US" dirty="0"/>
              <a:t>“That which belongs to the sphere of the sacred, distinct from the common or profane.” </a:t>
            </a:r>
          </a:p>
          <a:p>
            <a:endParaRPr lang="en-US" sz="800" dirty="0"/>
          </a:p>
          <a:p>
            <a:r>
              <a:rPr lang="en-US" dirty="0"/>
              <a:t>Holiness speaks of God’s morality, character, perfection. </a:t>
            </a:r>
          </a:p>
          <a:p>
            <a:r>
              <a:rPr lang="en-US" dirty="0"/>
              <a:t>God’s holiness reveals our sinfulness </a:t>
            </a:r>
            <a:r>
              <a:rPr lang="en-US" sz="2400" dirty="0"/>
              <a:t>(Is. 6:5).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9D90C-FDDE-F60B-A425-D60EAC5F4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51223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/>
              <a:t>4. God Dwells with Those of a Contrite and Humble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9A104-FB2A-73E5-4271-62CD4AF45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0553"/>
            <a:ext cx="7886700" cy="36964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“‘For all those things My hand has made, and all those things exist,’ says the Lord. ‘But on this one will I look: on him who is poor and of a contrite spirit, and who trembles at My word.’” </a:t>
            </a:r>
          </a:p>
          <a:p>
            <a:pPr marL="0" indent="0" algn="r">
              <a:buNone/>
            </a:pPr>
            <a:r>
              <a:rPr lang="en-US" dirty="0"/>
              <a:t>Isaiah 66:2</a:t>
            </a:r>
          </a:p>
        </p:txBody>
      </p:sp>
    </p:spTree>
    <p:extLst>
      <p:ext uri="{BB962C8B-B14F-4D97-AF65-F5344CB8AC3E}">
        <p14:creationId xmlns:p14="http://schemas.microsoft.com/office/powerpoint/2010/main" val="28337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6585</TotalTime>
  <Words>384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1_Office Theme</vt:lpstr>
      <vt:lpstr>Office Theme</vt:lpstr>
      <vt:lpstr>The High and Lofty One</vt:lpstr>
      <vt:lpstr>PowerPoint Presentation</vt:lpstr>
      <vt:lpstr>1. High and Lofty One</vt:lpstr>
      <vt:lpstr>2. Who Inhabits Eternity</vt:lpstr>
      <vt:lpstr>PowerPoint Presentation</vt:lpstr>
      <vt:lpstr>God</vt:lpstr>
      <vt:lpstr>God</vt:lpstr>
      <vt:lpstr>3. Whose Name is Holy</vt:lpstr>
      <vt:lpstr>4. God Dwells with Those of a Contrite and Humble Spirit</vt:lpstr>
      <vt:lpstr>4. God Dwells with Those of a Contrite and Humble Spirit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2024-10-07T00:47:14Z</dcterms:modified>
</cp:coreProperties>
</file>