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</p:sldMasterIdLst>
  <p:notesMasterIdLst>
    <p:notesMasterId r:id="rId17"/>
  </p:notesMasterIdLst>
  <p:sldIdLst>
    <p:sldId id="770" r:id="rId2"/>
    <p:sldId id="270" r:id="rId3"/>
    <p:sldId id="258" r:id="rId4"/>
    <p:sldId id="259" r:id="rId5"/>
    <p:sldId id="260" r:id="rId6"/>
    <p:sldId id="271" r:id="rId7"/>
    <p:sldId id="262" r:id="rId8"/>
    <p:sldId id="263" r:id="rId9"/>
    <p:sldId id="273" r:id="rId10"/>
    <p:sldId id="272" r:id="rId11"/>
    <p:sldId id="266" r:id="rId12"/>
    <p:sldId id="267" r:id="rId13"/>
    <p:sldId id="268" r:id="rId14"/>
    <p:sldId id="269" r:id="rId15"/>
    <p:sldId id="7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F3D0A326-848B-403A-A056-8FFE20F92914}">
          <p14:sldIdLst/>
        </p14:section>
        <p14:section name="Greeting / Announcements" id="{58E18036-E480-49B1-9B58-ED3902E69A75}">
          <p14:sldIdLst/>
        </p14:section>
        <p14:section name="Song(s)" id="{5B25FD40-944D-4B23-9B88-3223B0FFCE4B}">
          <p14:sldIdLst/>
        </p14:section>
        <p14:section name="Prayer" id="{AA7EF9D7-2C1A-4A9E-B897-034327F9C43B}">
          <p14:sldIdLst/>
        </p14:section>
        <p14:section name="Song(s)" id="{F8F9A752-988C-4EE5-973C-DF67270C0D70}">
          <p14:sldIdLst/>
        </p14:section>
        <p14:section name="Sermon" id="{ECE0CD35-CB87-435B-8717-E0A7CD30F08D}">
          <p14:sldIdLst>
            <p14:sldId id="770"/>
            <p14:sldId id="270"/>
            <p14:sldId id="258"/>
            <p14:sldId id="259"/>
            <p14:sldId id="260"/>
            <p14:sldId id="271"/>
            <p14:sldId id="262"/>
            <p14:sldId id="263"/>
            <p14:sldId id="273"/>
            <p14:sldId id="272"/>
            <p14:sldId id="266"/>
            <p14:sldId id="267"/>
            <p14:sldId id="268"/>
            <p14:sldId id="269"/>
            <p14:sldId id="771"/>
          </p14:sldIdLst>
        </p14:section>
        <p14:section name="Invitation Song" id="{0E89271B-AEF7-417E-BEAD-CBF4682F4AAA}">
          <p14:sldIdLst/>
        </p14:section>
        <p14:section name="End" id="{9DF123F3-2949-4C9A-9B17-20F16A95519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861" autoAdjust="0"/>
    <p:restoredTop sz="33166" autoAdjust="0"/>
  </p:normalViewPr>
  <p:slideViewPr>
    <p:cSldViewPr>
      <p:cViewPr varScale="1">
        <p:scale>
          <a:sx n="78" d="100"/>
          <a:sy n="78" d="100"/>
        </p:scale>
        <p:origin x="725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96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72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9/22/2024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E28A09-2156-49F5-9B98-1FDE0D37F0B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4170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8E28A09-2156-49F5-9B98-1FDE0D37F0B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678715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A755-C546-45EB-8837-DD1157F29DBA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0142B-19D0-4864-BEC5-3D28FC659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737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A755-C546-45EB-8837-DD1157F29DBA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0142B-19D0-4864-BEC5-3D28FC659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0293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A755-C546-45EB-8837-DD1157F29DBA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0142B-19D0-4864-BEC5-3D28FC659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490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A755-C546-45EB-8837-DD1157F29DBA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0142B-19D0-4864-BEC5-3D28FC659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2994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A755-C546-45EB-8837-DD1157F29DBA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0142B-19D0-4864-BEC5-3D28FC659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128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A755-C546-45EB-8837-DD1157F29DBA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0142B-19D0-4864-BEC5-3D28FC659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114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A755-C546-45EB-8837-DD1157F29DBA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0142B-19D0-4864-BEC5-3D28FC659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641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A755-C546-45EB-8837-DD1157F29DBA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0142B-19D0-4864-BEC5-3D28FC659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6788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A755-C546-45EB-8837-DD1157F29DBA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0142B-19D0-4864-BEC5-3D28FC659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009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A755-C546-45EB-8837-DD1157F29DBA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0142B-19D0-4864-BEC5-3D28FC659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6976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4A755-C546-45EB-8837-DD1157F29DBA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00142B-19D0-4864-BEC5-3D28FC659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549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C54A755-C546-45EB-8837-DD1157F29DBA}" type="datetimeFigureOut">
              <a:rPr lang="en-US" smtClean="0"/>
              <a:t>9/22/2024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700142B-19D0-4864-BEC5-3D28FC6591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829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sv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sv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sv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309449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water drops on red surface">
            <a:extLst>
              <a:ext uri="{FF2B5EF4-FFF2-40B4-BE49-F238E27FC236}">
                <a16:creationId xmlns:a16="http://schemas.microsoft.com/office/drawing/2014/main" id="{3B5AF218-DDC4-9E98-39BF-42E7782FBED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11" b="22774"/>
          <a:stretch/>
        </p:blipFill>
        <p:spPr bwMode="auto">
          <a:xfrm>
            <a:off x="15" y="0"/>
            <a:ext cx="9143985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8F880E0-5DE9-C89E-B7BC-B55CBB32574D}"/>
              </a:ext>
            </a:extLst>
          </p:cNvPr>
          <p:cNvSpPr txBox="1"/>
          <p:nvPr/>
        </p:nvSpPr>
        <p:spPr>
          <a:xfrm flipH="1">
            <a:off x="457200" y="1028700"/>
            <a:ext cx="8229600" cy="4800600"/>
          </a:xfrm>
          <a:prstGeom prst="wave">
            <a:avLst/>
          </a:prstGeom>
          <a:solidFill>
            <a:srgbClr val="007D7F">
              <a:alpha val="70000"/>
            </a:srgbClr>
          </a:soli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1" i="0" u="none" strike="noStrike" kern="1200" cap="none" spc="0" normalizeH="0" baseline="0" noProof="0" dirty="0">
                <a:ln w="28575">
                  <a:solidFill>
                    <a:prstClr val="black"/>
                  </a:solidFill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Condensed" panose="020B0502040204020203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Instead of Our Good, We Need God’s Grace</a:t>
            </a:r>
          </a:p>
        </p:txBody>
      </p:sp>
      <p:pic>
        <p:nvPicPr>
          <p:cNvPr id="7" name="Graphic 6" descr="Badge 3 with solid fill">
            <a:extLst>
              <a:ext uri="{FF2B5EF4-FFF2-40B4-BE49-F238E27FC236}">
                <a16:creationId xmlns:a16="http://schemas.microsoft.com/office/drawing/2014/main" id="{62DEBB21-105B-4B66-1AA3-13AB8F8D8C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241090" y="114300"/>
            <a:ext cx="18288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7409437"/>
      </p:ext>
    </p:extLst>
  </p:cSld>
  <p:clrMapOvr>
    <a:masterClrMapping/>
  </p:clrMapOvr>
  <p:transition spd="slow">
    <p:push dir="u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water drops on red surface">
            <a:extLst>
              <a:ext uri="{FF2B5EF4-FFF2-40B4-BE49-F238E27FC236}">
                <a16:creationId xmlns:a16="http://schemas.microsoft.com/office/drawing/2014/main" id="{3B5AF218-DDC4-9E98-39BF-42E7782FBED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11" b="22774"/>
          <a:stretch/>
        </p:blipFill>
        <p:spPr bwMode="auto">
          <a:xfrm>
            <a:off x="15" y="0"/>
            <a:ext cx="9143985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088C273-A2C9-5533-5CD5-ACA44248BA69}"/>
              </a:ext>
            </a:extLst>
          </p:cNvPr>
          <p:cNvSpPr txBox="1"/>
          <p:nvPr/>
        </p:nvSpPr>
        <p:spPr>
          <a:xfrm>
            <a:off x="457200" y="457200"/>
            <a:ext cx="8229600" cy="5943600"/>
          </a:xfrm>
          <a:prstGeom prst="rect">
            <a:avLst/>
          </a:prstGeom>
          <a:solidFill>
            <a:srgbClr val="007D7F">
              <a:alpha val="70000"/>
            </a:srgbClr>
          </a:soli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 w="19050">
                  <a:solidFill>
                    <a:prstClr val="black"/>
                  </a:solidFill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Condensed" panose="020B0502040204020203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We have all become like one who is unclean, and all our righteous deeds are like a polluted garment.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 w="19050">
                  <a:solidFill>
                    <a:prstClr val="white"/>
                  </a:solidFill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Condensed" panose="020B0502040204020203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ISAIAH 64:6</a:t>
            </a:r>
          </a:p>
        </p:txBody>
      </p:sp>
    </p:spTree>
    <p:extLst>
      <p:ext uri="{BB962C8B-B14F-4D97-AF65-F5344CB8AC3E}">
        <p14:creationId xmlns:p14="http://schemas.microsoft.com/office/powerpoint/2010/main" val="1544057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water drops on red surface">
            <a:extLst>
              <a:ext uri="{FF2B5EF4-FFF2-40B4-BE49-F238E27FC236}">
                <a16:creationId xmlns:a16="http://schemas.microsoft.com/office/drawing/2014/main" id="{3B5AF218-DDC4-9E98-39BF-42E7782FBED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11" b="22774"/>
          <a:stretch/>
        </p:blipFill>
        <p:spPr bwMode="auto">
          <a:xfrm>
            <a:off x="15" y="0"/>
            <a:ext cx="9143985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088C273-A2C9-5533-5CD5-ACA44248BA69}"/>
              </a:ext>
            </a:extLst>
          </p:cNvPr>
          <p:cNvSpPr txBox="1"/>
          <p:nvPr/>
        </p:nvSpPr>
        <p:spPr>
          <a:xfrm>
            <a:off x="457200" y="457200"/>
            <a:ext cx="8229600" cy="5943600"/>
          </a:xfrm>
          <a:prstGeom prst="rect">
            <a:avLst/>
          </a:prstGeom>
          <a:solidFill>
            <a:srgbClr val="007D7F">
              <a:alpha val="70000"/>
            </a:srgbClr>
          </a:soli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 w="19050">
                  <a:solidFill>
                    <a:prstClr val="black"/>
                  </a:solidFill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Condensed" panose="020B0502040204020203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For Christ is the end 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 w="19050">
                  <a:solidFill>
                    <a:prstClr val="black"/>
                  </a:solidFill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Condensed" panose="020B0502040204020203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of the law for righteousness to everyone who believes. 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 w="19050">
                  <a:solidFill>
                    <a:prstClr val="white"/>
                  </a:solidFill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Condensed" panose="020B0502040204020203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ROMANS 10:4</a:t>
            </a:r>
          </a:p>
        </p:txBody>
      </p:sp>
    </p:spTree>
    <p:extLst>
      <p:ext uri="{BB962C8B-B14F-4D97-AF65-F5344CB8AC3E}">
        <p14:creationId xmlns:p14="http://schemas.microsoft.com/office/powerpoint/2010/main" val="1380493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water drops on red surface">
            <a:extLst>
              <a:ext uri="{FF2B5EF4-FFF2-40B4-BE49-F238E27FC236}">
                <a16:creationId xmlns:a16="http://schemas.microsoft.com/office/drawing/2014/main" id="{3B5AF218-DDC4-9E98-39BF-42E7782FBED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11" b="22774"/>
          <a:stretch/>
        </p:blipFill>
        <p:spPr bwMode="auto">
          <a:xfrm>
            <a:off x="15" y="0"/>
            <a:ext cx="9143985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088C273-A2C9-5533-5CD5-ACA44248BA69}"/>
              </a:ext>
            </a:extLst>
          </p:cNvPr>
          <p:cNvSpPr txBox="1"/>
          <p:nvPr/>
        </p:nvSpPr>
        <p:spPr>
          <a:xfrm>
            <a:off x="457200" y="457200"/>
            <a:ext cx="8229600" cy="5943600"/>
          </a:xfrm>
          <a:prstGeom prst="rect">
            <a:avLst/>
          </a:prstGeom>
          <a:solidFill>
            <a:srgbClr val="007D7F">
              <a:alpha val="70000"/>
            </a:srgbClr>
          </a:soli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 w="19050">
                  <a:solidFill>
                    <a:prstClr val="black"/>
                  </a:solidFill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Condensed" panose="020B0502040204020203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For by grace you have been saved through faith. And this is not your own doing; it is the gift of God, not a result of works, so that no one may boast. 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1" i="0" u="none" strike="noStrike" kern="1200" cap="none" spc="0" normalizeH="0" baseline="0" noProof="0" dirty="0">
                <a:ln w="19050">
                  <a:solidFill>
                    <a:prstClr val="white"/>
                  </a:solidFill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Condensed" panose="020B0502040204020203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EPHESIANS 2:8-9</a:t>
            </a:r>
          </a:p>
        </p:txBody>
      </p:sp>
    </p:spTree>
    <p:extLst>
      <p:ext uri="{BB962C8B-B14F-4D97-AF65-F5344CB8AC3E}">
        <p14:creationId xmlns:p14="http://schemas.microsoft.com/office/powerpoint/2010/main" val="3859956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water drops on red surface">
            <a:extLst>
              <a:ext uri="{FF2B5EF4-FFF2-40B4-BE49-F238E27FC236}">
                <a16:creationId xmlns:a16="http://schemas.microsoft.com/office/drawing/2014/main" id="{3B5AF218-DDC4-9E98-39BF-42E7782FBED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11" b="22774"/>
          <a:stretch/>
        </p:blipFill>
        <p:spPr bwMode="auto">
          <a:xfrm>
            <a:off x="15" y="0"/>
            <a:ext cx="9143985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088C273-A2C9-5533-5CD5-ACA44248BA69}"/>
              </a:ext>
            </a:extLst>
          </p:cNvPr>
          <p:cNvSpPr txBox="1"/>
          <p:nvPr/>
        </p:nvSpPr>
        <p:spPr>
          <a:xfrm flipH="1">
            <a:off x="457200" y="1028700"/>
            <a:ext cx="8229600" cy="4800600"/>
          </a:xfrm>
          <a:prstGeom prst="wave">
            <a:avLst/>
          </a:prstGeom>
          <a:solidFill>
            <a:srgbClr val="007D7F">
              <a:alpha val="70000"/>
            </a:srgbClr>
          </a:soli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1" i="0" u="none" strike="noStrike" kern="1200" cap="none" spc="300" normalizeH="0" baseline="0" noProof="0" dirty="0">
                <a:ln w="28575">
                  <a:solidFill>
                    <a:prstClr val="black"/>
                  </a:solidFill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Condensed" panose="020B0502040204020203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WHEN GOOD IS 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1" i="0" u="none" strike="noStrike" kern="1200" cap="none" spc="300" normalizeH="0" baseline="0" noProof="0" dirty="0">
                <a:ln w="28575">
                  <a:solidFill>
                    <a:prstClr val="black"/>
                  </a:solidFill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Condensed" panose="020B0502040204020203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NOT GOOD ENOUGH</a:t>
            </a:r>
          </a:p>
        </p:txBody>
      </p:sp>
    </p:spTree>
    <p:extLst>
      <p:ext uri="{BB962C8B-B14F-4D97-AF65-F5344CB8AC3E}">
        <p14:creationId xmlns:p14="http://schemas.microsoft.com/office/powerpoint/2010/main" val="3728208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8928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water drops on red surface">
            <a:extLst>
              <a:ext uri="{FF2B5EF4-FFF2-40B4-BE49-F238E27FC236}">
                <a16:creationId xmlns:a16="http://schemas.microsoft.com/office/drawing/2014/main" id="{3B5AF218-DDC4-9E98-39BF-42E7782FBED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11" b="22774"/>
          <a:stretch/>
        </p:blipFill>
        <p:spPr bwMode="auto">
          <a:xfrm>
            <a:off x="15" y="0"/>
            <a:ext cx="9143985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088C273-A2C9-5533-5CD5-ACA44248BA69}"/>
              </a:ext>
            </a:extLst>
          </p:cNvPr>
          <p:cNvSpPr txBox="1"/>
          <p:nvPr/>
        </p:nvSpPr>
        <p:spPr>
          <a:xfrm flipH="1">
            <a:off x="457200" y="1028700"/>
            <a:ext cx="8229600" cy="4800600"/>
          </a:xfrm>
          <a:prstGeom prst="wave">
            <a:avLst/>
          </a:prstGeom>
          <a:solidFill>
            <a:srgbClr val="007D7F">
              <a:alpha val="70000"/>
            </a:srgbClr>
          </a:soli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1" i="0" u="none" strike="noStrike" kern="1200" cap="none" spc="300" normalizeH="0" baseline="0" noProof="0" dirty="0">
                <a:ln w="28575">
                  <a:solidFill>
                    <a:prstClr val="black"/>
                  </a:solidFill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Condensed" panose="020B0502040204020203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WHEN GOOD IS 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1" i="0" u="none" strike="noStrike" kern="1200" cap="none" spc="300" normalizeH="0" baseline="0" noProof="0" dirty="0">
                <a:ln w="28575">
                  <a:solidFill>
                    <a:prstClr val="black"/>
                  </a:solidFill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Condensed" panose="020B0502040204020203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NOT GOOD ENOUGH</a:t>
            </a:r>
          </a:p>
        </p:txBody>
      </p:sp>
    </p:spTree>
    <p:extLst>
      <p:ext uri="{BB962C8B-B14F-4D97-AF65-F5344CB8AC3E}">
        <p14:creationId xmlns:p14="http://schemas.microsoft.com/office/powerpoint/2010/main" val="4778482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water drops on red surface">
            <a:extLst>
              <a:ext uri="{FF2B5EF4-FFF2-40B4-BE49-F238E27FC236}">
                <a16:creationId xmlns:a16="http://schemas.microsoft.com/office/drawing/2014/main" id="{3B5AF218-DDC4-9E98-39BF-42E7782FBED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11" b="22774"/>
          <a:stretch/>
        </p:blipFill>
        <p:spPr bwMode="auto">
          <a:xfrm>
            <a:off x="15" y="0"/>
            <a:ext cx="9143985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8F880E0-5DE9-C89E-B7BC-B55CBB32574D}"/>
              </a:ext>
            </a:extLst>
          </p:cNvPr>
          <p:cNvSpPr txBox="1"/>
          <p:nvPr/>
        </p:nvSpPr>
        <p:spPr>
          <a:xfrm flipH="1">
            <a:off x="457200" y="1028700"/>
            <a:ext cx="8229600" cy="4800600"/>
          </a:xfrm>
          <a:prstGeom prst="wave">
            <a:avLst/>
          </a:prstGeom>
          <a:solidFill>
            <a:srgbClr val="007D7F">
              <a:alpha val="70000"/>
            </a:srgbClr>
          </a:soli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1" i="0" u="none" strike="noStrike" kern="1200" cap="none" spc="0" normalizeH="0" baseline="0" noProof="0" dirty="0">
                <a:ln w="28575">
                  <a:solidFill>
                    <a:prstClr val="black"/>
                  </a:solidFill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Condensed" panose="020B0502040204020203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There Is Only ONE 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1" i="0" u="none" strike="noStrike" kern="1200" cap="none" spc="0" normalizeH="0" baseline="0" noProof="0" dirty="0">
                <a:ln w="28575">
                  <a:solidFill>
                    <a:prstClr val="black"/>
                  </a:solidFill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Condensed" panose="020B0502040204020203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Who Is Good</a:t>
            </a:r>
          </a:p>
        </p:txBody>
      </p:sp>
      <p:pic>
        <p:nvPicPr>
          <p:cNvPr id="8" name="Graphic 7" descr="Badge 1 with solid fill">
            <a:extLst>
              <a:ext uri="{FF2B5EF4-FFF2-40B4-BE49-F238E27FC236}">
                <a16:creationId xmlns:a16="http://schemas.microsoft.com/office/drawing/2014/main" id="{67A06A6D-3252-C1AF-7E0A-AB38F85308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241090" y="114300"/>
            <a:ext cx="18288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740271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water drops on red surface">
            <a:extLst>
              <a:ext uri="{FF2B5EF4-FFF2-40B4-BE49-F238E27FC236}">
                <a16:creationId xmlns:a16="http://schemas.microsoft.com/office/drawing/2014/main" id="{3B5AF218-DDC4-9E98-39BF-42E7782FBED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11" b="22774"/>
          <a:stretch/>
        </p:blipFill>
        <p:spPr bwMode="auto">
          <a:xfrm>
            <a:off x="15" y="0"/>
            <a:ext cx="9143985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088C273-A2C9-5533-5CD5-ACA44248BA69}"/>
              </a:ext>
            </a:extLst>
          </p:cNvPr>
          <p:cNvSpPr txBox="1"/>
          <p:nvPr/>
        </p:nvSpPr>
        <p:spPr>
          <a:xfrm>
            <a:off x="457200" y="457200"/>
            <a:ext cx="8229600" cy="5943600"/>
          </a:xfrm>
          <a:prstGeom prst="rect">
            <a:avLst/>
          </a:prstGeom>
          <a:solidFill>
            <a:srgbClr val="007D7F">
              <a:alpha val="70000"/>
            </a:srgbClr>
          </a:soli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 w="19050">
                  <a:solidFill>
                    <a:prstClr val="black"/>
                  </a:solidFill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Condensed" panose="020B0502040204020203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And a ruler asked him, “Good Teacher, what must I do to inherit eternal life?” And Jesus said to him, “Why do you call me good? No one is good except God alone.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 w="19050">
                  <a:solidFill>
                    <a:prstClr val="white"/>
                  </a:solidFill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Condensed" panose="020B0502040204020203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LUKE 18:18-19</a:t>
            </a:r>
          </a:p>
        </p:txBody>
      </p:sp>
    </p:spTree>
    <p:extLst>
      <p:ext uri="{BB962C8B-B14F-4D97-AF65-F5344CB8AC3E}">
        <p14:creationId xmlns:p14="http://schemas.microsoft.com/office/powerpoint/2010/main" val="2904234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water drops on red surface">
            <a:extLst>
              <a:ext uri="{FF2B5EF4-FFF2-40B4-BE49-F238E27FC236}">
                <a16:creationId xmlns:a16="http://schemas.microsoft.com/office/drawing/2014/main" id="{3B5AF218-DDC4-9E98-39BF-42E7782FBED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11" b="22774"/>
          <a:stretch/>
        </p:blipFill>
        <p:spPr bwMode="auto">
          <a:xfrm>
            <a:off x="15" y="0"/>
            <a:ext cx="9143985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088C273-A2C9-5533-5CD5-ACA44248BA69}"/>
              </a:ext>
            </a:extLst>
          </p:cNvPr>
          <p:cNvSpPr txBox="1"/>
          <p:nvPr/>
        </p:nvSpPr>
        <p:spPr>
          <a:xfrm>
            <a:off x="457200" y="457200"/>
            <a:ext cx="8229600" cy="5943600"/>
          </a:xfrm>
          <a:prstGeom prst="rect">
            <a:avLst/>
          </a:prstGeom>
          <a:solidFill>
            <a:srgbClr val="007D7F">
              <a:alpha val="70000"/>
            </a:srgbClr>
          </a:soli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 w="19050">
                  <a:solidFill>
                    <a:prstClr val="black"/>
                  </a:solidFill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Condensed" panose="020B0502040204020203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For while we were still weak, at the right time Christ died for the ungodly. For one will scarcely die for a righteous person—though perhaps for a good person one would dare even to die— but God shows his love for us in that while we were still sinners, Christ died for us.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 w="19050">
                  <a:solidFill>
                    <a:prstClr val="white"/>
                  </a:solidFill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Condensed" panose="020B0502040204020203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ROMANS 5:6-8</a:t>
            </a:r>
          </a:p>
        </p:txBody>
      </p:sp>
    </p:spTree>
    <p:extLst>
      <p:ext uri="{BB962C8B-B14F-4D97-AF65-F5344CB8AC3E}">
        <p14:creationId xmlns:p14="http://schemas.microsoft.com/office/powerpoint/2010/main" val="2263391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water drops on red surface">
            <a:extLst>
              <a:ext uri="{FF2B5EF4-FFF2-40B4-BE49-F238E27FC236}">
                <a16:creationId xmlns:a16="http://schemas.microsoft.com/office/drawing/2014/main" id="{3B5AF218-DDC4-9E98-39BF-42E7782FBED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11" b="22774"/>
          <a:stretch/>
        </p:blipFill>
        <p:spPr bwMode="auto">
          <a:xfrm>
            <a:off x="15" y="0"/>
            <a:ext cx="9143985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8F880E0-5DE9-C89E-B7BC-B55CBB32574D}"/>
              </a:ext>
            </a:extLst>
          </p:cNvPr>
          <p:cNvSpPr txBox="1"/>
          <p:nvPr/>
        </p:nvSpPr>
        <p:spPr>
          <a:xfrm flipH="1">
            <a:off x="457200" y="1028700"/>
            <a:ext cx="8229600" cy="4800600"/>
          </a:xfrm>
          <a:prstGeom prst="wave">
            <a:avLst/>
          </a:prstGeom>
          <a:solidFill>
            <a:srgbClr val="007D7F">
              <a:alpha val="70000"/>
            </a:srgbClr>
          </a:soli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1" i="0" u="none" strike="noStrike" kern="1200" cap="none" spc="0" normalizeH="0" baseline="0" noProof="0" dirty="0">
                <a:ln w="28575">
                  <a:solidFill>
                    <a:prstClr val="black"/>
                  </a:solidFill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Condensed" panose="020B0502040204020203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Our Good Is Never Good Enough</a:t>
            </a:r>
          </a:p>
        </p:txBody>
      </p:sp>
      <p:pic>
        <p:nvPicPr>
          <p:cNvPr id="2" name="Graphic 1" descr="Badge with solid fill">
            <a:extLst>
              <a:ext uri="{FF2B5EF4-FFF2-40B4-BE49-F238E27FC236}">
                <a16:creationId xmlns:a16="http://schemas.microsoft.com/office/drawing/2014/main" id="{CEA8F248-DE28-4DA5-3F4B-1DC4095DF5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/>
        </p:blipFill>
        <p:spPr>
          <a:xfrm>
            <a:off x="1241090" y="114300"/>
            <a:ext cx="1828800" cy="1828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8959207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water drops on red surface">
            <a:extLst>
              <a:ext uri="{FF2B5EF4-FFF2-40B4-BE49-F238E27FC236}">
                <a16:creationId xmlns:a16="http://schemas.microsoft.com/office/drawing/2014/main" id="{3B5AF218-DDC4-9E98-39BF-42E7782FBED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11" b="22774"/>
          <a:stretch/>
        </p:blipFill>
        <p:spPr bwMode="auto">
          <a:xfrm>
            <a:off x="15" y="0"/>
            <a:ext cx="9143985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088C273-A2C9-5533-5CD5-ACA44248BA69}"/>
              </a:ext>
            </a:extLst>
          </p:cNvPr>
          <p:cNvSpPr txBox="1"/>
          <p:nvPr/>
        </p:nvSpPr>
        <p:spPr>
          <a:xfrm>
            <a:off x="457200" y="457200"/>
            <a:ext cx="8229600" cy="5943600"/>
          </a:xfrm>
          <a:prstGeom prst="rect">
            <a:avLst/>
          </a:prstGeom>
          <a:solidFill>
            <a:srgbClr val="007D7F">
              <a:alpha val="70000"/>
            </a:srgbClr>
          </a:soli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 w="19050">
                  <a:solidFill>
                    <a:prstClr val="black"/>
                  </a:solidFill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Condensed" panose="020B0502040204020203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At Caesarea there was a man named Cornelius, a centurion of what was known as the Italian Cohort, a devout man who feared God with all his household, gave alms generously to the people, and prayed continually to God.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1" i="0" u="none" strike="noStrike" kern="1200" cap="none" spc="0" normalizeH="0" baseline="0" noProof="0" dirty="0">
                <a:ln w="19050">
                  <a:solidFill>
                    <a:prstClr val="white"/>
                  </a:solidFill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Condensed" panose="020B0502040204020203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ACTS 10:1-2</a:t>
            </a:r>
          </a:p>
        </p:txBody>
      </p:sp>
    </p:spTree>
    <p:extLst>
      <p:ext uri="{BB962C8B-B14F-4D97-AF65-F5344CB8AC3E}">
        <p14:creationId xmlns:p14="http://schemas.microsoft.com/office/powerpoint/2010/main" val="483675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water drops on red surface">
            <a:extLst>
              <a:ext uri="{FF2B5EF4-FFF2-40B4-BE49-F238E27FC236}">
                <a16:creationId xmlns:a16="http://schemas.microsoft.com/office/drawing/2014/main" id="{59D8A84E-EFB6-96CC-147F-EEBEBEAAFEA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711" b="22774"/>
          <a:stretch/>
        </p:blipFill>
        <p:spPr bwMode="auto">
          <a:xfrm>
            <a:off x="0" y="1"/>
            <a:ext cx="457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7088C273-A2C9-5533-5CD5-ACA44248BA69}"/>
              </a:ext>
            </a:extLst>
          </p:cNvPr>
          <p:cNvSpPr txBox="1"/>
          <p:nvPr/>
        </p:nvSpPr>
        <p:spPr>
          <a:xfrm>
            <a:off x="4572000" y="0"/>
            <a:ext cx="4572000" cy="1371600"/>
          </a:xfrm>
          <a:prstGeom prst="rect">
            <a:avLst/>
          </a:prstGeom>
          <a:solidFill>
            <a:srgbClr val="007D7F">
              <a:alpha val="7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sng" strike="noStrike" kern="1200" cap="none" spc="0" normalizeH="0" baseline="0" noProof="0" dirty="0">
                <a:ln w="28575">
                  <a:solidFill>
                    <a:prstClr val="black"/>
                  </a:solidFill>
                </a:ln>
                <a:solidFill>
                  <a:srgbClr val="E9713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Condensed" panose="020B0502040204020203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Cornelius</a:t>
            </a:r>
            <a:endParaRPr kumimoji="0" lang="en-US" sz="3300" b="1" i="0" u="sng" strike="noStrike" kern="1200" cap="none" spc="0" normalizeH="0" baseline="0" noProof="0" dirty="0">
              <a:ln w="28575">
                <a:solidFill>
                  <a:prstClr val="black"/>
                </a:solidFill>
              </a:ln>
              <a:solidFill>
                <a:srgbClr val="E9713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ahnschrift Condensed" panose="020B0502040204020203" pitchFamily="34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F362618-3408-1FB9-EA46-2246ECF186BC}"/>
              </a:ext>
            </a:extLst>
          </p:cNvPr>
          <p:cNvSpPr txBox="1"/>
          <p:nvPr/>
        </p:nvSpPr>
        <p:spPr>
          <a:xfrm>
            <a:off x="457200" y="1371600"/>
            <a:ext cx="3657600" cy="4572000"/>
          </a:xfrm>
          <a:prstGeom prst="rect">
            <a:avLst/>
          </a:prstGeom>
          <a:solidFill>
            <a:srgbClr val="007D7F">
              <a:alpha val="70000"/>
            </a:srgbClr>
          </a:soli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 w="28575">
                  <a:solidFill>
                    <a:prstClr val="black"/>
                  </a:solidFill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Condensed" panose="020B0502040204020203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Our Good 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 w="28575">
                  <a:solidFill>
                    <a:prstClr val="black"/>
                  </a:solidFill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Condensed" panose="020B0502040204020203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Is Never 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 w="28575">
                  <a:solidFill>
                    <a:prstClr val="black"/>
                  </a:solidFill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Condensed" panose="020B0502040204020203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Good Enough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06FD85-C04A-272D-B829-F60AB4A743F2}"/>
              </a:ext>
            </a:extLst>
          </p:cNvPr>
          <p:cNvSpPr txBox="1"/>
          <p:nvPr/>
        </p:nvSpPr>
        <p:spPr>
          <a:xfrm>
            <a:off x="4572000" y="1371600"/>
            <a:ext cx="4572000" cy="5486400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marL="1585913" marR="0" lvl="4" indent="-214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Condensed" panose="020B0502040204020203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POWERFUL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 Condensed" panose="020B0502040204020203" pitchFamily="34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marL="1585913" marR="0" lvl="4" indent="-214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Condensed" panose="020B0502040204020203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SINCERE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 Condensed" panose="020B0502040204020203" pitchFamily="34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marL="1585913" marR="0" lvl="4" indent="-214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Condensed" panose="020B0502040204020203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GOD-FEARING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 Condensed" panose="020B0502040204020203" pitchFamily="34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marL="1585913" marR="0" lvl="4" indent="-214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Condensed" panose="020B0502040204020203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FAMILY MAN</a:t>
            </a:r>
          </a:p>
          <a:p>
            <a:pPr marL="214313" marR="0" lvl="0" indent="-214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 Condensed" panose="020B0502040204020203" pitchFamily="34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marL="1585913" marR="0" lvl="4" indent="-214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Condensed" panose="020B0502040204020203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CHARITABLE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ahnschrift Condensed" panose="020B0502040204020203" pitchFamily="34" charset="0"/>
              <a:ea typeface="ADLaM Display" panose="02010000000000000000" pitchFamily="2" charset="0"/>
              <a:cs typeface="ADLaM Display" panose="02010000000000000000" pitchFamily="2" charset="0"/>
            </a:endParaRPr>
          </a:p>
          <a:p>
            <a:pPr marL="1585913" marR="0" lvl="4" indent="-214313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q"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Condensed" panose="020B0502040204020203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SPIRITUAL</a:t>
            </a:r>
          </a:p>
        </p:txBody>
      </p:sp>
    </p:spTree>
    <p:extLst>
      <p:ext uri="{BB962C8B-B14F-4D97-AF65-F5344CB8AC3E}">
        <p14:creationId xmlns:p14="http://schemas.microsoft.com/office/powerpoint/2010/main" val="2988106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088C273-A2C9-5533-5CD5-ACA44248BA69}"/>
              </a:ext>
            </a:extLst>
          </p:cNvPr>
          <p:cNvSpPr txBox="1"/>
          <p:nvPr/>
        </p:nvSpPr>
        <p:spPr>
          <a:xfrm>
            <a:off x="4572000" y="0"/>
            <a:ext cx="4572000" cy="1371600"/>
          </a:xfrm>
          <a:prstGeom prst="rect">
            <a:avLst/>
          </a:prstGeom>
          <a:solidFill>
            <a:srgbClr val="007D7F">
              <a:alpha val="70000"/>
            </a:srgb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sng" strike="noStrike" kern="1200" cap="none" spc="0" normalizeH="0" baseline="0" noProof="0" dirty="0">
                <a:ln w="28575">
                  <a:solidFill>
                    <a:prstClr val="black"/>
                  </a:solidFill>
                </a:ln>
                <a:solidFill>
                  <a:srgbClr val="E9713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Condensed" panose="020B0502040204020203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Cornelius</a:t>
            </a:r>
            <a:endParaRPr kumimoji="0" lang="en-US" sz="3600" b="1" i="0" u="sng" strike="noStrike" kern="1200" cap="none" spc="0" normalizeH="0" baseline="0" noProof="0" dirty="0">
              <a:ln w="28575">
                <a:solidFill>
                  <a:prstClr val="black"/>
                </a:solidFill>
              </a:ln>
              <a:solidFill>
                <a:srgbClr val="E9713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Bahnschrift Condensed" panose="020B0502040204020203" pitchFamily="34" charset="0"/>
              <a:ea typeface="ADLaM Display" panose="02010000000000000000" pitchFamily="2" charset="0"/>
              <a:cs typeface="ADLaM Display" panose="020100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06FD85-C04A-272D-B829-F60AB4A743F2}"/>
              </a:ext>
            </a:extLst>
          </p:cNvPr>
          <p:cNvSpPr txBox="1"/>
          <p:nvPr/>
        </p:nvSpPr>
        <p:spPr>
          <a:xfrm>
            <a:off x="4572000" y="1371599"/>
            <a:ext cx="4572000" cy="5486399"/>
          </a:xfrm>
          <a:prstGeom prst="rect">
            <a:avLst/>
          </a:prstGeom>
          <a:noFill/>
        </p:spPr>
        <p:txBody>
          <a:bodyPr wrap="square" rtlCol="0" anchor="ctr" anchorCtr="0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ahnschrift Condensed" panose="020B0502040204020203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And he told us how he had seen the angel stand in his house and say, ‘Send to Joppa and bring Simon who is called Peter; he will declare to you a message by which you will be saved, you and all your household.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>
                <a:ln w="19050">
                  <a:solidFill>
                    <a:prstClr val="black"/>
                  </a:solidFill>
                </a:ln>
                <a:solidFill>
                  <a:srgbClr val="007D7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Condensed" panose="020B0502040204020203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ACTS 11:13-14</a:t>
            </a:r>
          </a:p>
        </p:txBody>
      </p:sp>
      <p:pic>
        <p:nvPicPr>
          <p:cNvPr id="5" name="Picture 4" descr="water drops on red surface">
            <a:extLst>
              <a:ext uri="{FF2B5EF4-FFF2-40B4-BE49-F238E27FC236}">
                <a16:creationId xmlns:a16="http://schemas.microsoft.com/office/drawing/2014/main" id="{BE8AFF50-B207-A514-A8C5-545D11B9B11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t="3711" b="22774"/>
          <a:stretch/>
        </p:blipFill>
        <p:spPr bwMode="auto">
          <a:xfrm>
            <a:off x="0" y="1"/>
            <a:ext cx="457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05FB5AC3-BAAE-9E16-3BDC-C95EB15E8BAB}"/>
              </a:ext>
            </a:extLst>
          </p:cNvPr>
          <p:cNvSpPr txBox="1"/>
          <p:nvPr/>
        </p:nvSpPr>
        <p:spPr>
          <a:xfrm>
            <a:off x="457200" y="1371600"/>
            <a:ext cx="3657600" cy="4572000"/>
          </a:xfrm>
          <a:prstGeom prst="rect">
            <a:avLst/>
          </a:prstGeom>
          <a:solidFill>
            <a:srgbClr val="007D7F">
              <a:alpha val="70000"/>
            </a:srgbClr>
          </a:solidFill>
          <a:ln w="38100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wrap="square" rtlCol="0" anchor="ctr" anchorCtr="0">
            <a:no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 w="28575">
                  <a:solidFill>
                    <a:prstClr val="black"/>
                  </a:solidFill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Condensed" panose="020B0502040204020203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Our Good 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 w="28575">
                  <a:solidFill>
                    <a:prstClr val="black"/>
                  </a:solidFill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Condensed" panose="020B0502040204020203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Is Never </a:t>
            </a:r>
          </a:p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1" i="0" u="none" strike="noStrike" kern="1200" cap="none" spc="0" normalizeH="0" baseline="0" noProof="0" dirty="0">
                <a:ln w="28575">
                  <a:solidFill>
                    <a:prstClr val="black"/>
                  </a:solidFill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Bahnschrift Condensed" panose="020B0502040204020203" pitchFamily="34" charset="0"/>
                <a:ea typeface="ADLaM Display" panose="02010000000000000000" pitchFamily="2" charset="0"/>
                <a:cs typeface="ADLaM Display" panose="02010000000000000000" pitchFamily="2" charset="0"/>
              </a:rPr>
              <a:t>Good Enough</a:t>
            </a:r>
          </a:p>
        </p:txBody>
      </p:sp>
    </p:spTree>
    <p:extLst>
      <p:ext uri="{BB962C8B-B14F-4D97-AF65-F5344CB8AC3E}">
        <p14:creationId xmlns:p14="http://schemas.microsoft.com/office/powerpoint/2010/main" val="2362307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1144</TotalTime>
  <Words>339</Words>
  <Application>Microsoft Office PowerPoint</Application>
  <PresentationFormat>On-screen Show (4:3)</PresentationFormat>
  <Paragraphs>44</Paragraphs>
  <Slides>15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Aptos</vt:lpstr>
      <vt:lpstr>Aptos Display</vt:lpstr>
      <vt:lpstr>Arial</vt:lpstr>
      <vt:lpstr>Bahnschrift Condensed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87</cp:revision>
  <dcterms:created xsi:type="dcterms:W3CDTF">2008-03-16T18:22:36Z</dcterms:created>
  <dcterms:modified xsi:type="dcterms:W3CDTF">2024-09-22T11:18:50Z</dcterms:modified>
</cp:coreProperties>
</file>