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21"/>
  </p:notesMasterIdLst>
  <p:sldIdLst>
    <p:sldId id="757" r:id="rId3"/>
    <p:sldId id="758" r:id="rId4"/>
    <p:sldId id="759" r:id="rId5"/>
    <p:sldId id="760" r:id="rId6"/>
    <p:sldId id="761" r:id="rId7"/>
    <p:sldId id="762" r:id="rId8"/>
    <p:sldId id="763" r:id="rId9"/>
    <p:sldId id="764" r:id="rId10"/>
    <p:sldId id="765" r:id="rId11"/>
    <p:sldId id="766" r:id="rId12"/>
    <p:sldId id="767" r:id="rId13"/>
    <p:sldId id="768" r:id="rId14"/>
    <p:sldId id="769" r:id="rId15"/>
    <p:sldId id="770" r:id="rId16"/>
    <p:sldId id="772" r:id="rId17"/>
    <p:sldId id="773" r:id="rId18"/>
    <p:sldId id="774" r:id="rId19"/>
    <p:sldId id="7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7"/>
            <p14:sldId id="758"/>
            <p14:sldId id="759"/>
            <p14:sldId id="760"/>
            <p14:sldId id="761"/>
            <p14:sldId id="762"/>
            <p14:sldId id="763"/>
            <p14:sldId id="764"/>
            <p14:sldId id="765"/>
            <p14:sldId id="766"/>
            <p14:sldId id="767"/>
            <p14:sldId id="768"/>
            <p14:sldId id="769"/>
            <p14:sldId id="770"/>
            <p14:sldId id="772"/>
            <p14:sldId id="773"/>
            <p14:sldId id="774"/>
            <p14:sldId id="775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2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15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4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7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3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40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74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99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59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96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896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76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4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1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94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62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40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9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1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7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2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5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3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6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85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85136E-559C-4536-89D9-063861F6E036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385807-001E-493C-A4D6-B6AF431B9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9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90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Sin is a Trespass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“And you He made alive, who were </a:t>
            </a:r>
            <a:r>
              <a:rPr lang="en-US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trespasses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(Ephesians 2:1). 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a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hamartia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a willful violation of God’s law, a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trespass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paratoma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describes one’s involvement in sin through weakness; a stumble rather than a defiant step.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note the result is the same – </a:t>
            </a:r>
            <a:r>
              <a:rPr lang="en-US" dirty="0">
                <a:highlight>
                  <a:srgbClr val="FF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05015328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Sin is Unrighteousness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John 5:17</a:t>
            </a: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adikia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deed or deeds violating law and justice” (Vine). 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word emphasizes our mistreatment of others, which is a violation of God’s law. </a:t>
            </a:r>
          </a:p>
        </p:txBody>
      </p:sp>
    </p:spTree>
    <p:extLst>
      <p:ext uri="{BB962C8B-B14F-4D97-AF65-F5344CB8AC3E}">
        <p14:creationId xmlns:p14="http://schemas.microsoft.com/office/powerpoint/2010/main" val="163491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Sin is Iniquity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Primarily an Old Testament word.</a:t>
            </a: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awon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“infraction, crooked behavior, perversion, iniquity”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(Harris, Archer, Waltke). 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deeper and more far-reaching words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to describe sin.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stepping beyond God’s law, it also includes the guilt and inevitable punishment. </a:t>
            </a:r>
          </a:p>
        </p:txBody>
      </p:sp>
    </p:spTree>
    <p:extLst>
      <p:ext uri="{BB962C8B-B14F-4D97-AF65-F5344CB8AC3E}">
        <p14:creationId xmlns:p14="http://schemas.microsoft.com/office/powerpoint/2010/main" val="189498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Sin is Committed Against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Adultery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Genesis 39:9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Lying to man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Leviticus 6:1-7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Failing to help brethren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Numbers 32:20-23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Lying to the church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Acts 5:1-4</a:t>
            </a:r>
          </a:p>
          <a:p>
            <a:endParaRPr lang="en-US" sz="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“Against You, You only, have I sinned, and done this evil in Your sight…”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(Psalm 51:4). 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76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Sin is Committed Against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“Sin is cosmic treason. Sin is treason against a perfectly pure Sovereign. It is an act of supreme ingratitude toward One to whom we owe everything, to the One who has given us life itself…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The slightest sin is an act of defiance against cosmic authority…”</a:t>
            </a: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R.C. Sproul, The Holiness of God, 151-152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52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What is Sin?">
            <a:extLst>
              <a:ext uri="{FF2B5EF4-FFF2-40B4-BE49-F238E27FC236}">
                <a16:creationId xmlns:a16="http://schemas.microsoft.com/office/drawing/2014/main" id="{93D4D270-8C6A-1757-A8C2-B82BAACDD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87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What is Sin?">
            <a:extLst>
              <a:ext uri="{FF2B5EF4-FFF2-40B4-BE49-F238E27FC236}">
                <a16:creationId xmlns:a16="http://schemas.microsoft.com/office/drawing/2014/main" id="{93D4D270-8C6A-1757-A8C2-B82BAACDD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93" y="424630"/>
            <a:ext cx="3824748" cy="215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DBD90-5664-9320-5343-3D01920FB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57831"/>
            <a:ext cx="7886700" cy="3119131"/>
          </a:xfrm>
        </p:spPr>
        <p:txBody>
          <a:bodyPr/>
          <a:lstStyle/>
          <a:p>
            <a:r>
              <a:rPr lang="en-US" dirty="0"/>
              <a:t>There must be a law to which I am accountable. </a:t>
            </a:r>
          </a:p>
          <a:p>
            <a:r>
              <a:rPr lang="en-US" dirty="0"/>
              <a:t>I can sin by doing wrong or failing to do right. </a:t>
            </a:r>
          </a:p>
          <a:p>
            <a:r>
              <a:rPr lang="en-US" dirty="0"/>
              <a:t>I can sin willfully or unintentionally.</a:t>
            </a:r>
          </a:p>
          <a:p>
            <a:r>
              <a:rPr lang="en-US" dirty="0"/>
              <a:t>There are severe consequences for my sins. </a:t>
            </a:r>
          </a:p>
          <a:p>
            <a:r>
              <a:rPr lang="en-US" dirty="0"/>
              <a:t>My sin is more than a violation against God’s law, it is a violation against God Himself. </a:t>
            </a:r>
          </a:p>
        </p:txBody>
      </p:sp>
    </p:spTree>
    <p:extLst>
      <p:ext uri="{BB962C8B-B14F-4D97-AF65-F5344CB8AC3E}">
        <p14:creationId xmlns:p14="http://schemas.microsoft.com/office/powerpoint/2010/main" val="9501797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What is Sin?">
            <a:extLst>
              <a:ext uri="{FF2B5EF4-FFF2-40B4-BE49-F238E27FC236}">
                <a16:creationId xmlns:a16="http://schemas.microsoft.com/office/drawing/2014/main" id="{93D4D270-8C6A-1757-A8C2-B82BAACDD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93" y="424630"/>
            <a:ext cx="3824748" cy="215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DBD90-5664-9320-5343-3D01920FB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57831"/>
            <a:ext cx="7886700" cy="3119131"/>
          </a:xfrm>
        </p:spPr>
        <p:txBody>
          <a:bodyPr>
            <a:normAutofit/>
          </a:bodyPr>
          <a:lstStyle/>
          <a:p>
            <a:r>
              <a:rPr lang="en-US" dirty="0"/>
              <a:t>God gave His Son to die for my sins. </a:t>
            </a:r>
          </a:p>
          <a:p>
            <a:r>
              <a:rPr lang="en-US" dirty="0"/>
              <a:t>Forgiveness is available if I will believe in Jesus, repent of my sins, confess my faith, and be baptized. </a:t>
            </a:r>
          </a:p>
          <a:p>
            <a:r>
              <a:rPr lang="en-US" dirty="0"/>
              <a:t>As a Christian, forgiveness is available if I will repent, confess my sins, and pray for forgiveness.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C60AA50-3D30-3A42-9FB6-519DA1074C7E}"/>
              </a:ext>
            </a:extLst>
          </p:cNvPr>
          <p:cNvSpPr/>
          <p:nvPr/>
        </p:nvSpPr>
        <p:spPr>
          <a:xfrm>
            <a:off x="5102941" y="424630"/>
            <a:ext cx="3588774" cy="2151421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D31C8B-2735-FC90-EAB1-BA12C1F4907B}"/>
              </a:ext>
            </a:extLst>
          </p:cNvPr>
          <p:cNvSpPr txBox="1"/>
          <p:nvPr/>
        </p:nvSpPr>
        <p:spPr>
          <a:xfrm>
            <a:off x="5466735" y="688258"/>
            <a:ext cx="27825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WHAT CAN I DO?</a:t>
            </a:r>
          </a:p>
        </p:txBody>
      </p:sp>
    </p:spTree>
    <p:extLst>
      <p:ext uri="{BB962C8B-B14F-4D97-AF65-F5344CB8AC3E}">
        <p14:creationId xmlns:p14="http://schemas.microsoft.com/office/powerpoint/2010/main" val="312524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83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y Memorize Scripture?">
            <a:extLst>
              <a:ext uri="{FF2B5EF4-FFF2-40B4-BE49-F238E27FC236}">
                <a16:creationId xmlns:a16="http://schemas.microsoft.com/office/drawing/2014/main" id="{D27F67A1-00EF-88B5-00C6-AC382EBD2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9413"/>
            <a:ext cx="9144000" cy="609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F02D69-6DDE-9FB9-20D8-B51B7C941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794" y="365126"/>
            <a:ext cx="8151556" cy="1325563"/>
          </a:xfrm>
        </p:spPr>
        <p:txBody>
          <a:bodyPr>
            <a:normAutofit/>
          </a:bodyPr>
          <a:lstStyle/>
          <a:p>
            <a:r>
              <a:rPr lang="en-US" sz="6600" dirty="0">
                <a:ln w="6350"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What is Sin?</a:t>
            </a:r>
          </a:p>
        </p:txBody>
      </p:sp>
    </p:spTree>
    <p:extLst>
      <p:ext uri="{BB962C8B-B14F-4D97-AF65-F5344CB8AC3E}">
        <p14:creationId xmlns:p14="http://schemas.microsoft.com/office/powerpoint/2010/main" val="16454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Sin is Lawlessness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John 3:4</a:t>
            </a:r>
          </a:p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anomia</a:t>
            </a:r>
          </a:p>
          <a:p>
            <a:endParaRPr lang="en-US" sz="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“condition of one without law – either because ignorant of it, or because violating it; contempt and violation of law” (Thayer). 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“this definition of sin sets for its essential character as the rejection of the law, or will, of God and the substitution of the will of self” (Vine). </a:t>
            </a:r>
          </a:p>
        </p:txBody>
      </p:sp>
    </p:spTree>
    <p:extLst>
      <p:ext uri="{BB962C8B-B14F-4D97-AF65-F5344CB8AC3E}">
        <p14:creationId xmlns:p14="http://schemas.microsoft.com/office/powerpoint/2010/main" val="340056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Sin is Transgression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Matthew 15:2-3</a:t>
            </a: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parabaino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“to go contrary to, to violate a command” (Strong).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“to go beyond” (Vine). 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God’s law establishes a boundary. Transgression is when we go beyond this boundary (2 John 9). </a:t>
            </a:r>
          </a:p>
        </p:txBody>
      </p:sp>
    </p:spTree>
    <p:extLst>
      <p:ext uri="{BB962C8B-B14F-4D97-AF65-F5344CB8AC3E}">
        <p14:creationId xmlns:p14="http://schemas.microsoft.com/office/powerpoint/2010/main" val="260661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Sin is Missing the Mark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>
            <a:normAutofit/>
          </a:bodyPr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hamartia,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hamartano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family of Greek words that basically means “to miss the mark.”  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sinning, whether it occurs by omission or commission, in thought and feeling or in speech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action” (Thayer). </a:t>
            </a:r>
          </a:p>
        </p:txBody>
      </p:sp>
    </p:spTree>
    <p:extLst>
      <p:ext uri="{BB962C8B-B14F-4D97-AF65-F5344CB8AC3E}">
        <p14:creationId xmlns:p14="http://schemas.microsoft.com/office/powerpoint/2010/main" val="249895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Sin is Missing the Mark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18735"/>
            <a:ext cx="4257982" cy="37582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 Too Far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 John 9) </a:t>
            </a:r>
            <a:r>
              <a:rPr lang="en-US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 of Commission</a:t>
            </a:r>
          </a:p>
          <a:p>
            <a:pPr>
              <a:buFont typeface="+mj-lt"/>
              <a:buAutoNum type="arabicPeriod"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Short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(James 4:17) </a:t>
            </a:r>
            <a:r>
              <a:rPr lang="en-US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 of Omission   </a:t>
            </a:r>
          </a:p>
          <a:p>
            <a:pPr>
              <a:buFont typeface="+mj-lt"/>
              <a:buAutoNum type="arabicPeriod"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 to the Right or Left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(Deut. 5:32)</a:t>
            </a:r>
          </a:p>
        </p:txBody>
      </p:sp>
      <p:pic>
        <p:nvPicPr>
          <p:cNvPr id="1026" name="Picture 2" descr="Archery target and target stand sideview PNG Design">
            <a:extLst>
              <a:ext uri="{FF2B5EF4-FFF2-40B4-BE49-F238E27FC236}">
                <a16:creationId xmlns:a16="http://schemas.microsoft.com/office/drawing/2014/main" id="{E041A41E-2F65-9EA8-CC75-4C1FA0A6E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3" r="17571"/>
          <a:stretch/>
        </p:blipFill>
        <p:spPr bwMode="auto">
          <a:xfrm flipH="1">
            <a:off x="5938684" y="2497802"/>
            <a:ext cx="2576666" cy="3995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24791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Sin is a Trespass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Matthew 6:14-15; Galatians 6:1</a:t>
            </a: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paraptoma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false step, a blunder” (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“aside,”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pipto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“to fall”), then “a lapse from uprightness, a sin, a moral trespass, misdeed” (Vine). </a:t>
            </a:r>
          </a:p>
        </p:txBody>
      </p:sp>
    </p:spTree>
    <p:extLst>
      <p:ext uri="{BB962C8B-B14F-4D97-AF65-F5344CB8AC3E}">
        <p14:creationId xmlns:p14="http://schemas.microsoft.com/office/powerpoint/2010/main" val="366099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Sin is a Trespass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“And you He made alive, who were dead in trespasses and sins”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(Ephesians 2:1). 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122816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F77A-BB3F-28C9-FC6F-C5D771F97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Sin is a Trespass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BF69-0015-A47A-B939-EC09ADCD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1652"/>
            <a:ext cx="7886700" cy="451531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“And you He made alive, who were dead in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trespasses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(Ephesians 2:1). 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a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hamartia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a willful violation of God’s law, a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trespass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paratoma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describes one’s involvement in sin through weakness; a stumble rather than a defiant step. </a:t>
            </a:r>
          </a:p>
        </p:txBody>
      </p:sp>
    </p:spTree>
    <p:extLst>
      <p:ext uri="{BB962C8B-B14F-4D97-AF65-F5344CB8AC3E}">
        <p14:creationId xmlns:p14="http://schemas.microsoft.com/office/powerpoint/2010/main" val="3269874517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755</Words>
  <Application>Microsoft Office PowerPoint</Application>
  <PresentationFormat>On-screen Show (4:3)</PresentationFormat>
  <Paragraphs>79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Aptos</vt:lpstr>
      <vt:lpstr>Aptos Display</vt:lpstr>
      <vt:lpstr>Arial</vt:lpstr>
      <vt:lpstr>Arial Narrow</vt:lpstr>
      <vt:lpstr>Calibri</vt:lpstr>
      <vt:lpstr>Cooper Black</vt:lpstr>
      <vt:lpstr>Times New Roman</vt:lpstr>
      <vt:lpstr>4_Office Theme</vt:lpstr>
      <vt:lpstr>6_Office Theme</vt:lpstr>
      <vt:lpstr>PowerPoint Presentation</vt:lpstr>
      <vt:lpstr>What is Sin?</vt:lpstr>
      <vt:lpstr>1. Sin is Lawlessness</vt:lpstr>
      <vt:lpstr>2. Sin is Transgression</vt:lpstr>
      <vt:lpstr>3. Sin is Missing the Mark</vt:lpstr>
      <vt:lpstr>3. Sin is Missing the Mark</vt:lpstr>
      <vt:lpstr>4. Sin is a Trespass</vt:lpstr>
      <vt:lpstr>4. Sin is a Trespass</vt:lpstr>
      <vt:lpstr>4. Sin is a Trespass</vt:lpstr>
      <vt:lpstr>4. Sin is a Trespass</vt:lpstr>
      <vt:lpstr>5. Sin is Unrighteousness</vt:lpstr>
      <vt:lpstr>6. Sin is Iniquity</vt:lpstr>
      <vt:lpstr>All Sin is Committed Against God</vt:lpstr>
      <vt:lpstr>All Sin is Committed Against God</vt:lpstr>
      <vt:lpstr>PowerPoint Presentation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86</cp:revision>
  <dcterms:created xsi:type="dcterms:W3CDTF">2008-03-16T18:22:36Z</dcterms:created>
  <dcterms:modified xsi:type="dcterms:W3CDTF">2024-09-15T19:08:57Z</dcterms:modified>
</cp:coreProperties>
</file>