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3" r:id="rId4"/>
  </p:sldMasterIdLst>
  <p:notesMasterIdLst>
    <p:notesMasterId r:id="rId11"/>
  </p:notesMasterIdLst>
  <p:handoutMasterIdLst>
    <p:handoutMasterId r:id="rId12"/>
  </p:handoutMasterIdLst>
  <p:sldIdLst>
    <p:sldId id="276" r:id="rId5"/>
    <p:sldId id="278" r:id="rId6"/>
    <p:sldId id="279" r:id="rId7"/>
    <p:sldId id="280" r:id="rId8"/>
    <p:sldId id="281"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2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FD0F851-EC5A-4D38-B0AD-8093EC10F338}">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5" autoAdjust="0"/>
    <p:restoredTop sz="96327" autoAdjust="0"/>
  </p:normalViewPr>
  <p:slideViewPr>
    <p:cSldViewPr snapToGrid="0">
      <p:cViewPr varScale="1">
        <p:scale>
          <a:sx n="85" d="100"/>
          <a:sy n="85" d="100"/>
        </p:scale>
        <p:origin x="48" y="144"/>
      </p:cViewPr>
      <p:guideLst>
        <p:guide orient="horz" pos="2928"/>
        <p:guide pos="3840"/>
      </p:guideLst>
    </p:cSldViewPr>
  </p:slideViewPr>
  <p:outlineViewPr>
    <p:cViewPr>
      <p:scale>
        <a:sx n="33" d="100"/>
        <a:sy n="33" d="100"/>
      </p:scale>
      <p:origin x="0" y="-5184"/>
    </p:cViewPr>
  </p:outlineViewPr>
  <p:notesTextViewPr>
    <p:cViewPr>
      <p:scale>
        <a:sx n="1" d="1"/>
        <a:sy n="1" d="1"/>
      </p:scale>
      <p:origin x="0" y="0"/>
    </p:cViewPr>
  </p:notesTextViewPr>
  <p:sorterViewPr>
    <p:cViewPr>
      <p:scale>
        <a:sx n="100" d="100"/>
        <a:sy n="100" d="100"/>
      </p:scale>
      <p:origin x="0" y="-5933"/>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B022A2D-42FA-4553-8772-8DAE87B769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DD895D-FAE0-4BCC-A867-FF4B70D9BF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8A188-91E3-4091-B70E-E1E6D807C522}" type="datetimeFigureOut">
              <a:rPr lang="en-US" smtClean="0"/>
              <a:t>7/13/2024</a:t>
            </a:fld>
            <a:endParaRPr lang="en-US" dirty="0"/>
          </a:p>
        </p:txBody>
      </p:sp>
      <p:sp>
        <p:nvSpPr>
          <p:cNvPr id="4" name="Footer Placeholder 3">
            <a:extLst>
              <a:ext uri="{FF2B5EF4-FFF2-40B4-BE49-F238E27FC236}">
                <a16:creationId xmlns:a16="http://schemas.microsoft.com/office/drawing/2014/main" id="{4C4706EC-595E-4FD0-9EC4-968864CC93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F699D8E-A980-43D3-BFB9-0812FFA36AB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4EE72E-E5A5-44ED-A736-DB8D8EE9B4C6}" type="slidenum">
              <a:rPr lang="en-US" smtClean="0"/>
              <a:t>‹#›</a:t>
            </a:fld>
            <a:endParaRPr lang="en-US" dirty="0"/>
          </a:p>
        </p:txBody>
      </p:sp>
    </p:spTree>
    <p:extLst>
      <p:ext uri="{BB962C8B-B14F-4D97-AF65-F5344CB8AC3E}">
        <p14:creationId xmlns:p14="http://schemas.microsoft.com/office/powerpoint/2010/main" val="3946174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C02412-B176-4E06-823F-C66FEB3E21FB}" type="datetimeFigureOut">
              <a:rPr lang="en-US" smtClean="0"/>
              <a:t>7/13/2024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42FC2-A162-47B3-989B-571A62414964}" type="slidenum">
              <a:rPr lang="en-US" smtClean="0"/>
              <a:t>‹#›</a:t>
            </a:fld>
            <a:endParaRPr lang="en-US" dirty="0"/>
          </a:p>
        </p:txBody>
      </p:sp>
    </p:spTree>
    <p:extLst>
      <p:ext uri="{BB962C8B-B14F-4D97-AF65-F5344CB8AC3E}">
        <p14:creationId xmlns:p14="http://schemas.microsoft.com/office/powerpoint/2010/main" val="3891327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942FC2-A162-47B3-989B-571A62414964}" type="slidenum">
              <a:rPr lang="en-US" smtClean="0"/>
              <a:t>1</a:t>
            </a:fld>
            <a:endParaRPr lang="en-US" dirty="0"/>
          </a:p>
        </p:txBody>
      </p:sp>
    </p:spTree>
    <p:extLst>
      <p:ext uri="{BB962C8B-B14F-4D97-AF65-F5344CB8AC3E}">
        <p14:creationId xmlns:p14="http://schemas.microsoft.com/office/powerpoint/2010/main" val="3630900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6276193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86357117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410713770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hasCustomPrompt="1"/>
          </p:nvPr>
        </p:nvSpPr>
        <p:spPr>
          <a:xfrm>
            <a:off x="2197100" y="1079500"/>
            <a:ext cx="7797799" cy="2543594"/>
          </a:xfrm>
        </p:spPr>
        <p:txBody>
          <a:bodyPr anchor="b">
            <a:normAutofit/>
          </a:bodyPr>
          <a:lstStyle>
            <a:lvl1pPr algn="ctr">
              <a:defRPr sz="2800"/>
            </a:lvl1pPr>
          </a:lstStyle>
          <a:p>
            <a:r>
              <a:rPr lang="en-US" dirty="0"/>
              <a:t>Click to add title</a:t>
            </a:r>
          </a:p>
        </p:txBody>
      </p:sp>
      <p:grpSp>
        <p:nvGrpSpPr>
          <p:cNvPr id="7" name="Group 6">
            <a:extLst>
              <a:ext uri="{FF2B5EF4-FFF2-40B4-BE49-F238E27FC236}">
                <a16:creationId xmlns:a16="http://schemas.microsoft.com/office/drawing/2014/main" id="{A8224D70-2CA9-3DC4-F002-EC470A48EB82}"/>
              </a:ext>
              <a:ext uri="{C183D7F6-B498-43B3-948B-1728B52AA6E4}">
                <adec:decorative xmlns:adec="http://schemas.microsoft.com/office/drawing/2017/decorative" val="1"/>
              </a:ext>
            </a:extLst>
          </p:cNvPr>
          <p:cNvGrpSpPr/>
          <p:nvPr userDrawn="1"/>
        </p:nvGrpSpPr>
        <p:grpSpPr>
          <a:xfrm>
            <a:off x="9728046" y="4869342"/>
            <a:ext cx="1623711" cy="630920"/>
            <a:chOff x="9588346" y="4824892"/>
            <a:chExt cx="1623711" cy="630920"/>
          </a:xfrm>
        </p:grpSpPr>
        <p:sp>
          <p:nvSpPr>
            <p:cNvPr id="8" name="Freeform: Shape 15">
              <a:extLst>
                <a:ext uri="{FF2B5EF4-FFF2-40B4-BE49-F238E27FC236}">
                  <a16:creationId xmlns:a16="http://schemas.microsoft.com/office/drawing/2014/main" id="{C0B1F33F-4201-2B4E-E8EC-1D07263083EB}"/>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2ED5B178-0506-30BE-93BB-73C02006B988}"/>
                </a:ext>
              </a:extLst>
            </p:cNvPr>
            <p:cNvGrpSpPr/>
            <p:nvPr/>
          </p:nvGrpSpPr>
          <p:grpSpPr>
            <a:xfrm rot="2700000" flipH="1">
              <a:off x="10112436" y="4359902"/>
              <a:ext cx="571820" cy="1620000"/>
              <a:chOff x="8482785" y="4330454"/>
              <a:chExt cx="571820" cy="1620000"/>
            </a:xfrm>
          </p:grpSpPr>
          <p:sp>
            <p:nvSpPr>
              <p:cNvPr id="10" name="Freeform: Shape 17">
                <a:extLst>
                  <a:ext uri="{FF2B5EF4-FFF2-40B4-BE49-F238E27FC236}">
                    <a16:creationId xmlns:a16="http://schemas.microsoft.com/office/drawing/2014/main" id="{B3F854F0-E9B7-2C32-CA3C-FA9719440768}"/>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1" name="Straight Connector 10">
                <a:extLst>
                  <a:ext uri="{FF2B5EF4-FFF2-40B4-BE49-F238E27FC236}">
                    <a16:creationId xmlns:a16="http://schemas.microsoft.com/office/drawing/2014/main" id="{E8224CDA-DD93-0DF6-7DD9-8328D1606037}"/>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12" name="Straight Connector 11">
            <a:extLst>
              <a:ext uri="{FF2B5EF4-FFF2-40B4-BE49-F238E27FC236}">
                <a16:creationId xmlns:a16="http://schemas.microsoft.com/office/drawing/2014/main" id="{A3FA5F65-B2C5-BB65-83E3-F195EEE49001}"/>
              </a:ext>
              <a:ext uri="{C183D7F6-B498-43B3-948B-1728B52AA6E4}">
                <adec:decorative xmlns:adec="http://schemas.microsoft.com/office/drawing/2017/decorative" val="1"/>
              </a:ext>
            </a:extLst>
          </p:cNvPr>
          <p:cNvCxnSpPr>
            <a:cxnSpLocks/>
          </p:cNvCxnSpPr>
          <p:nvPr userDrawn="1"/>
        </p:nvCxnSpPr>
        <p:spPr>
          <a:xfrm>
            <a:off x="5826000" y="4099086"/>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872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54667092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08775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62928027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79818732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312726884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78012619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14334128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r>
              <a:rPr lang="en-US"/>
              <a:t>20XX</a:t>
            </a:r>
            <a:endParaRPr lang="en-US" dirty="0"/>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97393181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488841541"/>
      </p:ext>
    </p:extLst>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hf sldNum="0" hdr="0" ftr="0" dt="0"/>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19">
          <p15:clr>
            <a:srgbClr val="5ACBF0"/>
          </p15:clr>
        </p15:guide>
        <p15:guide id="2" pos="1731">
          <p15:clr>
            <a:srgbClr val="5ACBF0"/>
          </p15:clr>
        </p15:guide>
        <p15:guide id="3" pos="3140">
          <p15:clr>
            <a:srgbClr val="5ACBF0"/>
          </p15:clr>
        </p15:guide>
        <p15:guide id="4" pos="3488">
          <p15:clr>
            <a:srgbClr val="5ACBF0"/>
          </p15:clr>
        </p15:guide>
        <p15:guide id="5" pos="2788">
          <p15:clr>
            <a:srgbClr val="5ACBF0"/>
          </p15:clr>
        </p15:guide>
        <p15:guide id="6" pos="2434">
          <p15:clr>
            <a:srgbClr val="5ACBF0"/>
          </p15:clr>
        </p15:guide>
        <p15:guide id="7" pos="2084">
          <p15:clr>
            <a:srgbClr val="5ACBF0"/>
          </p15:clr>
        </p15:guide>
        <p15:guide id="8" pos="341">
          <p15:clr>
            <a:srgbClr val="F26B43"/>
          </p15:clr>
        </p15:guide>
        <p15:guide id="9" pos="1384">
          <p15:clr>
            <a:srgbClr val="5ACBF0"/>
          </p15:clr>
        </p15:guide>
        <p15:guide id="10" pos="1032">
          <p15:clr>
            <a:srgbClr val="5ACBF0"/>
          </p15:clr>
        </p15:guide>
        <p15:guide id="11" pos="680">
          <p15:clr>
            <a:srgbClr val="FDE53C"/>
          </p15:clr>
        </p15:guide>
        <p15:guide id="12" pos="4192">
          <p15:clr>
            <a:srgbClr val="5ACBF0"/>
          </p15:clr>
        </p15:guide>
        <p15:guide id="13" pos="4543">
          <p15:clr>
            <a:srgbClr val="5ACBF0"/>
          </p15:clr>
        </p15:guide>
        <p15:guide id="14" pos="4892">
          <p15:clr>
            <a:srgbClr val="5ACBF0"/>
          </p15:clr>
        </p15:guide>
        <p15:guide id="15" pos="5244">
          <p15:clr>
            <a:srgbClr val="5ACBF0"/>
          </p15:clr>
        </p15:guide>
        <p15:guide id="16" pos="5596">
          <p15:clr>
            <a:srgbClr val="5ACBF0"/>
          </p15:clr>
        </p15:guide>
        <p15:guide id="17" pos="5948">
          <p15:clr>
            <a:srgbClr val="5ACBF0"/>
          </p15:clr>
        </p15:guide>
        <p15:guide id="18" pos="6296">
          <p15:clr>
            <a:srgbClr val="5ACBF0"/>
          </p15:clr>
        </p15:guide>
        <p15:guide id="19" pos="6648">
          <p15:clr>
            <a:srgbClr val="5ACBF0"/>
          </p15:clr>
        </p15:guide>
        <p15:guide id="20" pos="6996">
          <p15:clr>
            <a:srgbClr val="FDE53C"/>
          </p15:clr>
        </p15:guide>
        <p15:guide id="21" orient="horz" pos="335">
          <p15:clr>
            <a:srgbClr val="F26B43"/>
          </p15:clr>
        </p15:guide>
        <p15:guide id="22" orient="horz" pos="680">
          <p15:clr>
            <a:srgbClr val="FDE53C"/>
          </p15:clr>
        </p15:guide>
        <p15:guide id="23" orient="horz" pos="1050">
          <p15:clr>
            <a:srgbClr val="5ACBF0"/>
          </p15:clr>
        </p15:guide>
        <p15:guide id="24" orient="horz" pos="1791">
          <p15:clr>
            <a:srgbClr val="5ACBF0"/>
          </p15:clr>
        </p15:guide>
        <p15:guide id="26" orient="horz" pos="2530">
          <p15:clr>
            <a:srgbClr val="5ACBF0"/>
          </p15:clr>
        </p15:guide>
        <p15:guide id="27" orient="horz" pos="2899">
          <p15:clr>
            <a:srgbClr val="5ACBF0"/>
          </p15:clr>
        </p15:guide>
        <p15:guide id="28" orient="horz" pos="3268">
          <p15:clr>
            <a:srgbClr val="5ACBF0"/>
          </p15:clr>
        </p15:guide>
        <p15:guide id="29" orient="horz" pos="3634">
          <p15:clr>
            <a:srgbClr val="FDE53C"/>
          </p15:clr>
        </p15:guide>
        <p15:guide id="30" orient="horz" pos="3979">
          <p15:clr>
            <a:srgbClr val="F26B43"/>
          </p15:clr>
        </p15:guide>
        <p15:guide id="31" orient="horz" pos="2160">
          <p15:clr>
            <a:srgbClr val="FDE53C"/>
          </p15:clr>
        </p15:guide>
        <p15:guide id="32" pos="7340">
          <p15:clr>
            <a:srgbClr val="F26B43"/>
          </p15:clr>
        </p15:guide>
        <p15:guide id="33" pos="3840">
          <p15:clr>
            <a:srgbClr val="FDE53C"/>
          </p15:clr>
        </p15:guide>
        <p15:guide id="34" orient="horz" pos="637">
          <p15:clr>
            <a:srgbClr val="C35EA4"/>
          </p15:clr>
        </p15:guide>
        <p15:guide id="35" orient="horz" pos="1128">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381C4-F52E-F586-1465-77001CB91EEC}"/>
              </a:ext>
            </a:extLst>
          </p:cNvPr>
          <p:cNvSpPr>
            <a:spLocks noGrp="1"/>
          </p:cNvSpPr>
          <p:nvPr>
            <p:ph type="ctrTitle"/>
          </p:nvPr>
        </p:nvSpPr>
        <p:spPr>
          <a:xfrm>
            <a:off x="1542699" y="1079500"/>
            <a:ext cx="9059853" cy="2543594"/>
          </a:xfrm>
        </p:spPr>
        <p:txBody>
          <a:bodyPr/>
          <a:lstStyle/>
          <a:p>
            <a:r>
              <a:rPr lang="en-US" dirty="0"/>
              <a:t>Exhortation: meaning and purpose</a:t>
            </a:r>
            <a:br>
              <a:rPr lang="en-US" dirty="0"/>
            </a:br>
            <a:r>
              <a:rPr lang="en-US" dirty="0"/>
              <a:t>2 Timothy 4:2-4</a:t>
            </a:r>
          </a:p>
        </p:txBody>
      </p:sp>
    </p:spTree>
    <p:extLst>
      <p:ext uri="{BB962C8B-B14F-4D97-AF65-F5344CB8AC3E}">
        <p14:creationId xmlns:p14="http://schemas.microsoft.com/office/powerpoint/2010/main" val="242061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8F5F-F171-3223-C265-7CBCD7FE5A60}"/>
              </a:ext>
            </a:extLst>
          </p:cNvPr>
          <p:cNvSpPr>
            <a:spLocks noGrp="1"/>
          </p:cNvSpPr>
          <p:nvPr>
            <p:ph type="title"/>
          </p:nvPr>
        </p:nvSpPr>
        <p:spPr/>
        <p:txBody>
          <a:bodyPr/>
          <a:lstStyle/>
          <a:p>
            <a:pPr algn="ctr"/>
            <a:r>
              <a:rPr lang="en-US" dirty="0"/>
              <a:t>2 timothy 4:2</a:t>
            </a:r>
          </a:p>
        </p:txBody>
      </p:sp>
      <p:sp>
        <p:nvSpPr>
          <p:cNvPr id="3" name="Content Placeholder 2">
            <a:extLst>
              <a:ext uri="{FF2B5EF4-FFF2-40B4-BE49-F238E27FC236}">
                <a16:creationId xmlns:a16="http://schemas.microsoft.com/office/drawing/2014/main" id="{DD559E5B-02EB-0D1A-47DB-18C96D9363AA}"/>
              </a:ext>
            </a:extLst>
          </p:cNvPr>
          <p:cNvSpPr>
            <a:spLocks noGrp="1"/>
          </p:cNvSpPr>
          <p:nvPr>
            <p:ph idx="1"/>
          </p:nvPr>
        </p:nvSpPr>
        <p:spPr/>
        <p:txBody>
          <a:bodyPr>
            <a:normAutofit/>
          </a:bodyPr>
          <a:lstStyle/>
          <a:p>
            <a:pPr marL="0" indent="0" algn="ctr">
              <a:buNone/>
            </a:pPr>
            <a:r>
              <a:rPr lang="en-US" sz="3600" dirty="0"/>
              <a:t>2. “</a:t>
            </a:r>
            <a:r>
              <a:rPr lang="en-US" sz="3600" b="1" i="1" u="sng" dirty="0"/>
              <a:t>PREACH</a:t>
            </a:r>
            <a:r>
              <a:rPr lang="en-US" sz="3600" dirty="0"/>
              <a:t> the Word! Be ready in season and out of season. </a:t>
            </a:r>
            <a:r>
              <a:rPr lang="en-US" sz="3600" b="1" i="1" u="sng" dirty="0"/>
              <a:t>Convince, rebuke, exhort</a:t>
            </a:r>
            <a:r>
              <a:rPr lang="en-US" sz="3600" dirty="0"/>
              <a:t>, with all longsuffering and teaching. </a:t>
            </a:r>
          </a:p>
        </p:txBody>
      </p:sp>
    </p:spTree>
    <p:extLst>
      <p:ext uri="{BB962C8B-B14F-4D97-AF65-F5344CB8AC3E}">
        <p14:creationId xmlns:p14="http://schemas.microsoft.com/office/powerpoint/2010/main" val="3011839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D4E9-7EED-D17E-0940-7D799DB4C88C}"/>
              </a:ext>
            </a:extLst>
          </p:cNvPr>
          <p:cNvSpPr>
            <a:spLocks noGrp="1"/>
          </p:cNvSpPr>
          <p:nvPr>
            <p:ph type="title"/>
          </p:nvPr>
        </p:nvSpPr>
        <p:spPr/>
        <p:txBody>
          <a:bodyPr/>
          <a:lstStyle/>
          <a:p>
            <a:pPr algn="ctr"/>
            <a:r>
              <a:rPr lang="en-US" dirty="0"/>
              <a:t>Definitions (all come from m-w-d)</a:t>
            </a:r>
          </a:p>
        </p:txBody>
      </p:sp>
      <p:sp>
        <p:nvSpPr>
          <p:cNvPr id="3" name="Content Placeholder 2">
            <a:extLst>
              <a:ext uri="{FF2B5EF4-FFF2-40B4-BE49-F238E27FC236}">
                <a16:creationId xmlns:a16="http://schemas.microsoft.com/office/drawing/2014/main" id="{FEAC0A8F-A283-7933-8344-3C736332F2FB}"/>
              </a:ext>
            </a:extLst>
          </p:cNvPr>
          <p:cNvSpPr>
            <a:spLocks noGrp="1"/>
          </p:cNvSpPr>
          <p:nvPr>
            <p:ph idx="1"/>
          </p:nvPr>
        </p:nvSpPr>
        <p:spPr/>
        <p:txBody>
          <a:bodyPr>
            <a:normAutofit/>
          </a:bodyPr>
          <a:lstStyle/>
          <a:p>
            <a:r>
              <a:rPr lang="en-US" sz="2400" dirty="0"/>
              <a:t>Convince – to bring (as by argument) to belief, consent, or a course of action: </a:t>
            </a:r>
            <a:r>
              <a:rPr lang="en-US" sz="2400" i="1" dirty="0"/>
              <a:t>persuade</a:t>
            </a:r>
          </a:p>
          <a:p>
            <a:r>
              <a:rPr lang="en-US" sz="2400" dirty="0"/>
              <a:t>Rebuke – to criticize sharply: </a:t>
            </a:r>
            <a:r>
              <a:rPr lang="en-US" sz="2400" i="1" dirty="0"/>
              <a:t>reprimand</a:t>
            </a:r>
          </a:p>
          <a:p>
            <a:r>
              <a:rPr lang="en-US" sz="2400" dirty="0"/>
              <a:t>Exhort – to incite by argument or advice: </a:t>
            </a:r>
            <a:r>
              <a:rPr lang="en-US" sz="2400" i="1" dirty="0"/>
              <a:t>urge strongly</a:t>
            </a:r>
          </a:p>
          <a:p>
            <a:r>
              <a:rPr lang="en-US" sz="2400" dirty="0"/>
              <a:t>All words are transitive verbs – characterized by having or containing a direct object</a:t>
            </a:r>
          </a:p>
        </p:txBody>
      </p:sp>
    </p:spTree>
    <p:extLst>
      <p:ext uri="{BB962C8B-B14F-4D97-AF65-F5344CB8AC3E}">
        <p14:creationId xmlns:p14="http://schemas.microsoft.com/office/powerpoint/2010/main" val="314558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44EB9-6EC1-77AB-55E2-76EFD47CB100}"/>
              </a:ext>
            </a:extLst>
          </p:cNvPr>
          <p:cNvSpPr>
            <a:spLocks noGrp="1"/>
          </p:cNvSpPr>
          <p:nvPr>
            <p:ph type="title"/>
          </p:nvPr>
        </p:nvSpPr>
        <p:spPr/>
        <p:txBody>
          <a:bodyPr/>
          <a:lstStyle/>
          <a:p>
            <a:pPr algn="ctr"/>
            <a:r>
              <a:rPr lang="en-US" dirty="0"/>
              <a:t>Purpose of exhortation – 2 Tim. 4:3,4</a:t>
            </a:r>
          </a:p>
        </p:txBody>
      </p:sp>
      <p:sp>
        <p:nvSpPr>
          <p:cNvPr id="3" name="Content Placeholder 2">
            <a:extLst>
              <a:ext uri="{FF2B5EF4-FFF2-40B4-BE49-F238E27FC236}">
                <a16:creationId xmlns:a16="http://schemas.microsoft.com/office/drawing/2014/main" id="{44C93ABC-959C-BF40-6203-15F351D4FC3A}"/>
              </a:ext>
            </a:extLst>
          </p:cNvPr>
          <p:cNvSpPr>
            <a:spLocks noGrp="1"/>
          </p:cNvSpPr>
          <p:nvPr>
            <p:ph idx="1"/>
          </p:nvPr>
        </p:nvSpPr>
        <p:spPr/>
        <p:txBody>
          <a:bodyPr>
            <a:normAutofit lnSpcReduction="10000"/>
          </a:bodyPr>
          <a:lstStyle/>
          <a:p>
            <a:pPr marL="0" indent="0" algn="ctr">
              <a:buNone/>
            </a:pPr>
            <a:r>
              <a:rPr lang="en-US" sz="3600" dirty="0"/>
              <a:t>“3. For the time will come when they will not endure sound doctrine, but according to their own desires, because they have itching ears, they will heap up for themselves teachers. 4. and they will turn their ears away from the truth and be turned aside to fables.”</a:t>
            </a:r>
          </a:p>
        </p:txBody>
      </p:sp>
    </p:spTree>
    <p:extLst>
      <p:ext uri="{BB962C8B-B14F-4D97-AF65-F5344CB8AC3E}">
        <p14:creationId xmlns:p14="http://schemas.microsoft.com/office/powerpoint/2010/main" val="93502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D5F7-DEF3-0202-CBB1-67186B920299}"/>
              </a:ext>
            </a:extLst>
          </p:cNvPr>
          <p:cNvSpPr>
            <a:spLocks noGrp="1"/>
          </p:cNvSpPr>
          <p:nvPr>
            <p:ph type="title"/>
          </p:nvPr>
        </p:nvSpPr>
        <p:spPr/>
        <p:txBody>
          <a:bodyPr/>
          <a:lstStyle/>
          <a:p>
            <a:pPr algn="ctr"/>
            <a:r>
              <a:rPr lang="en-US" dirty="0"/>
              <a:t>Purpose of exhortation – cont.</a:t>
            </a:r>
          </a:p>
        </p:txBody>
      </p:sp>
      <p:sp>
        <p:nvSpPr>
          <p:cNvPr id="3" name="Content Placeholder 2">
            <a:extLst>
              <a:ext uri="{FF2B5EF4-FFF2-40B4-BE49-F238E27FC236}">
                <a16:creationId xmlns:a16="http://schemas.microsoft.com/office/drawing/2014/main" id="{5E539143-4DCF-DE9D-4A8E-4CCF295BE397}"/>
              </a:ext>
            </a:extLst>
          </p:cNvPr>
          <p:cNvSpPr>
            <a:spLocks noGrp="1"/>
          </p:cNvSpPr>
          <p:nvPr>
            <p:ph idx="1"/>
          </p:nvPr>
        </p:nvSpPr>
        <p:spPr/>
        <p:txBody>
          <a:bodyPr>
            <a:normAutofit/>
          </a:bodyPr>
          <a:lstStyle/>
          <a:p>
            <a:r>
              <a:rPr lang="en-US" sz="2800" dirty="0"/>
              <a:t>Not endure/continue in sound doctrine</a:t>
            </a:r>
          </a:p>
          <a:p>
            <a:r>
              <a:rPr lang="en-US" sz="2800" dirty="0"/>
              <a:t>Following their own desires</a:t>
            </a:r>
          </a:p>
          <a:p>
            <a:r>
              <a:rPr lang="en-US" sz="2800" dirty="0"/>
              <a:t>Finding teachers that will teach what they want to hear, not what they need to hear</a:t>
            </a:r>
          </a:p>
          <a:p>
            <a:r>
              <a:rPr lang="en-US" sz="2800" dirty="0"/>
              <a:t>Ultimately turning away from the Truth, towards fables (falsehoods, lies)</a:t>
            </a:r>
          </a:p>
        </p:txBody>
      </p:sp>
    </p:spTree>
    <p:extLst>
      <p:ext uri="{BB962C8B-B14F-4D97-AF65-F5344CB8AC3E}">
        <p14:creationId xmlns:p14="http://schemas.microsoft.com/office/powerpoint/2010/main" val="2194433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43CF2-F5C0-2D09-F3D5-4000C661C18A}"/>
              </a:ext>
            </a:extLst>
          </p:cNvPr>
          <p:cNvSpPr>
            <a:spLocks noGrp="1"/>
          </p:cNvSpPr>
          <p:nvPr>
            <p:ph type="title"/>
          </p:nvPr>
        </p:nvSpPr>
        <p:spPr/>
        <p:txBody>
          <a:bodyPr/>
          <a:lstStyle/>
          <a:p>
            <a:pPr algn="ctr"/>
            <a:r>
              <a:rPr lang="en-US" dirty="0"/>
              <a:t>Examples of Exhortation songs</a:t>
            </a:r>
          </a:p>
        </p:txBody>
      </p:sp>
      <p:sp>
        <p:nvSpPr>
          <p:cNvPr id="3" name="Content Placeholder 2">
            <a:extLst>
              <a:ext uri="{FF2B5EF4-FFF2-40B4-BE49-F238E27FC236}">
                <a16:creationId xmlns:a16="http://schemas.microsoft.com/office/drawing/2014/main" id="{461275F0-CE7F-3324-0AD6-980ED1323471}"/>
              </a:ext>
            </a:extLst>
          </p:cNvPr>
          <p:cNvSpPr>
            <a:spLocks noGrp="1"/>
          </p:cNvSpPr>
          <p:nvPr>
            <p:ph idx="1"/>
          </p:nvPr>
        </p:nvSpPr>
        <p:spPr/>
        <p:txBody>
          <a:bodyPr>
            <a:normAutofit fontScale="77500" lnSpcReduction="20000"/>
          </a:bodyPr>
          <a:lstStyle/>
          <a:p>
            <a:r>
              <a:rPr lang="en-US" sz="2800" dirty="0"/>
              <a:t>“Live For Jesus”</a:t>
            </a:r>
          </a:p>
          <a:p>
            <a:r>
              <a:rPr lang="en-US" sz="2800" dirty="0"/>
              <a:t>“Seek Ye First”</a:t>
            </a:r>
          </a:p>
          <a:p>
            <a:r>
              <a:rPr lang="en-US" sz="2800" dirty="0"/>
              <a:t>“Soldiers of Christ, Arise”</a:t>
            </a:r>
          </a:p>
          <a:p>
            <a:r>
              <a:rPr lang="en-US" sz="2800" dirty="0"/>
              <a:t>“Stand Up, Stand Up For Jesus”</a:t>
            </a:r>
          </a:p>
          <a:p>
            <a:r>
              <a:rPr lang="en-US" sz="2800" dirty="0"/>
              <a:t>“Take the Name of Jesus With You”</a:t>
            </a:r>
          </a:p>
          <a:p>
            <a:r>
              <a:rPr lang="en-US" sz="2800" dirty="0"/>
              <a:t>Many of which exhort (strongly urge) us to live Christ-like outside of these walls</a:t>
            </a:r>
          </a:p>
          <a:p>
            <a:r>
              <a:rPr lang="en-US" sz="2800" dirty="0"/>
              <a:t>Let’s make sure we understand why we need Exhortation, and not take such meeting times lightly or </a:t>
            </a:r>
            <a:r>
              <a:rPr lang="en-US" sz="2800"/>
              <a:t>for granted</a:t>
            </a:r>
          </a:p>
        </p:txBody>
      </p:sp>
    </p:spTree>
    <p:extLst>
      <p:ext uri="{BB962C8B-B14F-4D97-AF65-F5344CB8AC3E}">
        <p14:creationId xmlns:p14="http://schemas.microsoft.com/office/powerpoint/2010/main" val="3713963772"/>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0C3F92-C0AD-4E73-8A22-9D413A456BAF}">
  <ds:schemaRefs>
    <ds:schemaRef ds:uri="http://schemas.microsoft.com/sharepoint/v3/contenttype/forms"/>
  </ds:schemaRefs>
</ds:datastoreItem>
</file>

<file path=customXml/itemProps2.xml><?xml version="1.0" encoding="utf-8"?>
<ds:datastoreItem xmlns:ds="http://schemas.openxmlformats.org/officeDocument/2006/customXml" ds:itemID="{975126FD-8B44-46F3-BEB2-D5456E769196}">
  <ds:schemaRefs>
    <ds:schemaRef ds:uri="http://schemas.microsoft.com/office/infopath/2007/PartnerControls"/>
    <ds:schemaRef ds:uri="http://purl.org/dc/elements/1.1/"/>
    <ds:schemaRef ds:uri="http://schemas.microsoft.com/office/2006/metadata/properties"/>
    <ds:schemaRef ds:uri="71af3243-3dd4-4a8d-8c0d-dd76da1f02a5"/>
    <ds:schemaRef ds:uri="http://schemas.microsoft.com/sharepoint/v3"/>
    <ds:schemaRef ds:uri="http://purl.org/dc/terms/"/>
    <ds:schemaRef ds:uri="http://schemas.openxmlformats.org/package/2006/metadata/core-properties"/>
    <ds:schemaRef ds:uri="230e9df3-be65-4c73-a93b-d1236ebd677e"/>
    <ds:schemaRef ds:uri="http://schemas.microsoft.com/office/2006/documentManagement/types"/>
    <ds:schemaRef ds:uri="16c05727-aa75-4e4a-9b5f-8a80a1165891"/>
    <ds:schemaRef ds:uri="http://www.w3.org/XML/1998/namespace"/>
    <ds:schemaRef ds:uri="http://purl.org/dc/dcmitype/"/>
  </ds:schemaRefs>
</ds:datastoreItem>
</file>

<file path=customXml/itemProps3.xml><?xml version="1.0" encoding="utf-8"?>
<ds:datastoreItem xmlns:ds="http://schemas.openxmlformats.org/officeDocument/2006/customXml" ds:itemID="{F021420E-D6CD-4398-9C5C-03FBF68874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Leaf design</Template>
  <TotalTime>31</TotalTime>
  <Words>288</Words>
  <Application>Microsoft Office PowerPoint</Application>
  <PresentationFormat>Widescreen</PresentationFormat>
  <Paragraphs>24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Avenir Next LT Pro Light</vt:lpstr>
      <vt:lpstr>Calibri</vt:lpstr>
      <vt:lpstr>Rockwell Nova Light</vt:lpstr>
      <vt:lpstr>Wingdings</vt:lpstr>
      <vt:lpstr>LeafVTI</vt:lpstr>
      <vt:lpstr>Exhortation: meaning and purpose 2 Timothy 4:2-4</vt:lpstr>
      <vt:lpstr>2 timothy 4:2</vt:lpstr>
      <vt:lpstr>Definitions (all come from m-w-d)</vt:lpstr>
      <vt:lpstr>Purpose of exhortation – 2 Tim. 4:3,4</vt:lpstr>
      <vt:lpstr>Purpose of exhortation – cont.</vt:lpstr>
      <vt:lpstr>Examples of Exhortation songs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 Hall</dc:creator>
  <cp:lastModifiedBy>Nathan Hall</cp:lastModifiedBy>
  <cp:revision>1</cp:revision>
  <dcterms:created xsi:type="dcterms:W3CDTF">2024-07-13T22:10:28Z</dcterms:created>
  <dcterms:modified xsi:type="dcterms:W3CDTF">2024-07-13T22:42:19Z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