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7"/>
  </p:notesMasterIdLst>
  <p:sldIdLst>
    <p:sldId id="756" r:id="rId3"/>
    <p:sldId id="256" r:id="rId4"/>
    <p:sldId id="257" r:id="rId5"/>
    <p:sldId id="258" r:id="rId6"/>
    <p:sldId id="271" r:id="rId7"/>
    <p:sldId id="261" r:id="rId8"/>
    <p:sldId id="262" r:id="rId9"/>
    <p:sldId id="263" r:id="rId10"/>
    <p:sldId id="264" r:id="rId11"/>
    <p:sldId id="265" r:id="rId12"/>
    <p:sldId id="266" r:id="rId13"/>
    <p:sldId id="270" r:id="rId14"/>
    <p:sldId id="269" r:id="rId15"/>
    <p:sldId id="25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756"/>
            <p14:sldId id="256"/>
            <p14:sldId id="257"/>
            <p14:sldId id="258"/>
            <p14:sldId id="271"/>
            <p14:sldId id="261"/>
            <p14:sldId id="262"/>
            <p14:sldId id="263"/>
            <p14:sldId id="264"/>
            <p14:sldId id="265"/>
            <p14:sldId id="266"/>
            <p14:sldId id="270"/>
            <p14:sldId id="269"/>
            <p14:sldId id="259"/>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785" autoAdjust="0"/>
    <p:restoredTop sz="33166" autoAdjust="0"/>
  </p:normalViewPr>
  <p:slideViewPr>
    <p:cSldViewPr>
      <p:cViewPr varScale="1">
        <p:scale>
          <a:sx n="80" d="100"/>
          <a:sy n="80" d="100"/>
        </p:scale>
        <p:origin x="370" y="53"/>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365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208998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738499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81350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007633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675413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77986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147671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FCA020-E334-400B-B70A-42CB35DF1D7A}" type="datetimeFigureOut">
              <a:rPr lang="en-US" smtClean="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253186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FCA020-E334-400B-B70A-42CB35DF1D7A}" type="datetimeFigureOut">
              <a:rPr lang="en-US" smtClean="0"/>
              <a:t>4/28/2024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470706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CA020-E334-400B-B70A-42CB35DF1D7A}" type="datetimeFigureOut">
              <a:rPr lang="en-US" smtClean="0"/>
              <a:t>4/28/2024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8038973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32147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08295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156708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545566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407523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CA020-E334-400B-B70A-42CB35DF1D7A}" type="datetimeFigureOut">
              <a:rPr lang="en-US" smtClean="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86078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06807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FCA020-E334-400B-B70A-42CB35DF1D7A}" type="datetimeFigureOut">
              <a:rPr lang="en-US" smtClean="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26921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FCA020-E334-400B-B70A-42CB35DF1D7A}" type="datetimeFigureOut">
              <a:rPr lang="en-US" smtClean="0"/>
              <a:t>4/28/2024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31491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CA020-E334-400B-B70A-42CB35DF1D7A}" type="datetimeFigureOut">
              <a:rPr lang="en-US" smtClean="0"/>
              <a:t>4/28/2024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133331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291485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FCA020-E334-400B-B70A-42CB35DF1D7A}" type="datetimeFigureOut">
              <a:rPr lang="en-US" smtClean="0"/>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D09EB-F0F1-4ACE-B8FD-A02854830D9B}" type="slidenum">
              <a:rPr lang="en-US" smtClean="0"/>
              <a:t>‹#›</a:t>
            </a:fld>
            <a:endParaRPr lang="en-US"/>
          </a:p>
        </p:txBody>
      </p:sp>
    </p:spTree>
    <p:extLst>
      <p:ext uri="{BB962C8B-B14F-4D97-AF65-F5344CB8AC3E}">
        <p14:creationId xmlns:p14="http://schemas.microsoft.com/office/powerpoint/2010/main" val="27664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C9FCA020-E334-400B-B70A-42CB35DF1D7A}" type="datetimeFigureOut">
              <a:rPr lang="en-US" smtClean="0"/>
              <a:t>4/28/2024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63D09EB-F0F1-4ACE-B8FD-A02854830D9B}" type="slidenum">
              <a:rPr lang="en-US" smtClean="0"/>
              <a:t>‹#›</a:t>
            </a:fld>
            <a:endParaRPr lang="en-US"/>
          </a:p>
        </p:txBody>
      </p:sp>
    </p:spTree>
    <p:extLst>
      <p:ext uri="{BB962C8B-B14F-4D97-AF65-F5344CB8AC3E}">
        <p14:creationId xmlns:p14="http://schemas.microsoft.com/office/powerpoint/2010/main" val="1572105142"/>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FCA020-E334-400B-B70A-42CB35DF1D7A}" type="datetimeFigureOut">
              <a:rPr lang="en-US" smtClean="0"/>
              <a:t>4/28/2024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3D09EB-F0F1-4ACE-B8FD-A02854830D9B}" type="slidenum">
              <a:rPr lang="en-US" smtClean="0"/>
              <a:t>‹#›</a:t>
            </a:fld>
            <a:endParaRPr lang="en-US"/>
          </a:p>
        </p:txBody>
      </p:sp>
    </p:spTree>
    <p:extLst>
      <p:ext uri="{BB962C8B-B14F-4D97-AF65-F5344CB8AC3E}">
        <p14:creationId xmlns:p14="http://schemas.microsoft.com/office/powerpoint/2010/main" val="1456318898"/>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909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5. Some Didn’t Work</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p:txBody>
          <a:bodyPr/>
          <a:lstStyle/>
          <a:p>
            <a:r>
              <a:rPr lang="en-US" b="1" dirty="0"/>
              <a:t>The men of Tekoa were great workers.</a:t>
            </a:r>
            <a:r>
              <a:rPr lang="en-US" dirty="0"/>
              <a:t> </a:t>
            </a:r>
          </a:p>
          <a:p>
            <a:pPr lvl="1"/>
            <a:r>
              <a:rPr lang="en-US" sz="2800" dirty="0"/>
              <a:t>vs. 5, 27</a:t>
            </a:r>
          </a:p>
          <a:p>
            <a:endParaRPr lang="en-US" dirty="0"/>
          </a:p>
          <a:p>
            <a:r>
              <a:rPr lang="en-US" b="1" dirty="0"/>
              <a:t>“…but their nobles did not put their shoulders to the work of their Lord” </a:t>
            </a:r>
            <a:r>
              <a:rPr lang="en-US" dirty="0"/>
              <a:t>(v. 5). </a:t>
            </a:r>
          </a:p>
        </p:txBody>
      </p:sp>
    </p:spTree>
    <p:extLst>
      <p:ext uri="{BB962C8B-B14F-4D97-AF65-F5344CB8AC3E}">
        <p14:creationId xmlns:p14="http://schemas.microsoft.com/office/powerpoint/2010/main" val="4164294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tone Walls Pictures | Download Free Images on Unsplash">
            <a:extLst>
              <a:ext uri="{FF2B5EF4-FFF2-40B4-BE49-F238E27FC236}">
                <a16:creationId xmlns:a16="http://schemas.microsoft.com/office/drawing/2014/main" id="{A44458E6-A645-8496-0F30-F5106A13A4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83" b="2583"/>
          <a:stretch/>
        </p:blipFill>
        <p:spPr bwMode="auto">
          <a:xfrm>
            <a:off x="-1" y="-1"/>
            <a:ext cx="9144001"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a:xfrm>
            <a:off x="628650" y="365127"/>
            <a:ext cx="7886700" cy="932732"/>
          </a:xfrm>
          <a:solidFill>
            <a:schemeClr val="tx1"/>
          </a:solidFill>
        </p:spPr>
        <p:txBody>
          <a:bodyPr/>
          <a:lstStyle/>
          <a:p>
            <a:pPr algn="ctr"/>
            <a:r>
              <a:rPr lang="en-US" b="1" dirty="0">
                <a:solidFill>
                  <a:schemeClr val="bg1"/>
                </a:solidFill>
              </a:rPr>
              <a:t>APPLICATIONS</a:t>
            </a:r>
          </a:p>
        </p:txBody>
      </p:sp>
    </p:spTree>
    <p:extLst>
      <p:ext uri="{BB962C8B-B14F-4D97-AF65-F5344CB8AC3E}">
        <p14:creationId xmlns:p14="http://schemas.microsoft.com/office/powerpoint/2010/main" val="183840859"/>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tone Walls Pictures | Download Free Images on Unsplash">
            <a:extLst>
              <a:ext uri="{FF2B5EF4-FFF2-40B4-BE49-F238E27FC236}">
                <a16:creationId xmlns:a16="http://schemas.microsoft.com/office/drawing/2014/main" id="{A44458E6-A645-8496-0F30-F5106A13A4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83" b="2583"/>
          <a:stretch/>
        </p:blipFill>
        <p:spPr bwMode="auto">
          <a:xfrm>
            <a:off x="-1" y="-1"/>
            <a:ext cx="9144001"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a:xfrm>
            <a:off x="628650" y="365127"/>
            <a:ext cx="7886700" cy="932732"/>
          </a:xfrm>
          <a:solidFill>
            <a:schemeClr val="tx1"/>
          </a:solidFill>
        </p:spPr>
        <p:txBody>
          <a:bodyPr/>
          <a:lstStyle/>
          <a:p>
            <a:pPr algn="ctr"/>
            <a:r>
              <a:rPr lang="en-US" b="1" dirty="0">
                <a:solidFill>
                  <a:schemeClr val="bg1"/>
                </a:solidFill>
              </a:rPr>
              <a:t>APPLICATIONS</a:t>
            </a:r>
          </a:p>
        </p:txBody>
      </p:sp>
      <p:sp>
        <p:nvSpPr>
          <p:cNvPr id="5" name="Rectangle 4">
            <a:extLst>
              <a:ext uri="{FF2B5EF4-FFF2-40B4-BE49-F238E27FC236}">
                <a16:creationId xmlns:a16="http://schemas.microsoft.com/office/drawing/2014/main" id="{BAF88A4A-6E41-8ACD-E2C8-DC6C10FC2AF2}"/>
              </a:ext>
            </a:extLst>
          </p:cNvPr>
          <p:cNvSpPr/>
          <p:nvPr/>
        </p:nvSpPr>
        <p:spPr>
          <a:xfrm>
            <a:off x="628650" y="1651819"/>
            <a:ext cx="7886700" cy="2989007"/>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a:xfrm>
            <a:off x="1086157" y="1894448"/>
            <a:ext cx="6971685" cy="2628391"/>
          </a:xfrm>
        </p:spPr>
        <p:txBody>
          <a:bodyPr/>
          <a:lstStyle/>
          <a:p>
            <a:pPr marL="0" indent="0">
              <a:buNone/>
            </a:pPr>
            <a:r>
              <a:rPr lang="en-US" dirty="0">
                <a:solidFill>
                  <a:schemeClr val="bg1"/>
                </a:solidFill>
              </a:rPr>
              <a:t>From whom the whole body, joined and knit together by what every joint supplies, according to the effective working by which every part does its share, causes growth of the body for the edifying of itself in love. </a:t>
            </a:r>
          </a:p>
          <a:p>
            <a:pPr marL="0" indent="0" algn="r">
              <a:buNone/>
            </a:pPr>
            <a:r>
              <a:rPr lang="en-US" dirty="0">
                <a:solidFill>
                  <a:schemeClr val="bg1"/>
                </a:solidFill>
              </a:rPr>
              <a:t>Ephesians 4:16</a:t>
            </a:r>
          </a:p>
        </p:txBody>
      </p:sp>
    </p:spTree>
    <p:extLst>
      <p:ext uri="{BB962C8B-B14F-4D97-AF65-F5344CB8AC3E}">
        <p14:creationId xmlns:p14="http://schemas.microsoft.com/office/powerpoint/2010/main" val="1215840766"/>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tone Walls Pictures | Download Free Images on Unsplash">
            <a:extLst>
              <a:ext uri="{FF2B5EF4-FFF2-40B4-BE49-F238E27FC236}">
                <a16:creationId xmlns:a16="http://schemas.microsoft.com/office/drawing/2014/main" id="{A44458E6-A645-8496-0F30-F5106A13A4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83" b="2583"/>
          <a:stretch/>
        </p:blipFill>
        <p:spPr bwMode="auto">
          <a:xfrm>
            <a:off x="-1" y="-1"/>
            <a:ext cx="9144001"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a:xfrm>
            <a:off x="628650" y="365127"/>
            <a:ext cx="7886700" cy="932732"/>
          </a:xfrm>
          <a:solidFill>
            <a:schemeClr val="tx1"/>
          </a:solidFill>
        </p:spPr>
        <p:txBody>
          <a:bodyPr/>
          <a:lstStyle/>
          <a:p>
            <a:pPr algn="ctr"/>
            <a:r>
              <a:rPr lang="en-US" b="1" dirty="0">
                <a:solidFill>
                  <a:schemeClr val="bg1"/>
                </a:solidFill>
              </a:rPr>
              <a:t>APPLICATIONS</a:t>
            </a:r>
          </a:p>
        </p:txBody>
      </p:sp>
      <p:sp>
        <p:nvSpPr>
          <p:cNvPr id="5" name="Rectangle 4">
            <a:extLst>
              <a:ext uri="{FF2B5EF4-FFF2-40B4-BE49-F238E27FC236}">
                <a16:creationId xmlns:a16="http://schemas.microsoft.com/office/drawing/2014/main" id="{BAF88A4A-6E41-8ACD-E2C8-DC6C10FC2AF2}"/>
              </a:ext>
            </a:extLst>
          </p:cNvPr>
          <p:cNvSpPr/>
          <p:nvPr/>
        </p:nvSpPr>
        <p:spPr>
          <a:xfrm>
            <a:off x="628650" y="1651819"/>
            <a:ext cx="7886700" cy="4286865"/>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a:xfrm>
            <a:off x="1086157" y="1894448"/>
            <a:ext cx="6971685" cy="3847591"/>
          </a:xfrm>
        </p:spPr>
        <p:txBody>
          <a:bodyPr/>
          <a:lstStyle/>
          <a:p>
            <a:pPr marL="514350" indent="-514350">
              <a:buFont typeface="+mj-lt"/>
              <a:buAutoNum type="arabicPeriod"/>
            </a:pPr>
            <a:r>
              <a:rPr lang="en-US" b="1" dirty="0">
                <a:solidFill>
                  <a:schemeClr val="bg1"/>
                </a:solidFill>
              </a:rPr>
              <a:t>There is a common goal for the common good in the local church. </a:t>
            </a:r>
          </a:p>
          <a:p>
            <a:pPr marL="514350" indent="-514350">
              <a:buFont typeface="+mj-lt"/>
              <a:buAutoNum type="arabicPeriod"/>
            </a:pPr>
            <a:r>
              <a:rPr lang="en-US" b="1" dirty="0">
                <a:solidFill>
                  <a:schemeClr val="bg1"/>
                </a:solidFill>
              </a:rPr>
              <a:t>The leaders must take the lead. </a:t>
            </a:r>
          </a:p>
          <a:p>
            <a:pPr marL="514350" indent="-514350">
              <a:buFont typeface="+mj-lt"/>
              <a:buAutoNum type="arabicPeriod"/>
            </a:pPr>
            <a:r>
              <a:rPr lang="en-US" b="1" dirty="0">
                <a:solidFill>
                  <a:schemeClr val="bg1"/>
                </a:solidFill>
              </a:rPr>
              <a:t>We need to be willing to leave our comfort zone. </a:t>
            </a:r>
          </a:p>
          <a:p>
            <a:pPr marL="514350" indent="-514350">
              <a:buFont typeface="+mj-lt"/>
              <a:buAutoNum type="arabicPeriod"/>
            </a:pPr>
            <a:r>
              <a:rPr lang="en-US" b="1" dirty="0">
                <a:solidFill>
                  <a:schemeClr val="bg1"/>
                </a:solidFill>
              </a:rPr>
              <a:t>We need to be willing to work in areas that don’t directly affect us. </a:t>
            </a:r>
          </a:p>
          <a:p>
            <a:pPr marL="514350" indent="-514350">
              <a:buFont typeface="+mj-lt"/>
              <a:buAutoNum type="arabicPeriod"/>
            </a:pPr>
            <a:r>
              <a:rPr lang="en-US" b="1" dirty="0">
                <a:solidFill>
                  <a:schemeClr val="bg1"/>
                </a:solidFill>
              </a:rPr>
              <a:t>Some still won’t work. </a:t>
            </a:r>
          </a:p>
        </p:txBody>
      </p:sp>
    </p:spTree>
    <p:extLst>
      <p:ext uri="{BB962C8B-B14F-4D97-AF65-F5344CB8AC3E}">
        <p14:creationId xmlns:p14="http://schemas.microsoft.com/office/powerpoint/2010/main" val="412378165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97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one Walls Pictures | Download Free Images on Unsplash">
            <a:extLst>
              <a:ext uri="{FF2B5EF4-FFF2-40B4-BE49-F238E27FC236}">
                <a16:creationId xmlns:a16="http://schemas.microsoft.com/office/drawing/2014/main" id="{EA97168E-23E0-368F-3C29-CFC8B7F710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83" b="2583"/>
          <a:stretch/>
        </p:blipFill>
        <p:spPr bwMode="auto">
          <a:xfrm>
            <a:off x="-1" y="-1"/>
            <a:ext cx="9144001"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3EC81A4-5633-C98D-9D56-96AE32451056}"/>
              </a:ext>
            </a:extLst>
          </p:cNvPr>
          <p:cNvSpPr/>
          <p:nvPr/>
        </p:nvSpPr>
        <p:spPr>
          <a:xfrm>
            <a:off x="623118" y="1671482"/>
            <a:ext cx="7897761" cy="2753033"/>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5045B36A-F93B-7234-C772-894CD6A870A7}"/>
              </a:ext>
            </a:extLst>
          </p:cNvPr>
          <p:cNvSpPr>
            <a:spLocks noGrp="1"/>
          </p:cNvSpPr>
          <p:nvPr>
            <p:ph type="ctrTitle"/>
          </p:nvPr>
        </p:nvSpPr>
        <p:spPr>
          <a:xfrm>
            <a:off x="685800" y="1759971"/>
            <a:ext cx="7772400" cy="1838479"/>
          </a:xfrm>
          <a:noFill/>
        </p:spPr>
        <p:txBody>
          <a:bodyPr/>
          <a:lstStyle/>
          <a:p>
            <a:r>
              <a:rPr lang="en-US" b="1" dirty="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Every Member in Their Place</a:t>
            </a:r>
          </a:p>
        </p:txBody>
      </p:sp>
      <p:sp>
        <p:nvSpPr>
          <p:cNvPr id="3" name="Subtitle 2">
            <a:extLst>
              <a:ext uri="{FF2B5EF4-FFF2-40B4-BE49-F238E27FC236}">
                <a16:creationId xmlns:a16="http://schemas.microsoft.com/office/drawing/2014/main" id="{0DA4A5EA-2356-1CFC-0D3B-D8E94E9D858C}"/>
              </a:ext>
            </a:extLst>
          </p:cNvPr>
          <p:cNvSpPr>
            <a:spLocks noGrp="1"/>
          </p:cNvSpPr>
          <p:nvPr>
            <p:ph type="subTitle" idx="1"/>
          </p:nvPr>
        </p:nvSpPr>
        <p:spPr>
          <a:xfrm>
            <a:off x="1143000" y="3598606"/>
            <a:ext cx="6858000" cy="727588"/>
          </a:xfrm>
        </p:spPr>
        <p:txBody>
          <a:bodyPr>
            <a:normAutofit/>
          </a:bodyPr>
          <a:lstStyle/>
          <a:p>
            <a:r>
              <a:rPr lang="en-US" sz="3600" b="1" dirty="0">
                <a:solidFill>
                  <a:schemeClr val="bg1"/>
                </a:solidFill>
                <a:latin typeface="Times New Roman" panose="02020603050405020304" pitchFamily="18" charset="0"/>
                <a:ea typeface="Microsoft Sans Serif" panose="020B0604020202020204" pitchFamily="34" charset="0"/>
                <a:cs typeface="Times New Roman" panose="02020603050405020304" pitchFamily="18" charset="0"/>
              </a:rPr>
              <a:t>Nehemiah 3</a:t>
            </a:r>
          </a:p>
        </p:txBody>
      </p:sp>
    </p:spTree>
    <p:extLst>
      <p:ext uri="{BB962C8B-B14F-4D97-AF65-F5344CB8AC3E}">
        <p14:creationId xmlns:p14="http://schemas.microsoft.com/office/powerpoint/2010/main" val="25539615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hemiah 3 Bible Study Meaning of the Gates of Jerusalem">
            <a:extLst>
              <a:ext uri="{FF2B5EF4-FFF2-40B4-BE49-F238E27FC236}">
                <a16:creationId xmlns:a16="http://schemas.microsoft.com/office/drawing/2014/main" id="{4B1EA07F-2524-6289-2127-506E41D87C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1225" y="161925"/>
            <a:ext cx="4781550" cy="653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909817"/>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1. There Was a Common Goal </a:t>
            </a:r>
            <a:br>
              <a:rPr lang="en-US" b="1" dirty="0"/>
            </a:br>
            <a:r>
              <a:rPr lang="en-US" b="1" dirty="0"/>
              <a:t>for the Common Good</a:t>
            </a:r>
          </a:p>
        </p:txBody>
      </p:sp>
    </p:spTree>
    <p:extLst>
      <p:ext uri="{BB962C8B-B14F-4D97-AF65-F5344CB8AC3E}">
        <p14:creationId xmlns:p14="http://schemas.microsoft.com/office/powerpoint/2010/main" val="3722498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1. There Was a Common Goal </a:t>
            </a:r>
            <a:br>
              <a:rPr lang="en-US" b="1" dirty="0"/>
            </a:br>
            <a:r>
              <a:rPr lang="en-US" b="1" dirty="0"/>
              <a:t>for the Common Good</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a:xfrm>
            <a:off x="628650" y="1825625"/>
            <a:ext cx="7886700" cy="4667249"/>
          </a:xfrm>
        </p:spPr>
        <p:txBody>
          <a:bodyPr>
            <a:normAutofit/>
          </a:bodyPr>
          <a:lstStyle/>
          <a:p>
            <a:pPr marL="514350" indent="-514350">
              <a:buSzPct val="80000"/>
              <a:buFont typeface="+mj-lt"/>
              <a:buAutoNum type="arabicPeriod" startAt="17"/>
            </a:pPr>
            <a:r>
              <a:rPr lang="en-US" dirty="0"/>
              <a:t>Then I said to them, “You see the distress that we are in, how Jerusalem lies waste, and its gates are burned with fire. Come and let us build the wall of Jerusalem, that we may no longer be a reproach.” </a:t>
            </a:r>
          </a:p>
          <a:p>
            <a:pPr marL="514350" indent="-514350">
              <a:buSzPct val="80000"/>
              <a:buFont typeface="+mj-lt"/>
              <a:buAutoNum type="arabicPeriod" startAt="17"/>
            </a:pPr>
            <a:r>
              <a:rPr lang="en-US" dirty="0"/>
              <a:t>And I told them of the hand of my God which had been good upon me, and also of the king’s words that he had spoken to me. So they said, “Let us rise up and build.” Then they set their hands to this good work. </a:t>
            </a:r>
          </a:p>
          <a:p>
            <a:pPr marL="0" indent="0" algn="r">
              <a:buSzPct val="80000"/>
              <a:buNone/>
            </a:pPr>
            <a:r>
              <a:rPr lang="en-US" sz="2400" dirty="0"/>
              <a:t>Nehemiah 2:17-18</a:t>
            </a:r>
          </a:p>
        </p:txBody>
      </p:sp>
    </p:spTree>
    <p:extLst>
      <p:ext uri="{BB962C8B-B14F-4D97-AF65-F5344CB8AC3E}">
        <p14:creationId xmlns:p14="http://schemas.microsoft.com/office/powerpoint/2010/main" val="227968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1. There Was a Common Goal </a:t>
            </a:r>
            <a:br>
              <a:rPr lang="en-US" b="1" dirty="0"/>
            </a:br>
            <a:r>
              <a:rPr lang="en-US" b="1" dirty="0"/>
              <a:t>for the Common Good</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a:xfrm>
            <a:off x="628650" y="2005781"/>
            <a:ext cx="7886700" cy="4171182"/>
          </a:xfrm>
        </p:spPr>
        <p:txBody>
          <a:bodyPr/>
          <a:lstStyle/>
          <a:p>
            <a:r>
              <a:rPr lang="en-US" b="1" dirty="0"/>
              <a:t>They set their hands to the work.</a:t>
            </a:r>
          </a:p>
          <a:p>
            <a:pPr lvl="1"/>
            <a:r>
              <a:rPr lang="en-US" sz="2800" i="1" dirty="0"/>
              <a:t>“for the people had a mind to work” </a:t>
            </a:r>
            <a:r>
              <a:rPr lang="en-US" sz="2800" dirty="0"/>
              <a:t>(4:6)</a:t>
            </a:r>
          </a:p>
          <a:p>
            <a:r>
              <a:rPr lang="en-US" b="1" dirty="0"/>
              <a:t>They worked together.</a:t>
            </a:r>
          </a:p>
          <a:p>
            <a:pPr lvl="1"/>
            <a:r>
              <a:rPr lang="en-US" sz="2800" i="1" dirty="0"/>
              <a:t>“and next to them…”</a:t>
            </a:r>
          </a:p>
        </p:txBody>
      </p:sp>
    </p:spTree>
    <p:extLst>
      <p:ext uri="{BB962C8B-B14F-4D97-AF65-F5344CB8AC3E}">
        <p14:creationId xmlns:p14="http://schemas.microsoft.com/office/powerpoint/2010/main" val="1207297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2. The Leaders Took the Lead</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p:txBody>
          <a:bodyPr>
            <a:normAutofit/>
          </a:bodyPr>
          <a:lstStyle/>
          <a:p>
            <a:r>
              <a:rPr lang="en-US" sz="3200" b="1" dirty="0"/>
              <a:t>The High Priest </a:t>
            </a:r>
            <a:r>
              <a:rPr lang="en-US" sz="3200" dirty="0"/>
              <a:t>- v. 1</a:t>
            </a:r>
          </a:p>
          <a:p>
            <a:r>
              <a:rPr lang="en-US" sz="3200" b="1" dirty="0"/>
              <a:t>District and Town Leaders </a:t>
            </a:r>
            <a:r>
              <a:rPr lang="en-US" sz="3200" dirty="0"/>
              <a:t>- vs. 12, 14-19</a:t>
            </a:r>
          </a:p>
          <a:p>
            <a:r>
              <a:rPr lang="en-US" sz="3200" b="1" dirty="0"/>
              <a:t>Family Affair </a:t>
            </a:r>
            <a:r>
              <a:rPr lang="en-US" sz="3200" dirty="0"/>
              <a:t>- v. 12</a:t>
            </a:r>
          </a:p>
        </p:txBody>
      </p:sp>
    </p:spTree>
    <p:extLst>
      <p:ext uri="{BB962C8B-B14F-4D97-AF65-F5344CB8AC3E}">
        <p14:creationId xmlns:p14="http://schemas.microsoft.com/office/powerpoint/2010/main" val="114977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lstStyle/>
          <a:p>
            <a:pPr algn="ctr"/>
            <a:r>
              <a:rPr lang="en-US" b="1" dirty="0"/>
              <a:t>3. Some Left Their Comfort Zone</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p:txBody>
          <a:bodyPr/>
          <a:lstStyle/>
          <a:p>
            <a:r>
              <a:rPr lang="en-US" b="1" dirty="0"/>
              <a:t>Priests and Levites </a:t>
            </a:r>
            <a:r>
              <a:rPr lang="en-US" dirty="0"/>
              <a:t>- vs. 1, 17, 28</a:t>
            </a:r>
          </a:p>
          <a:p>
            <a:r>
              <a:rPr lang="en-US" b="1" dirty="0"/>
              <a:t>Goldsmiths</a:t>
            </a:r>
            <a:r>
              <a:rPr lang="en-US" dirty="0"/>
              <a:t> - vs. 8, 31-32</a:t>
            </a:r>
          </a:p>
          <a:p>
            <a:r>
              <a:rPr lang="en-US" b="1" dirty="0"/>
              <a:t>Perfume-makers</a:t>
            </a:r>
            <a:r>
              <a:rPr lang="en-US" dirty="0"/>
              <a:t> - v. 8</a:t>
            </a:r>
          </a:p>
          <a:p>
            <a:r>
              <a:rPr lang="en-US" b="1" dirty="0"/>
              <a:t>Merchants</a:t>
            </a:r>
            <a:r>
              <a:rPr lang="en-US" dirty="0"/>
              <a:t> - v. 32</a:t>
            </a:r>
          </a:p>
          <a:p>
            <a:r>
              <a:rPr lang="en-US" b="1" dirty="0"/>
              <a:t>District</a:t>
            </a:r>
            <a:r>
              <a:rPr lang="en-US" dirty="0"/>
              <a:t> </a:t>
            </a:r>
            <a:r>
              <a:rPr lang="en-US" b="1" dirty="0"/>
              <a:t>Rulers</a:t>
            </a:r>
            <a:r>
              <a:rPr lang="en-US" dirty="0"/>
              <a:t> - vs. 9, 12, 14-19</a:t>
            </a:r>
          </a:p>
          <a:p>
            <a:r>
              <a:rPr lang="en-US" b="1" dirty="0"/>
              <a:t>Most were probably farmers. </a:t>
            </a:r>
          </a:p>
        </p:txBody>
      </p:sp>
    </p:spTree>
    <p:extLst>
      <p:ext uri="{BB962C8B-B14F-4D97-AF65-F5344CB8AC3E}">
        <p14:creationId xmlns:p14="http://schemas.microsoft.com/office/powerpoint/2010/main" val="3734104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0E4D-C5D2-53D8-D886-505BA12A2195}"/>
              </a:ext>
            </a:extLst>
          </p:cNvPr>
          <p:cNvSpPr>
            <a:spLocks noGrp="1"/>
          </p:cNvSpPr>
          <p:nvPr>
            <p:ph type="title"/>
          </p:nvPr>
        </p:nvSpPr>
        <p:spPr/>
        <p:txBody>
          <a:bodyPr>
            <a:normAutofit fontScale="90000"/>
          </a:bodyPr>
          <a:lstStyle/>
          <a:p>
            <a:pPr algn="ctr"/>
            <a:r>
              <a:rPr lang="en-US" b="1" dirty="0"/>
              <a:t>4. Some Worked in Areas That Didn’t Directly Affect Themselves</a:t>
            </a:r>
          </a:p>
        </p:txBody>
      </p:sp>
      <p:sp>
        <p:nvSpPr>
          <p:cNvPr id="3" name="Content Placeholder 2">
            <a:extLst>
              <a:ext uri="{FF2B5EF4-FFF2-40B4-BE49-F238E27FC236}">
                <a16:creationId xmlns:a16="http://schemas.microsoft.com/office/drawing/2014/main" id="{A0272ACF-1E69-F570-FCD8-0677FF14B015}"/>
              </a:ext>
            </a:extLst>
          </p:cNvPr>
          <p:cNvSpPr>
            <a:spLocks noGrp="1"/>
          </p:cNvSpPr>
          <p:nvPr>
            <p:ph idx="1"/>
          </p:nvPr>
        </p:nvSpPr>
        <p:spPr>
          <a:xfrm>
            <a:off x="628650" y="2064773"/>
            <a:ext cx="7886700" cy="4112189"/>
          </a:xfrm>
        </p:spPr>
        <p:txBody>
          <a:bodyPr/>
          <a:lstStyle/>
          <a:p>
            <a:r>
              <a:rPr lang="en-US" b="1" dirty="0"/>
              <a:t>Some worked in front of their homes.</a:t>
            </a:r>
          </a:p>
          <a:p>
            <a:pPr lvl="1"/>
            <a:r>
              <a:rPr lang="en-US" dirty="0"/>
              <a:t>vs. 10, 23, 28-30</a:t>
            </a:r>
          </a:p>
          <a:p>
            <a:endParaRPr lang="en-US" sz="800" dirty="0"/>
          </a:p>
          <a:p>
            <a:r>
              <a:rPr lang="en-US" b="1" dirty="0"/>
              <a:t>Many came from places outside Jerusalem.</a:t>
            </a:r>
          </a:p>
          <a:p>
            <a:pPr lvl="1"/>
            <a:r>
              <a:rPr lang="en-US" dirty="0"/>
              <a:t>Jericho, Tekoa, Gibeon, Mizpah, </a:t>
            </a:r>
            <a:r>
              <a:rPr lang="en-US" dirty="0" err="1"/>
              <a:t>Zanoah</a:t>
            </a:r>
            <a:r>
              <a:rPr lang="en-US" dirty="0"/>
              <a:t>, </a:t>
            </a:r>
            <a:br>
              <a:rPr lang="en-US" dirty="0"/>
            </a:br>
            <a:r>
              <a:rPr lang="en-US" dirty="0"/>
              <a:t>Beth </a:t>
            </a:r>
            <a:r>
              <a:rPr lang="en-US" dirty="0" err="1"/>
              <a:t>Hakkerem</a:t>
            </a:r>
            <a:r>
              <a:rPr lang="en-US" dirty="0"/>
              <a:t>, Beth Zur, </a:t>
            </a:r>
            <a:r>
              <a:rPr lang="en-US" dirty="0" err="1"/>
              <a:t>Keilah</a:t>
            </a:r>
            <a:endParaRPr lang="en-US" dirty="0"/>
          </a:p>
          <a:p>
            <a:endParaRPr lang="en-US" dirty="0"/>
          </a:p>
        </p:txBody>
      </p:sp>
    </p:spTree>
    <p:extLst>
      <p:ext uri="{BB962C8B-B14F-4D97-AF65-F5344CB8AC3E}">
        <p14:creationId xmlns:p14="http://schemas.microsoft.com/office/powerpoint/2010/main" val="28997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TotalTime>
  <Words>445</Words>
  <Application>Microsoft Office PowerPoint</Application>
  <PresentationFormat>On-screen Show (4:3)</PresentationFormat>
  <Paragraphs>44</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Aptos</vt:lpstr>
      <vt:lpstr>Aptos Display</vt:lpstr>
      <vt:lpstr>Arial</vt:lpstr>
      <vt:lpstr>Calibri</vt:lpstr>
      <vt:lpstr>Times New Roman</vt:lpstr>
      <vt:lpstr>4_Office Theme</vt:lpstr>
      <vt:lpstr>6_Office Theme</vt:lpstr>
      <vt:lpstr>PowerPoint Presentation</vt:lpstr>
      <vt:lpstr>Every Member in Their Place</vt:lpstr>
      <vt:lpstr>PowerPoint Presentation</vt:lpstr>
      <vt:lpstr>1. There Was a Common Goal  for the Common Good</vt:lpstr>
      <vt:lpstr>1. There Was a Common Goal  for the Common Good</vt:lpstr>
      <vt:lpstr>1. There Was a Common Goal  for the Common Good</vt:lpstr>
      <vt:lpstr>2. The Leaders Took the Lead</vt:lpstr>
      <vt:lpstr>3. Some Left Their Comfort Zone</vt:lpstr>
      <vt:lpstr>4. Some Worked in Areas That Didn’t Directly Affect Themselves</vt:lpstr>
      <vt:lpstr>5. Some Didn’t Work</vt:lpstr>
      <vt:lpstr>APPLICATIONS</vt:lpstr>
      <vt:lpstr>APPLICATIONS</vt:lpstr>
      <vt:lpstr>APPLICATIONS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85</cp:revision>
  <dcterms:created xsi:type="dcterms:W3CDTF">2008-03-16T18:22:36Z</dcterms:created>
  <dcterms:modified xsi:type="dcterms:W3CDTF">2024-04-28T17:00:52Z</dcterms:modified>
</cp:coreProperties>
</file>