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1"/>
  </p:notesMasterIdLst>
  <p:sldIdLst>
    <p:sldId id="761" r:id="rId2"/>
    <p:sldId id="762" r:id="rId3"/>
    <p:sldId id="763" r:id="rId4"/>
    <p:sldId id="764" r:id="rId5"/>
    <p:sldId id="765" r:id="rId6"/>
    <p:sldId id="766" r:id="rId7"/>
    <p:sldId id="337" r:id="rId8"/>
    <p:sldId id="338" r:id="rId9"/>
    <p:sldId id="335" r:id="rId10"/>
    <p:sldId id="767" r:id="rId11"/>
    <p:sldId id="768" r:id="rId12"/>
    <p:sldId id="769" r:id="rId13"/>
    <p:sldId id="770" r:id="rId14"/>
    <p:sldId id="771" r:id="rId15"/>
    <p:sldId id="772" r:id="rId16"/>
    <p:sldId id="773" r:id="rId17"/>
    <p:sldId id="774" r:id="rId18"/>
    <p:sldId id="775" r:id="rId19"/>
    <p:sldId id="776" r:id="rId20"/>
    <p:sldId id="777" r:id="rId21"/>
    <p:sldId id="778" r:id="rId22"/>
    <p:sldId id="779" r:id="rId23"/>
    <p:sldId id="780" r:id="rId24"/>
    <p:sldId id="781" r:id="rId25"/>
    <p:sldId id="782" r:id="rId26"/>
    <p:sldId id="783" r:id="rId27"/>
    <p:sldId id="784" r:id="rId28"/>
    <p:sldId id="785" r:id="rId29"/>
    <p:sldId id="786" r:id="rId30"/>
    <p:sldId id="345" r:id="rId31"/>
    <p:sldId id="341" r:id="rId32"/>
    <p:sldId id="342" r:id="rId33"/>
    <p:sldId id="343" r:id="rId34"/>
    <p:sldId id="344" r:id="rId35"/>
    <p:sldId id="787" r:id="rId36"/>
    <p:sldId id="336" r:id="rId37"/>
    <p:sldId id="339" r:id="rId38"/>
    <p:sldId id="340" r:id="rId39"/>
    <p:sldId id="78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3" d="100"/>
          <a:sy n="73" d="100"/>
        </p:scale>
        <p:origin x="133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035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7BD95-EA54-32E0-53D6-0B17EDB0672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D878FBE-1F45-B975-2001-C01D697A598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5BE4C2E-B8D7-8A1D-DA4E-851EED2CBAA8}"/>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5" name="Footer Placeholder 4">
            <a:extLst>
              <a:ext uri="{FF2B5EF4-FFF2-40B4-BE49-F238E27FC236}">
                <a16:creationId xmlns:a16="http://schemas.microsoft.com/office/drawing/2014/main" id="{8ED3E12C-D8A0-064E-6FE7-61F6F7FBE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AC7CD-3980-3040-6E60-157172AE27B4}"/>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50531464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FCC26-13DB-4483-F38B-BB9DD16F26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781CAA-CF49-DCF7-D467-6FE025A666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078036-1A5C-3262-5C7A-1AA65D5B7C51}"/>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5" name="Footer Placeholder 4">
            <a:extLst>
              <a:ext uri="{FF2B5EF4-FFF2-40B4-BE49-F238E27FC236}">
                <a16:creationId xmlns:a16="http://schemas.microsoft.com/office/drawing/2014/main" id="{3E78C115-E172-B645-7B4D-BB8A15A78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235A61-B75C-8DA3-75A1-F4B06E2749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3122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5787D-E39D-C5CA-A067-26ED78932E35}"/>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98587E-8271-D7EA-099F-5FA6B99DB406}"/>
              </a:ext>
            </a:extLst>
          </p:cNvPr>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3ECE2-52B1-7241-90A8-695089F13858}"/>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5" name="Footer Placeholder 4">
            <a:extLst>
              <a:ext uri="{FF2B5EF4-FFF2-40B4-BE49-F238E27FC236}">
                <a16:creationId xmlns:a16="http://schemas.microsoft.com/office/drawing/2014/main" id="{8E1A275B-4495-1047-AF34-27C53FD38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15E26B-4340-5901-5B6F-5ABF402461B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79467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B6F9-5814-B76F-301E-7A397EC943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468499-1F57-18FE-71CD-439D30BCA9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417B2A-082A-E19D-BFD3-1C9B41E2F8CB}"/>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5" name="Footer Placeholder 4">
            <a:extLst>
              <a:ext uri="{FF2B5EF4-FFF2-40B4-BE49-F238E27FC236}">
                <a16:creationId xmlns:a16="http://schemas.microsoft.com/office/drawing/2014/main" id="{740B702D-C704-0E97-2510-FDED12DE4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E6EAA-6801-F8B5-A89F-D9BC58440C89}"/>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88068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FABC-A02C-8CE8-16A3-5A02242CF499}"/>
              </a:ext>
            </a:extLst>
          </p:cNvPr>
          <p:cNvSpPr>
            <a:spLocks noGrp="1"/>
          </p:cNvSpPr>
          <p:nvPr>
            <p:ph type="title"/>
          </p:nvPr>
        </p:nvSpPr>
        <p:spPr>
          <a:xfrm>
            <a:off x="623888" y="1709741"/>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72B34EF-12B0-F76D-B3D5-51E8EDB6AD78}"/>
              </a:ext>
            </a:extLst>
          </p:cNvPr>
          <p:cNvSpPr>
            <a:spLocks noGrp="1"/>
          </p:cNvSpPr>
          <p:nvPr>
            <p:ph type="body" idx="1"/>
          </p:nvPr>
        </p:nvSpPr>
        <p:spPr>
          <a:xfrm>
            <a:off x="623888" y="4589466"/>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484653-B797-A236-C86B-8C79316C6454}"/>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5" name="Footer Placeholder 4">
            <a:extLst>
              <a:ext uri="{FF2B5EF4-FFF2-40B4-BE49-F238E27FC236}">
                <a16:creationId xmlns:a16="http://schemas.microsoft.com/office/drawing/2014/main" id="{2B3D1934-94E8-949E-F271-372441E0D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891DB-8E4F-76D8-4B8E-AF1E8C7900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60259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A68D6-FDB4-1002-B960-B0DC1D5F8D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15BC46-F128-562A-60D7-B0317B5C501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A86732-1F9A-6E82-2855-14F24657ED3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C0E701-78DD-43DD-FF4B-855ABA5001A3}"/>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6" name="Footer Placeholder 5">
            <a:extLst>
              <a:ext uri="{FF2B5EF4-FFF2-40B4-BE49-F238E27FC236}">
                <a16:creationId xmlns:a16="http://schemas.microsoft.com/office/drawing/2014/main" id="{FE9D22A1-344C-B50F-FDD9-8BA7C60FD5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49AC7-7F2C-BCCD-5965-198472D9CD6D}"/>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8497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D288-49B9-06DB-40C7-0E4DEB7E9F88}"/>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661877-6475-EE1B-5276-3B10470242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6BDEAC5-5303-2BAC-D037-B9A7E2E3696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70E962-A5AA-3F05-39EA-D0D34E8899DB}"/>
              </a:ext>
            </a:extLst>
          </p:cNvPr>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7CD81C0-FA32-5302-E3FA-70529D19A323}"/>
              </a:ext>
            </a:extLst>
          </p:cNvPr>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6B6B29-5F39-EE7E-4F96-DB1348DA4A0E}"/>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8" name="Footer Placeholder 7">
            <a:extLst>
              <a:ext uri="{FF2B5EF4-FFF2-40B4-BE49-F238E27FC236}">
                <a16:creationId xmlns:a16="http://schemas.microsoft.com/office/drawing/2014/main" id="{6358E2F8-A895-71AC-0C41-E1776156FA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819A2F-87BA-48F6-B001-2D35F4203BA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94466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21C64-359C-C70E-1E4C-4960777BFF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2A4B59-0FAF-6EBD-AF96-F6BC08B90787}"/>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4" name="Footer Placeholder 3">
            <a:extLst>
              <a:ext uri="{FF2B5EF4-FFF2-40B4-BE49-F238E27FC236}">
                <a16:creationId xmlns:a16="http://schemas.microsoft.com/office/drawing/2014/main" id="{2962CEF8-0B9B-0555-0C85-B94E524F29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7065C9-79C3-80AA-7985-C9F42331E89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49962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79025E-4D1A-8CC4-8F97-2ADFE2661671}"/>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3" name="Footer Placeholder 2">
            <a:extLst>
              <a:ext uri="{FF2B5EF4-FFF2-40B4-BE49-F238E27FC236}">
                <a16:creationId xmlns:a16="http://schemas.microsoft.com/office/drawing/2014/main" id="{41ED831F-3196-FA0F-D81C-46FF313ED9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74A6A3-AFEE-2F60-D502-B0D584CE0080}"/>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27422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B1F4-A56D-EDA8-C923-65222A6AF3A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C2C389F-9FB7-B84D-F4D8-FA4CCCC2EB80}"/>
              </a:ext>
            </a:extLst>
          </p:cNvPr>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6AFCB4-6232-E71C-0520-E6F239C4A90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ABC7B90-6F72-93B6-B777-D2061EFB3A35}"/>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6" name="Footer Placeholder 5">
            <a:extLst>
              <a:ext uri="{FF2B5EF4-FFF2-40B4-BE49-F238E27FC236}">
                <a16:creationId xmlns:a16="http://schemas.microsoft.com/office/drawing/2014/main" id="{DE9E8934-D2C0-AA68-46F0-6D2237E935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FCA64C-C7D2-2A03-15DA-5EF138597017}"/>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55072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9955A-20BB-BFAD-0A11-67C02F160B3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79A2B0E7-B878-9228-4F1F-DAF5D1452639}"/>
              </a:ext>
            </a:extLst>
          </p:cNvPr>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2DBD86F-88A6-D252-4D86-559EF660EE2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A61AFB6-F2BC-90AA-2ED9-115567AFC72E}"/>
              </a:ext>
            </a:extLst>
          </p:cNvPr>
          <p:cNvSpPr>
            <a:spLocks noGrp="1"/>
          </p:cNvSpPr>
          <p:nvPr>
            <p:ph type="dt" sz="half" idx="10"/>
          </p:nvPr>
        </p:nvSpPr>
        <p:spPr/>
        <p:txBody>
          <a:bodyPr/>
          <a:lstStyle/>
          <a:p>
            <a:fld id="{9B10DA54-8C00-45E6-9241-EBD0FA0C8304}" type="datetimeFigureOut">
              <a:rPr lang="en-US" smtClean="0"/>
              <a:t>4/19/2024</a:t>
            </a:fld>
            <a:endParaRPr lang="en-US"/>
          </a:p>
        </p:txBody>
      </p:sp>
      <p:sp>
        <p:nvSpPr>
          <p:cNvPr id="6" name="Footer Placeholder 5">
            <a:extLst>
              <a:ext uri="{FF2B5EF4-FFF2-40B4-BE49-F238E27FC236}">
                <a16:creationId xmlns:a16="http://schemas.microsoft.com/office/drawing/2014/main" id="{086766AA-BA40-B17A-6E60-441D5C334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C22503-7998-F7A1-8032-D03F074735CA}"/>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29208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3A7224-8F33-C34C-D45B-8D3E80766EA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A0063F-572B-D356-25AA-F72915C7335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23D63A-D153-1A07-C6C3-A063B682418B}"/>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9B10DA54-8C00-45E6-9241-EBD0FA0C8304}" type="datetimeFigureOut">
              <a:rPr lang="en-US" smtClean="0"/>
              <a:t>4/19/2024</a:t>
            </a:fld>
            <a:endParaRPr lang="en-US"/>
          </a:p>
        </p:txBody>
      </p:sp>
      <p:sp>
        <p:nvSpPr>
          <p:cNvPr id="5" name="Footer Placeholder 4">
            <a:extLst>
              <a:ext uri="{FF2B5EF4-FFF2-40B4-BE49-F238E27FC236}">
                <a16:creationId xmlns:a16="http://schemas.microsoft.com/office/drawing/2014/main" id="{6972EC56-7937-5E6D-4F53-C328B3863047}"/>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D7133F8-F272-84BB-EC33-CA60AD9AF71F}"/>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4969ACE7-ACD4-4B25-A5AC-4BE3A30104D6}" type="slidenum">
              <a:rPr lang="en-US" smtClean="0"/>
              <a:t>‹#›</a:t>
            </a:fld>
            <a:endParaRPr lang="en-US"/>
          </a:p>
        </p:txBody>
      </p:sp>
    </p:spTree>
    <p:extLst>
      <p:ext uri="{BB962C8B-B14F-4D97-AF65-F5344CB8AC3E}">
        <p14:creationId xmlns:p14="http://schemas.microsoft.com/office/powerpoint/2010/main" val="26618610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0634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1734925399"/>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1057945534"/>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1761290161"/>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You have heard of the perseverance of Job and seen the end intended by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1871333587"/>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 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You have heard of the perseverance of Job and seen the end intended by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very compassionate and merciful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1205824053"/>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7168"/>
            <a:ext cx="5602712" cy="6900061"/>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You have heard of the perseverance of Job and seen the end intended by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very compassionate and merciful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above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swear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7B443D09-115A-BA75-9024-25EC3C24B087}"/>
              </a:ext>
            </a:extLst>
          </p:cNvPr>
          <p:cNvSpPr txBox="1"/>
          <p:nvPr/>
        </p:nvSpPr>
        <p:spPr>
          <a:xfrm>
            <a:off x="5640946" y="3159058"/>
            <a:ext cx="3612525"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“Above all” – A phrase to call attention to the importance of what is about to be said.</a:t>
            </a:r>
          </a:p>
          <a:p>
            <a:pPr marL="0" marR="0" lvl="0" indent="0" algn="l" defTabSz="914400" rtl="0" eaLnBrk="1" fontAlgn="auto" latinLnBrk="0" hangingPunct="1">
              <a:lnSpc>
                <a:spcPct val="100000"/>
              </a:lnSpc>
              <a:spcBef>
                <a:spcPts val="0"/>
              </a:spcBef>
              <a:spcAft>
                <a:spcPts val="0"/>
              </a:spcAft>
              <a:buClrTx/>
              <a:buSzTx/>
              <a:buFontTx/>
              <a:buNone/>
              <a:tabLst>
                <a:tab pos="173831"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It is not meant to mean that this 	is more important than anything 	that has been said, but it is 	important that we not miss the 	importance of this.</a:t>
            </a:r>
          </a:p>
          <a:p>
            <a:pPr marL="0" marR="0" lvl="0" indent="0" algn="l" defTabSz="914400" rtl="0" eaLnBrk="1" fontAlgn="auto" latinLnBrk="0" hangingPunct="1">
              <a:lnSpc>
                <a:spcPct val="100000"/>
              </a:lnSpc>
              <a:spcBef>
                <a:spcPts val="0"/>
              </a:spcBef>
              <a:spcAft>
                <a:spcPts val="0"/>
              </a:spcAft>
              <a:buClrTx/>
              <a:buSzTx/>
              <a:buFontTx/>
              <a:buNone/>
              <a:tabLst>
                <a:tab pos="173831"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light of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1:26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we don’t 	continually give ourselves to 	controlling this, we deceive 	ourselves, and our religion is 	useless.</a:t>
            </a:r>
          </a:p>
        </p:txBody>
      </p:sp>
      <p:sp>
        <p:nvSpPr>
          <p:cNvPr id="23" name="TextBox 22"/>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307822212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You have heard of the perseverance of Job and seen the end intended by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very compassionate and merciful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above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swear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either by heaven or by earth or with any other oath. But let your "Yes," be "Yes," and your "No," "No,"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lest you fall into judgment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a:extLst>
              <a:ext uri="{FF2B5EF4-FFF2-40B4-BE49-F238E27FC236}">
                <a16:creationId xmlns:a16="http://schemas.microsoft.com/office/drawing/2014/main" id="{7B443D09-115A-BA75-9024-25EC3C24B087}"/>
              </a:ext>
            </a:extLst>
          </p:cNvPr>
          <p:cNvSpPr txBox="1"/>
          <p:nvPr/>
        </p:nvSpPr>
        <p:spPr>
          <a:xfrm>
            <a:off x="5640946" y="3159058"/>
            <a:ext cx="3612525"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“Above all” – A phrase to call attention to the importance of what is about to be said.</a:t>
            </a:r>
          </a:p>
          <a:p>
            <a:pPr marL="0" marR="0" lvl="0" indent="0" algn="l" defTabSz="914400" rtl="0" eaLnBrk="1" fontAlgn="auto" latinLnBrk="0" hangingPunct="1">
              <a:lnSpc>
                <a:spcPct val="100000"/>
              </a:lnSpc>
              <a:spcBef>
                <a:spcPts val="0"/>
              </a:spcBef>
              <a:spcAft>
                <a:spcPts val="0"/>
              </a:spcAft>
              <a:buClrTx/>
              <a:buSzTx/>
              <a:buFontTx/>
              <a:buNone/>
              <a:tabLst>
                <a:tab pos="173831"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It is not meant to mean that this 	is more important than anything 	that has been said, but it is 	important that we not miss the 	importance of this.</a:t>
            </a:r>
          </a:p>
          <a:p>
            <a:pPr marL="0" marR="0" lvl="0" indent="0" algn="l" defTabSz="914400" rtl="0" eaLnBrk="1" fontAlgn="auto" latinLnBrk="0" hangingPunct="1">
              <a:lnSpc>
                <a:spcPct val="100000"/>
              </a:lnSpc>
              <a:spcBef>
                <a:spcPts val="0"/>
              </a:spcBef>
              <a:spcAft>
                <a:spcPts val="0"/>
              </a:spcAft>
              <a:buClrTx/>
              <a:buSzTx/>
              <a:buFontTx/>
              <a:buNone/>
              <a:tabLst>
                <a:tab pos="173831"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light of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1:26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we don’t 	continually give ourselves to 	controlling this, we deceive 	ourselves, and our religion is 	useless.</a:t>
            </a:r>
          </a:p>
        </p:txBody>
      </p:sp>
      <p:sp>
        <p:nvSpPr>
          <p:cNvPr id="26" name="TextBox 25"/>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150269811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5"/>
                                        </p:tgtEl>
                                      </p:cBhvr>
                                    </p:animEffect>
                                    <p:set>
                                      <p:cBhvr>
                                        <p:cTn id="7" dur="1" fill="hold">
                                          <p:stCondLst>
                                            <p:cond delay="499"/>
                                          </p:stCondLst>
                                        </p:cTn>
                                        <p:tgtEl>
                                          <p:spTgt spid="25"/>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6"/>
                                        </p:tgtEl>
                                      </p:cBhvr>
                                    </p:animEffect>
                                    <p:set>
                                      <p:cBhvr>
                                        <p:cTn id="10"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956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 Let him pray.  Is anyone cheerful? Let him sing psalms.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 Let him call for the elders of the church, and let them pray over him, anointing him with oil in the name of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prayer of faith will save the sick, and the Lord will raise him up.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1231646525"/>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Let him pray.  Is anyone cheerful? Let him sing psalms.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 Let him call for the elders of the church, and let them pray over him, anointing him with oil in the name of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prayer of faith will save the sick, and the Lord will raise him up.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2547357812"/>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Is anyone cheerful? Let him sing psalms.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 Let him call for the elders of the church, and let them pray over him, anointing him with oil in the name of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prayer of faith will save the sick, and the Lord will raise him up.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 name="TextBox 1"/>
          <p:cNvSpPr txBox="1"/>
          <p:nvPr/>
        </p:nvSpPr>
        <p:spPr>
          <a:xfrm>
            <a:off x="5627081" y="791809"/>
            <a:ext cx="26597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contrast to swearing)</a:t>
            </a:r>
          </a:p>
        </p:txBody>
      </p:sp>
    </p:spTree>
    <p:extLst>
      <p:ext uri="{BB962C8B-B14F-4D97-AF65-F5344CB8AC3E}">
        <p14:creationId xmlns:p14="http://schemas.microsoft.com/office/powerpoint/2010/main" val="383825317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ppt_x</p:attrName>
                                        </p:attrNameLst>
                                      </p:cBhvr>
                                      <p:tavLst>
                                        <p:tav tm="0">
                                          <p:val>
                                            <p:strVal val="#ppt_x-#ppt_w*1.125000"/>
                                          </p:val>
                                        </p:tav>
                                        <p:tav tm="100000">
                                          <p:val>
                                            <p:strVal val="#ppt_x"/>
                                          </p:val>
                                        </p:tav>
                                      </p:tavLst>
                                    </p:anim>
                                    <p:animEffect transition="in" filter="wipe(right)">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2"/>
                                        </p:tgtEl>
                                      </p:cBhvr>
                                    </p:animEffect>
                                    <p:set>
                                      <p:cBhvr>
                                        <p:cTn id="13"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22E3-8089-44EE-4301-1424B74FFF42}"/>
              </a:ext>
            </a:extLst>
          </p:cNvPr>
          <p:cNvSpPr>
            <a:spLocks noGrp="1"/>
          </p:cNvSpPr>
          <p:nvPr>
            <p:ph type="ctrTitle"/>
          </p:nvPr>
        </p:nvSpPr>
        <p:spPr/>
        <p:txBody>
          <a:bodyPr anchor="ctr">
            <a:noAutofit/>
          </a:bodyPr>
          <a:lstStyle/>
          <a:p>
            <a:r>
              <a:rPr lang="en-US" sz="6600" dirty="0">
                <a:latin typeface="Arial" panose="020B0604020202020204" pitchFamily="34" charset="0"/>
                <a:cs typeface="Arial" panose="020B0604020202020204" pitchFamily="34" charset="0"/>
              </a:rPr>
              <a:t>The Epistle of</a:t>
            </a:r>
            <a:br>
              <a:rPr lang="en-US" sz="6600" dirty="0">
                <a:latin typeface="Arial" panose="020B0604020202020204" pitchFamily="34" charset="0"/>
                <a:cs typeface="Arial" panose="020B0604020202020204" pitchFamily="34" charset="0"/>
              </a:rPr>
            </a:br>
            <a:r>
              <a:rPr lang="en-US" sz="6600" dirty="0">
                <a:latin typeface="Arial" panose="020B0604020202020204" pitchFamily="34" charset="0"/>
                <a:cs typeface="Arial" panose="020B0604020202020204" pitchFamily="34" charset="0"/>
              </a:rPr>
              <a:t>James</a:t>
            </a:r>
          </a:p>
        </p:txBody>
      </p:sp>
      <p:sp>
        <p:nvSpPr>
          <p:cNvPr id="3" name="Subtitle 2">
            <a:extLst>
              <a:ext uri="{FF2B5EF4-FFF2-40B4-BE49-F238E27FC236}">
                <a16:creationId xmlns:a16="http://schemas.microsoft.com/office/drawing/2014/main" id="{CA826BDA-8482-D9A6-BFBC-178FD50BC275}"/>
              </a:ext>
            </a:extLst>
          </p:cNvPr>
          <p:cNvSpPr>
            <a:spLocks noGrp="1"/>
          </p:cNvSpPr>
          <p:nvPr>
            <p:ph type="subTitle" idx="1"/>
          </p:nvPr>
        </p:nvSpPr>
        <p:spPr>
          <a:xfrm>
            <a:off x="425002" y="3558779"/>
            <a:ext cx="8248919" cy="1790700"/>
          </a:xfrm>
        </p:spPr>
        <p:txBody>
          <a:bodyPr anchor="ctr">
            <a:normAutofit fontScale="85000" lnSpcReduction="10000"/>
          </a:bodyPr>
          <a:lstStyle/>
          <a:p>
            <a:r>
              <a:rPr lang="en-US" sz="6600" dirty="0">
                <a:latin typeface="Arial" panose="020B0604020202020204" pitchFamily="34" charset="0"/>
                <a:cs typeface="Arial" panose="020B0604020202020204" pitchFamily="34" charset="0"/>
              </a:rPr>
              <a:t>Endure Unto </a:t>
            </a:r>
          </a:p>
          <a:p>
            <a:r>
              <a:rPr lang="en-US" sz="6600" dirty="0">
                <a:latin typeface="Arial" panose="020B0604020202020204" pitchFamily="34" charset="0"/>
                <a:cs typeface="Arial" panose="020B0604020202020204" pitchFamily="34" charset="0"/>
              </a:rPr>
              <a:t>The Coming of The Lord</a:t>
            </a:r>
          </a:p>
        </p:txBody>
      </p:sp>
    </p:spTree>
    <p:extLst>
      <p:ext uri="{BB962C8B-B14F-4D97-AF65-F5344CB8AC3E}">
        <p14:creationId xmlns:p14="http://schemas.microsoft.com/office/powerpoint/2010/main" val="401524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down)">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Let him sing psalms.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 Let him call for the elders of the church, and let them pray over him, anointing him with oil in the name of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prayer of faith will save the sick, and the Lord will raise him up.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1750511041"/>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 Let him call for the elders of the church, and let them pray over him, anointing him with oil in the name of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prayer of faith will save the sick, and the Lord will raise him up.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2221556212"/>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Let him call for the elders of the church, and let them pray over him, anointing him with oil in the name of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prayer of faith will save the sick, and the Lord will raise him up.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4" name="TextBox 23"/>
          <p:cNvSpPr txBox="1"/>
          <p:nvPr/>
        </p:nvSpPr>
        <p:spPr>
          <a:xfrm>
            <a:off x="5613005" y="1139475"/>
            <a:ext cx="3727944"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Greek word from which “sick” is translated can mean “tire, faint, wearied, or sick;” the context determines its meaning.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consideration of the “anointing with oil,” this is in the context of physical sickness.</a:t>
            </a:r>
          </a:p>
        </p:txBody>
      </p:sp>
    </p:spTree>
    <p:extLst>
      <p:ext uri="{BB962C8B-B14F-4D97-AF65-F5344CB8AC3E}">
        <p14:creationId xmlns:p14="http://schemas.microsoft.com/office/powerpoint/2010/main" val="148665692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wipe(up)">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xEl>
                                              <p:pRg st="1" end="1"/>
                                            </p:txEl>
                                          </p:spTgt>
                                        </p:tgtEl>
                                        <p:attrNameLst>
                                          <p:attrName>style.visibility</p:attrName>
                                        </p:attrNameLst>
                                      </p:cBhvr>
                                      <p:to>
                                        <p:strVal val="visible"/>
                                      </p:to>
                                    </p:set>
                                    <p:animEffect transition="in" filter="wipe(up)">
                                      <p:cBhvr>
                                        <p:cTn id="12" dur="500"/>
                                        <p:tgtEl>
                                          <p:spTgt spid="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prayer of faith will save the sick, and the Lord will raise him up.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4" name="TextBox 23"/>
          <p:cNvSpPr txBox="1"/>
          <p:nvPr/>
        </p:nvSpPr>
        <p:spPr>
          <a:xfrm>
            <a:off x="5613005" y="1139475"/>
            <a:ext cx="3727944"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Greek word from which “sick” is translated can mean “tire, faint, wearied, or sick;” the context determines its meaning.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consideration of the “anointing with oil,” this is in the context of physical sickness.</a:t>
            </a:r>
          </a:p>
        </p:txBody>
      </p:sp>
    </p:spTree>
    <p:extLst>
      <p:ext uri="{BB962C8B-B14F-4D97-AF65-F5344CB8AC3E}">
        <p14:creationId xmlns:p14="http://schemas.microsoft.com/office/powerpoint/2010/main" val="1223667286"/>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if he has committed sins, he will be forgiven.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3" name="TextBox 2"/>
          <p:cNvSpPr txBox="1"/>
          <p:nvPr/>
        </p:nvSpPr>
        <p:spPr>
          <a:xfrm>
            <a:off x="5613005" y="1139475"/>
            <a:ext cx="3727944"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Greek word from which “sick” is translated can mean “tire, faint, wearied, or sick;” the context determines its meaning.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consideration of the “anointing with oil,” this is in the context of physical sickness.</a:t>
            </a:r>
          </a:p>
        </p:txBody>
      </p:sp>
    </p:spTree>
    <p:extLst>
      <p:ext uri="{BB962C8B-B14F-4D97-AF65-F5344CB8AC3E}">
        <p14:creationId xmlns:p14="http://schemas.microsoft.com/office/powerpoint/2010/main" val="2247069609"/>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 and pray for one another, that you may be healed.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4" name="TextBox 23"/>
          <p:cNvSpPr txBox="1"/>
          <p:nvPr/>
        </p:nvSpPr>
        <p:spPr>
          <a:xfrm>
            <a:off x="5613005" y="1139475"/>
            <a:ext cx="3727944"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Greek word from which “sick” is translated can mean “tire, faint, wearied, or sick;” the context determines its meaning.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consideration of the “anointing with oil,” this is in the context of physical sickness.</a:t>
            </a:r>
          </a:p>
        </p:txBody>
      </p:sp>
    </p:spTree>
    <p:extLst>
      <p:ext uri="{BB962C8B-B14F-4D97-AF65-F5344CB8AC3E}">
        <p14:creationId xmlns:p14="http://schemas.microsoft.com/office/powerpoint/2010/main" val="243530608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4"/>
                                        </p:tgtEl>
                                      </p:cBhvr>
                                    </p:animEffect>
                                    <p:set>
                                      <p:cBhvr>
                                        <p:cTn id="7"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pray for one another, that you may be healed.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3606649987"/>
      </p:ext>
    </p:extLst>
  </p:cSld>
  <p:clrMapOvr>
    <a:masterClrMapping/>
  </p:clrMapOvr>
  <p:transition spd="slow">
    <p:wipe dir="r"/>
  </p:transition>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you may be healed.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3283474028"/>
      </p:ext>
    </p:extLst>
  </p:cSld>
  <p:clrMapOvr>
    <a:masterClrMapping/>
  </p:clrMapOvr>
  <p:transition spd="slow">
    <p:wipe dir="d"/>
  </p:transition>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4" name="TextBox 23"/>
          <p:cNvSpPr txBox="1"/>
          <p:nvPr/>
        </p:nvSpPr>
        <p:spPr>
          <a:xfrm>
            <a:off x="5613005" y="2236754"/>
            <a:ext cx="3727944"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Greek word from which “healed” is translated can mean “cure, heal, make whole;” the context determines its meaning.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this context, it is used in the sense of making one of spiritually whole.</a:t>
            </a:r>
          </a:p>
        </p:txBody>
      </p:sp>
    </p:spTree>
    <p:extLst>
      <p:ext uri="{BB962C8B-B14F-4D97-AF65-F5344CB8AC3E}">
        <p14:creationId xmlns:p14="http://schemas.microsoft.com/office/powerpoint/2010/main" val="352372340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wipe(up)">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xEl>
                                              <p:pRg st="1" end="1"/>
                                            </p:txEl>
                                          </p:spTgt>
                                        </p:tgtEl>
                                        <p:attrNameLst>
                                          <p:attrName>style.visibility</p:attrName>
                                        </p:attrNameLst>
                                      </p:cBhvr>
                                      <p:to>
                                        <p:strVal val="visible"/>
                                      </p:to>
                                    </p:set>
                                    <p:animEffect transition="in" filter="wipe(up)">
                                      <p:cBhvr>
                                        <p:cTn id="12" dur="500"/>
                                        <p:tgtEl>
                                          <p:spTgt spid="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4" name="TextBox 23"/>
          <p:cNvSpPr txBox="1"/>
          <p:nvPr/>
        </p:nvSpPr>
        <p:spPr>
          <a:xfrm>
            <a:off x="5613005" y="2236754"/>
            <a:ext cx="3727944"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Greek word from which “healed” is translated can mean “cure, heal, make whole;” the context determines its meaning.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this context, it is used in the sense of making one of spiritually whole.</a:t>
            </a:r>
          </a:p>
        </p:txBody>
      </p:sp>
    </p:spTree>
    <p:extLst>
      <p:ext uri="{BB962C8B-B14F-4D97-AF65-F5344CB8AC3E}">
        <p14:creationId xmlns:p14="http://schemas.microsoft.com/office/powerpoint/2010/main" val="3485949691"/>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be patient, brethren, until the coming of the Lord.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be patient. Establish your hearts, for the coming  of the Lord is at hand.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 brethren, lest you be condemned. Behold, the Judge is standing at the door!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16041726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Brethren, if anyone among you wanders from the truth,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4" name="TextBox 23"/>
          <p:cNvSpPr txBox="1"/>
          <p:nvPr/>
        </p:nvSpPr>
        <p:spPr>
          <a:xfrm>
            <a:off x="5613005" y="2236754"/>
            <a:ext cx="3727944"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Greek word from which “healed” is translated can mean “cure, heal, make whole;” the context determines its meaning.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this context, it is used in the sense of making one of spiritually whole.</a:t>
            </a:r>
          </a:p>
        </p:txBody>
      </p:sp>
    </p:spTree>
    <p:extLst>
      <p:ext uri="{BB962C8B-B14F-4D97-AF65-F5344CB8AC3E}">
        <p14:creationId xmlns:p14="http://schemas.microsoft.com/office/powerpoint/2010/main" val="135193332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4"/>
                                        </p:tgtEl>
                                      </p:cBhvr>
                                    </p:animEffect>
                                    <p:set>
                                      <p:cBhvr>
                                        <p:cTn id="7"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wanders from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someone turns him back,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2393573185"/>
      </p:ext>
    </p:extLst>
  </p:cSld>
  <p:clrMapOvr>
    <a:masterClrMapping/>
  </p:clrMapOvr>
  <p:transition spd="slow">
    <p:wipe dir="d"/>
  </p:transition>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wanders from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someone turns him back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236355634"/>
      </p:ext>
    </p:extLst>
  </p:cSld>
  <p:clrMapOvr>
    <a:masterClrMapping/>
  </p:clrMapOvr>
  <p:transition spd="slow">
    <p:wipe dir="d"/>
  </p:transition>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wanders from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someone turns him back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will save a soul from death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4246815937"/>
      </p:ext>
    </p:extLst>
  </p:cSld>
  <p:clrMapOvr>
    <a:masterClrMapping/>
  </p:clrMapOvr>
  <p:transition spd="slow">
    <p:wipe dir="d"/>
  </p:transition>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wanders from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someone turns him back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will save a soul from death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cover a multitude of sins.</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1894902475"/>
      </p:ext>
    </p:extLst>
  </p:cSld>
  <p:clrMapOvr>
    <a:masterClrMapping/>
  </p:clrMapOvr>
  <p:transition spd="slow">
    <p:wipe dir="d"/>
  </p:transition>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707745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suffering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pray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cheerful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sing psalms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 anyone among you sick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call for the elders of the church, and let them pray over him, anointing him with oil in the name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prayer of faith will save the sick, and the Lord will raise him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if he has committed sins, he will be forgiven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Confess your trespasses to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pray for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healed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effective, fervent prayer of a righteous man avails much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Elijah was a man with a nature like ours, and he prayed earnestly that it would not rain; and it did not rain on the land for three years and six months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he prayed again, and the heaven gave rain, and the earth produced its fruit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wanders from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 someone turns him back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20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know that he who turns a sinner from the error of his way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will save a soul from death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cover a multitude of sins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2169962820"/>
      </p:ext>
    </p:extLst>
  </p:cSld>
  <p:clrMapOvr>
    <a:masterClrMapping/>
  </p:clrMapOvr>
  <p:transition spd="slow">
    <p:wipe dir="d"/>
  </p:transition>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You have heard of the perseverance of Job and seen the end intended by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very compassionate and merciful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above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swear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either by heaven or by earth or with any other oath. But let your "Yes," be "Yes," and your "No," "No,"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lest you fall into judgment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3314212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Single" invX="1"/>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a:t>
              </a:r>
              <a:r>
                <a:rPr kumimoji="0" lang="en-US" altLang="en-US" sz="1800" b="1"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You have heard of the perseverance of Job and seen the end intended by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very compassionate and merciful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above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swear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either by heaven or by earth or with any other oath. But let your "Yes," be "Yes," and your "No," "No,"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lest you fall into judgment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3488517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a:t>
              </a:r>
              <a:r>
                <a:rPr kumimoji="0" lang="en-US" altLang="en-US" sz="1800" b="1"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take the prophets, who spoke in the name of the Lord, as an example of suffering and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Indeed we count them blessed who endure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You have heard of the perseverance of Job and seen the end intended by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the Lord is very compassionate and merciful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above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swear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either by heaven or by earth or with any other oath. But let your "Yes," be "Yes," and your "No," "No,"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lest you fall into judgment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Tree>
    <p:extLst>
      <p:ext uri="{BB962C8B-B14F-4D97-AF65-F5344CB8AC3E}">
        <p14:creationId xmlns:p14="http://schemas.microsoft.com/office/powerpoint/2010/main" val="102659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761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Establish your hearts, for the coming  of the Lord is at hand.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 brethren, lest you be condemned. Behold, the Judge is standing at the door!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4" name="TextBox 23"/>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grpSp>
        <p:nvGrpSpPr>
          <p:cNvPr id="25" name="Group 31">
            <a:extLst>
              <a:ext uri="{FF2B5EF4-FFF2-40B4-BE49-F238E27FC236}">
                <a16:creationId xmlns:a16="http://schemas.microsoft.com/office/drawing/2014/main" id="{BD34475E-9ACD-491F-A1B4-16C053DA5FC0}"/>
              </a:ext>
            </a:extLst>
          </p:cNvPr>
          <p:cNvGrpSpPr>
            <a:grpSpLocks/>
          </p:cNvGrpSpPr>
          <p:nvPr/>
        </p:nvGrpSpPr>
        <p:grpSpPr bwMode="auto">
          <a:xfrm>
            <a:off x="5614142" y="1110390"/>
            <a:ext cx="3529857" cy="2589413"/>
            <a:chOff x="48" y="48"/>
            <a:chExt cx="4224" cy="4451"/>
          </a:xfrm>
        </p:grpSpPr>
        <p:grpSp>
          <p:nvGrpSpPr>
            <p:cNvPr id="26" name="Group 32">
              <a:extLst>
                <a:ext uri="{FF2B5EF4-FFF2-40B4-BE49-F238E27FC236}">
                  <a16:creationId xmlns:a16="http://schemas.microsoft.com/office/drawing/2014/main" id="{70CD0AB4-8721-4E27-A90A-3D70B926C3E3}"/>
                </a:ext>
              </a:extLst>
            </p:cNvPr>
            <p:cNvGrpSpPr>
              <a:grpSpLocks/>
            </p:cNvGrpSpPr>
            <p:nvPr/>
          </p:nvGrpSpPr>
          <p:grpSpPr bwMode="auto">
            <a:xfrm>
              <a:off x="48" y="48"/>
              <a:ext cx="4224" cy="4451"/>
              <a:chOff x="528" y="1098"/>
              <a:chExt cx="4789" cy="3414"/>
            </a:xfrm>
          </p:grpSpPr>
          <p:grpSp>
            <p:nvGrpSpPr>
              <p:cNvPr id="28" name="Group 33">
                <a:extLst>
                  <a:ext uri="{FF2B5EF4-FFF2-40B4-BE49-F238E27FC236}">
                    <a16:creationId xmlns:a16="http://schemas.microsoft.com/office/drawing/2014/main" id="{2B80ACEC-019A-4BBB-BB1F-BD3D4007B7EF}"/>
                  </a:ext>
                </a:extLst>
              </p:cNvPr>
              <p:cNvGrpSpPr>
                <a:grpSpLocks/>
              </p:cNvGrpSpPr>
              <p:nvPr/>
            </p:nvGrpSpPr>
            <p:grpSpPr bwMode="auto">
              <a:xfrm>
                <a:off x="528" y="1098"/>
                <a:ext cx="4789" cy="3414"/>
                <a:chOff x="328" y="481"/>
                <a:chExt cx="5229" cy="4022"/>
              </a:xfrm>
            </p:grpSpPr>
            <p:grpSp>
              <p:nvGrpSpPr>
                <p:cNvPr id="30" name="Group 34">
                  <a:extLst>
                    <a:ext uri="{FF2B5EF4-FFF2-40B4-BE49-F238E27FC236}">
                      <a16:creationId xmlns:a16="http://schemas.microsoft.com/office/drawing/2014/main" id="{AB597B58-DB3F-4637-90A4-24A4CEE771F4}"/>
                    </a:ext>
                  </a:extLst>
                </p:cNvPr>
                <p:cNvGrpSpPr>
                  <a:grpSpLocks/>
                </p:cNvGrpSpPr>
                <p:nvPr/>
              </p:nvGrpSpPr>
              <p:grpSpPr bwMode="auto">
                <a:xfrm>
                  <a:off x="328" y="481"/>
                  <a:ext cx="5229" cy="4022"/>
                  <a:chOff x="328" y="481"/>
                  <a:chExt cx="5229" cy="4022"/>
                </a:xfrm>
              </p:grpSpPr>
              <p:sp>
                <p:nvSpPr>
                  <p:cNvPr id="32" name="Freeform 35">
                    <a:extLst>
                      <a:ext uri="{FF2B5EF4-FFF2-40B4-BE49-F238E27FC236}">
                        <a16:creationId xmlns:a16="http://schemas.microsoft.com/office/drawing/2014/main" id="{6AEF7C87-74D2-431D-A73F-6FCEAEA4737D}"/>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36">
                    <a:extLst>
                      <a:ext uri="{FF2B5EF4-FFF2-40B4-BE49-F238E27FC236}">
                        <a16:creationId xmlns:a16="http://schemas.microsoft.com/office/drawing/2014/main" id="{83D803DC-1F66-4083-B2E2-9BCDFA6BB8D1}"/>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37">
                    <a:extLst>
                      <a:ext uri="{FF2B5EF4-FFF2-40B4-BE49-F238E27FC236}">
                        <a16:creationId xmlns:a16="http://schemas.microsoft.com/office/drawing/2014/main" id="{10631A60-0D1C-4086-AF49-FE5AE8338365}"/>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38">
                    <a:extLst>
                      <a:ext uri="{FF2B5EF4-FFF2-40B4-BE49-F238E27FC236}">
                        <a16:creationId xmlns:a16="http://schemas.microsoft.com/office/drawing/2014/main" id="{CA472E2F-55E0-4A8E-BE09-2974F88D2EF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6" name="Freeform 39">
                    <a:extLst>
                      <a:ext uri="{FF2B5EF4-FFF2-40B4-BE49-F238E27FC236}">
                        <a16:creationId xmlns:a16="http://schemas.microsoft.com/office/drawing/2014/main" id="{4EA4EAE0-70FA-46DA-B859-553A15DCA0A3}"/>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7" name="Group 40">
                    <a:extLst>
                      <a:ext uri="{FF2B5EF4-FFF2-40B4-BE49-F238E27FC236}">
                        <a16:creationId xmlns:a16="http://schemas.microsoft.com/office/drawing/2014/main" id="{1E69A0E7-1647-4229-A9B8-43BFDF7A37D2}"/>
                      </a:ext>
                    </a:extLst>
                  </p:cNvPr>
                  <p:cNvGrpSpPr>
                    <a:grpSpLocks/>
                  </p:cNvGrpSpPr>
                  <p:nvPr/>
                </p:nvGrpSpPr>
                <p:grpSpPr bwMode="auto">
                  <a:xfrm>
                    <a:off x="469" y="481"/>
                    <a:ext cx="4931" cy="3697"/>
                    <a:chOff x="451" y="481"/>
                    <a:chExt cx="4931" cy="3697"/>
                  </a:xfrm>
                </p:grpSpPr>
                <p:sp>
                  <p:nvSpPr>
                    <p:cNvPr id="38" name="Freeform 41">
                      <a:extLst>
                        <a:ext uri="{FF2B5EF4-FFF2-40B4-BE49-F238E27FC236}">
                          <a16:creationId xmlns:a16="http://schemas.microsoft.com/office/drawing/2014/main" id="{4404BA58-246A-4ED1-963C-42144068545F}"/>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9" name="Line 42">
                      <a:extLst>
                        <a:ext uri="{FF2B5EF4-FFF2-40B4-BE49-F238E27FC236}">
                          <a16:creationId xmlns:a16="http://schemas.microsoft.com/office/drawing/2014/main" id="{5B8C5412-A526-4638-992B-C778EBB7171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1" name="Line 43">
                  <a:extLst>
                    <a:ext uri="{FF2B5EF4-FFF2-40B4-BE49-F238E27FC236}">
                      <a16:creationId xmlns:a16="http://schemas.microsoft.com/office/drawing/2014/main" id="{868A5BCD-3B9C-45A3-B127-A0E9E59DE6EB}"/>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9" name="Text Box 44">
                <a:extLst>
                  <a:ext uri="{FF2B5EF4-FFF2-40B4-BE49-F238E27FC236}">
                    <a16:creationId xmlns:a16="http://schemas.microsoft.com/office/drawing/2014/main" id="{79C6DFBC-4B8F-4F3D-9061-6749BE019F5D}"/>
                  </a:ext>
                </a:extLst>
              </p:cNvPr>
              <p:cNvSpPr txBox="1">
                <a:spLocks noChangeArrowheads="1"/>
              </p:cNvSpPr>
              <p:nvPr/>
            </p:nvSpPr>
            <p:spPr bwMode="auto">
              <a:xfrm>
                <a:off x="659" y="1107"/>
                <a:ext cx="4428" cy="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7" name="Rectangle 45">
              <a:extLst>
                <a:ext uri="{FF2B5EF4-FFF2-40B4-BE49-F238E27FC236}">
                  <a16:creationId xmlns:a16="http://schemas.microsoft.com/office/drawing/2014/main" id="{5A51A76D-E8AB-4434-A7DF-87282400D45C}"/>
                </a:ext>
              </a:extLst>
            </p:cNvPr>
            <p:cNvSpPr>
              <a:spLocks noChangeArrowheads="1"/>
            </p:cNvSpPr>
            <p:nvPr/>
          </p:nvSpPr>
          <p:spPr bwMode="auto">
            <a:xfrm>
              <a:off x="198" y="92"/>
              <a:ext cx="3894" cy="2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28600">
                <a:defRPr>
                  <a:solidFill>
                    <a:schemeClr val="tx1"/>
                  </a:solidFill>
                  <a:latin typeface="Arial" panose="020B0604020202020204" pitchFamily="34" charset="0"/>
                </a:defRPr>
              </a:lvl1pPr>
              <a:lvl2pPr defTabSz="228600">
                <a:defRPr>
                  <a:solidFill>
                    <a:schemeClr val="tx1"/>
                  </a:solidFill>
                  <a:latin typeface="Arial" panose="020B0604020202020204" pitchFamily="34" charset="0"/>
                </a:defRPr>
              </a:lvl2pPr>
              <a:lvl3pPr defTabSz="228600">
                <a:defRPr>
                  <a:solidFill>
                    <a:schemeClr val="tx1"/>
                  </a:solidFill>
                  <a:latin typeface="Arial" panose="020B0604020202020204" pitchFamily="34" charset="0"/>
                </a:defRPr>
              </a:lvl3pPr>
              <a:lvl4pPr defTabSz="228600">
                <a:defRPr>
                  <a:solidFill>
                    <a:schemeClr val="tx1"/>
                  </a:solidFill>
                  <a:latin typeface="Arial" panose="020B0604020202020204" pitchFamily="34" charset="0"/>
                </a:defRPr>
              </a:lvl4pPr>
              <a:lvl5pPr defTabSz="228600">
                <a:defRPr>
                  <a:solidFill>
                    <a:schemeClr val="tx1"/>
                  </a:solidFill>
                  <a:latin typeface="Arial" panose="020B0604020202020204" pitchFamily="34" charset="0"/>
                </a:defRPr>
              </a:lvl5pPr>
              <a:lvl6pPr defTabSz="228600" fontAlgn="base">
                <a:spcBef>
                  <a:spcPct val="0"/>
                </a:spcBef>
                <a:spcAft>
                  <a:spcPct val="0"/>
                </a:spcAft>
                <a:defRPr>
                  <a:solidFill>
                    <a:schemeClr val="tx1"/>
                  </a:solidFill>
                  <a:latin typeface="Arial" panose="020B0604020202020204" pitchFamily="34" charset="0"/>
                </a:defRPr>
              </a:lvl6pPr>
              <a:lvl7pPr defTabSz="228600" fontAlgn="base">
                <a:spcBef>
                  <a:spcPct val="0"/>
                </a:spcBef>
                <a:spcAft>
                  <a:spcPct val="0"/>
                </a:spcAft>
                <a:defRPr>
                  <a:solidFill>
                    <a:schemeClr val="tx1"/>
                  </a:solidFill>
                  <a:latin typeface="Arial" panose="020B0604020202020204" pitchFamily="34" charset="0"/>
                </a:defRPr>
              </a:lvl7pPr>
              <a:lvl8pPr defTabSz="228600" fontAlgn="base">
                <a:spcBef>
                  <a:spcPct val="0"/>
                </a:spcBef>
                <a:spcAft>
                  <a:spcPct val="0"/>
                </a:spcAft>
                <a:defRPr>
                  <a:solidFill>
                    <a:schemeClr val="tx1"/>
                  </a:solidFill>
                  <a:latin typeface="Arial" panose="020B0604020202020204" pitchFamily="34" charset="0"/>
                </a:defRPr>
              </a:lvl8pPr>
              <a:lvl9pPr defTabSz="228600" fontAlgn="base">
                <a:spcBef>
                  <a:spcPct val="0"/>
                </a:spcBef>
                <a:spcAft>
                  <a:spcPct val="0"/>
                </a:spcAft>
                <a:defRPr>
                  <a:solidFill>
                    <a:schemeClr val="tx1"/>
                  </a:solidFill>
                  <a:latin typeface="Arial" panose="020B0604020202020204" pitchFamily="34" charset="0"/>
                </a:defRPr>
              </a:lvl9pPr>
            </a:lstStyle>
            <a:p>
              <a:pPr marL="0" marR="0" lvl="0" indent="0" algn="l" defTabSz="2286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mn-cs"/>
                </a:rPr>
                <a:t>Hebrews 9:28 </a:t>
              </a:r>
              <a:endParaRPr kumimoji="0" 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endParaRPr>
            </a:p>
            <a:p>
              <a:pPr marL="0" marR="0" lvl="0" indent="0" algn="l" defTabSz="2286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mn-cs"/>
                </a:rPr>
                <a:t>Christ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was offered once to bear the sins of many. To those who eagerly wait for Him He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mn-cs"/>
                </a:rPr>
                <a:t>will appear a second time, apart from sin, for salvation</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nvGrpSpPr>
          <p:cNvPr id="40" name="Group 31">
            <a:extLst>
              <a:ext uri="{FF2B5EF4-FFF2-40B4-BE49-F238E27FC236}">
                <a16:creationId xmlns:a16="http://schemas.microsoft.com/office/drawing/2014/main" id="{BD34475E-9ACD-491F-A1B4-16C053DA5FC0}"/>
              </a:ext>
            </a:extLst>
          </p:cNvPr>
          <p:cNvGrpSpPr>
            <a:grpSpLocks/>
          </p:cNvGrpSpPr>
          <p:nvPr/>
        </p:nvGrpSpPr>
        <p:grpSpPr bwMode="auto">
          <a:xfrm>
            <a:off x="5625862" y="1122110"/>
            <a:ext cx="3529857" cy="2589413"/>
            <a:chOff x="48" y="48"/>
            <a:chExt cx="4224" cy="4451"/>
          </a:xfrm>
        </p:grpSpPr>
        <p:grpSp>
          <p:nvGrpSpPr>
            <p:cNvPr id="41" name="Group 32">
              <a:extLst>
                <a:ext uri="{FF2B5EF4-FFF2-40B4-BE49-F238E27FC236}">
                  <a16:creationId xmlns:a16="http://schemas.microsoft.com/office/drawing/2014/main" id="{70CD0AB4-8721-4E27-A90A-3D70B926C3E3}"/>
                </a:ext>
              </a:extLst>
            </p:cNvPr>
            <p:cNvGrpSpPr>
              <a:grpSpLocks/>
            </p:cNvGrpSpPr>
            <p:nvPr/>
          </p:nvGrpSpPr>
          <p:grpSpPr bwMode="auto">
            <a:xfrm>
              <a:off x="48" y="48"/>
              <a:ext cx="4224" cy="4451"/>
              <a:chOff x="528" y="1098"/>
              <a:chExt cx="4789" cy="3414"/>
            </a:xfrm>
          </p:grpSpPr>
          <p:grpSp>
            <p:nvGrpSpPr>
              <p:cNvPr id="43" name="Group 33">
                <a:extLst>
                  <a:ext uri="{FF2B5EF4-FFF2-40B4-BE49-F238E27FC236}">
                    <a16:creationId xmlns:a16="http://schemas.microsoft.com/office/drawing/2014/main" id="{2B80ACEC-019A-4BBB-BB1F-BD3D4007B7EF}"/>
                  </a:ext>
                </a:extLst>
              </p:cNvPr>
              <p:cNvGrpSpPr>
                <a:grpSpLocks/>
              </p:cNvGrpSpPr>
              <p:nvPr/>
            </p:nvGrpSpPr>
            <p:grpSpPr bwMode="auto">
              <a:xfrm>
                <a:off x="528" y="1098"/>
                <a:ext cx="4789" cy="3414"/>
                <a:chOff x="328" y="481"/>
                <a:chExt cx="5229" cy="4022"/>
              </a:xfrm>
            </p:grpSpPr>
            <p:grpSp>
              <p:nvGrpSpPr>
                <p:cNvPr id="45" name="Group 34">
                  <a:extLst>
                    <a:ext uri="{FF2B5EF4-FFF2-40B4-BE49-F238E27FC236}">
                      <a16:creationId xmlns:a16="http://schemas.microsoft.com/office/drawing/2014/main" id="{AB597B58-DB3F-4637-90A4-24A4CEE771F4}"/>
                    </a:ext>
                  </a:extLst>
                </p:cNvPr>
                <p:cNvGrpSpPr>
                  <a:grpSpLocks/>
                </p:cNvGrpSpPr>
                <p:nvPr/>
              </p:nvGrpSpPr>
              <p:grpSpPr bwMode="auto">
                <a:xfrm>
                  <a:off x="328" y="481"/>
                  <a:ext cx="5229" cy="4022"/>
                  <a:chOff x="328" y="481"/>
                  <a:chExt cx="5229" cy="4022"/>
                </a:xfrm>
              </p:grpSpPr>
              <p:sp>
                <p:nvSpPr>
                  <p:cNvPr id="47" name="Freeform 35">
                    <a:extLst>
                      <a:ext uri="{FF2B5EF4-FFF2-40B4-BE49-F238E27FC236}">
                        <a16:creationId xmlns:a16="http://schemas.microsoft.com/office/drawing/2014/main" id="{6AEF7C87-74D2-431D-A73F-6FCEAEA4737D}"/>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8" name="Freeform 36">
                    <a:extLst>
                      <a:ext uri="{FF2B5EF4-FFF2-40B4-BE49-F238E27FC236}">
                        <a16:creationId xmlns:a16="http://schemas.microsoft.com/office/drawing/2014/main" id="{83D803DC-1F66-4083-B2E2-9BCDFA6BB8D1}"/>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9" name="Freeform 37">
                    <a:extLst>
                      <a:ext uri="{FF2B5EF4-FFF2-40B4-BE49-F238E27FC236}">
                        <a16:creationId xmlns:a16="http://schemas.microsoft.com/office/drawing/2014/main" id="{10631A60-0D1C-4086-AF49-FE5AE8338365}"/>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0" name="Freeform 38">
                    <a:extLst>
                      <a:ext uri="{FF2B5EF4-FFF2-40B4-BE49-F238E27FC236}">
                        <a16:creationId xmlns:a16="http://schemas.microsoft.com/office/drawing/2014/main" id="{CA472E2F-55E0-4A8E-BE09-2974F88D2EF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1" name="Freeform 39">
                    <a:extLst>
                      <a:ext uri="{FF2B5EF4-FFF2-40B4-BE49-F238E27FC236}">
                        <a16:creationId xmlns:a16="http://schemas.microsoft.com/office/drawing/2014/main" id="{4EA4EAE0-70FA-46DA-B859-553A15DCA0A3}"/>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52" name="Group 40">
                    <a:extLst>
                      <a:ext uri="{FF2B5EF4-FFF2-40B4-BE49-F238E27FC236}">
                        <a16:creationId xmlns:a16="http://schemas.microsoft.com/office/drawing/2014/main" id="{1E69A0E7-1647-4229-A9B8-43BFDF7A37D2}"/>
                      </a:ext>
                    </a:extLst>
                  </p:cNvPr>
                  <p:cNvGrpSpPr>
                    <a:grpSpLocks/>
                  </p:cNvGrpSpPr>
                  <p:nvPr/>
                </p:nvGrpSpPr>
                <p:grpSpPr bwMode="auto">
                  <a:xfrm>
                    <a:off x="469" y="481"/>
                    <a:ext cx="4931" cy="3697"/>
                    <a:chOff x="451" y="481"/>
                    <a:chExt cx="4931" cy="3697"/>
                  </a:xfrm>
                </p:grpSpPr>
                <p:sp>
                  <p:nvSpPr>
                    <p:cNvPr id="53" name="Freeform 41">
                      <a:extLst>
                        <a:ext uri="{FF2B5EF4-FFF2-40B4-BE49-F238E27FC236}">
                          <a16:creationId xmlns:a16="http://schemas.microsoft.com/office/drawing/2014/main" id="{4404BA58-246A-4ED1-963C-42144068545F}"/>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4" name="Line 42">
                      <a:extLst>
                        <a:ext uri="{FF2B5EF4-FFF2-40B4-BE49-F238E27FC236}">
                          <a16:creationId xmlns:a16="http://schemas.microsoft.com/office/drawing/2014/main" id="{5B8C5412-A526-4638-992B-C778EBB7171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46" name="Line 43">
                  <a:extLst>
                    <a:ext uri="{FF2B5EF4-FFF2-40B4-BE49-F238E27FC236}">
                      <a16:creationId xmlns:a16="http://schemas.microsoft.com/office/drawing/2014/main" id="{868A5BCD-3B9C-45A3-B127-A0E9E59DE6EB}"/>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4" name="Text Box 44">
                <a:extLst>
                  <a:ext uri="{FF2B5EF4-FFF2-40B4-BE49-F238E27FC236}">
                    <a16:creationId xmlns:a16="http://schemas.microsoft.com/office/drawing/2014/main" id="{79C6DFBC-4B8F-4F3D-9061-6749BE019F5D}"/>
                  </a:ext>
                </a:extLst>
              </p:cNvPr>
              <p:cNvSpPr txBox="1">
                <a:spLocks noChangeArrowheads="1"/>
              </p:cNvSpPr>
              <p:nvPr/>
            </p:nvSpPr>
            <p:spPr bwMode="auto">
              <a:xfrm>
                <a:off x="659" y="1107"/>
                <a:ext cx="4428" cy="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2" name="Rectangle 45">
              <a:extLst>
                <a:ext uri="{FF2B5EF4-FFF2-40B4-BE49-F238E27FC236}">
                  <a16:creationId xmlns:a16="http://schemas.microsoft.com/office/drawing/2014/main" id="{5A51A76D-E8AB-4434-A7DF-87282400D45C}"/>
                </a:ext>
              </a:extLst>
            </p:cNvPr>
            <p:cNvSpPr>
              <a:spLocks noChangeArrowheads="1"/>
            </p:cNvSpPr>
            <p:nvPr/>
          </p:nvSpPr>
          <p:spPr bwMode="auto">
            <a:xfrm>
              <a:off x="198" y="92"/>
              <a:ext cx="3894" cy="3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28600">
                <a:defRPr>
                  <a:solidFill>
                    <a:schemeClr val="tx1"/>
                  </a:solidFill>
                  <a:latin typeface="Arial" panose="020B0604020202020204" pitchFamily="34" charset="0"/>
                </a:defRPr>
              </a:lvl1pPr>
              <a:lvl2pPr defTabSz="228600">
                <a:defRPr>
                  <a:solidFill>
                    <a:schemeClr val="tx1"/>
                  </a:solidFill>
                  <a:latin typeface="Arial" panose="020B0604020202020204" pitchFamily="34" charset="0"/>
                </a:defRPr>
              </a:lvl2pPr>
              <a:lvl3pPr defTabSz="228600">
                <a:defRPr>
                  <a:solidFill>
                    <a:schemeClr val="tx1"/>
                  </a:solidFill>
                  <a:latin typeface="Arial" panose="020B0604020202020204" pitchFamily="34" charset="0"/>
                </a:defRPr>
              </a:lvl3pPr>
              <a:lvl4pPr defTabSz="228600">
                <a:defRPr>
                  <a:solidFill>
                    <a:schemeClr val="tx1"/>
                  </a:solidFill>
                  <a:latin typeface="Arial" panose="020B0604020202020204" pitchFamily="34" charset="0"/>
                </a:defRPr>
              </a:lvl4pPr>
              <a:lvl5pPr defTabSz="228600">
                <a:defRPr>
                  <a:solidFill>
                    <a:schemeClr val="tx1"/>
                  </a:solidFill>
                  <a:latin typeface="Arial" panose="020B0604020202020204" pitchFamily="34" charset="0"/>
                </a:defRPr>
              </a:lvl5pPr>
              <a:lvl6pPr defTabSz="228600" fontAlgn="base">
                <a:spcBef>
                  <a:spcPct val="0"/>
                </a:spcBef>
                <a:spcAft>
                  <a:spcPct val="0"/>
                </a:spcAft>
                <a:defRPr>
                  <a:solidFill>
                    <a:schemeClr val="tx1"/>
                  </a:solidFill>
                  <a:latin typeface="Arial" panose="020B0604020202020204" pitchFamily="34" charset="0"/>
                </a:defRPr>
              </a:lvl6pPr>
              <a:lvl7pPr defTabSz="228600" fontAlgn="base">
                <a:spcBef>
                  <a:spcPct val="0"/>
                </a:spcBef>
                <a:spcAft>
                  <a:spcPct val="0"/>
                </a:spcAft>
                <a:defRPr>
                  <a:solidFill>
                    <a:schemeClr val="tx1"/>
                  </a:solidFill>
                  <a:latin typeface="Arial" panose="020B0604020202020204" pitchFamily="34" charset="0"/>
                </a:defRPr>
              </a:lvl7pPr>
              <a:lvl8pPr defTabSz="228600" fontAlgn="base">
                <a:spcBef>
                  <a:spcPct val="0"/>
                </a:spcBef>
                <a:spcAft>
                  <a:spcPct val="0"/>
                </a:spcAft>
                <a:defRPr>
                  <a:solidFill>
                    <a:schemeClr val="tx1"/>
                  </a:solidFill>
                  <a:latin typeface="Arial" panose="020B0604020202020204" pitchFamily="34" charset="0"/>
                </a:defRPr>
              </a:lvl8pPr>
              <a:lvl9pPr defTabSz="228600" fontAlgn="base">
                <a:spcBef>
                  <a:spcPct val="0"/>
                </a:spcBef>
                <a:spcAft>
                  <a:spcPct val="0"/>
                </a:spcAft>
                <a:defRPr>
                  <a:solidFill>
                    <a:schemeClr val="tx1"/>
                  </a:solidFill>
                  <a:latin typeface="Arial" panose="020B0604020202020204" pitchFamily="34" charset="0"/>
                </a:defRPr>
              </a:lvl9pPr>
            </a:lstStyle>
            <a:p>
              <a:pPr marL="0" marR="0" lvl="0" indent="0" algn="l" defTabSz="2286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mn-cs"/>
                </a:rPr>
                <a:t>Acts 1:11 </a:t>
              </a:r>
            </a:p>
            <a:p>
              <a:pPr marL="0" marR="0" lvl="0" indent="0" algn="l" defTabSz="2286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“…This same Jesus,          who was taken up from you into heaven, will so come in like manner as you saw Him go into heaven.”</a:t>
              </a: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1816846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arn(outVertic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nodeType="clickEffect">
                                  <p:stCondLst>
                                    <p:cond delay="0"/>
                                  </p:stCondLst>
                                  <p:childTnLst>
                                    <p:animEffect transition="out" filter="barn(inVertical)">
                                      <p:cBhvr>
                                        <p:cTn id="16" dur="500"/>
                                        <p:tgtEl>
                                          <p:spTgt spid="25"/>
                                        </p:tgtEl>
                                      </p:cBhvr>
                                    </p:animEffect>
                                    <p:set>
                                      <p:cBhvr>
                                        <p:cTn id="17" dur="1" fill="hold">
                                          <p:stCondLst>
                                            <p:cond delay="499"/>
                                          </p:stCondLst>
                                        </p:cTn>
                                        <p:tgtEl>
                                          <p:spTgt spid="2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arn(outVertic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nodeType="clickEffect">
                                  <p:stCondLst>
                                    <p:cond delay="0"/>
                                  </p:stCondLst>
                                  <p:childTnLst>
                                    <p:animEffect transition="out" filter="barn(inVertical)">
                                      <p:cBhvr>
                                        <p:cTn id="26" dur="500"/>
                                        <p:tgtEl>
                                          <p:spTgt spid="40"/>
                                        </p:tgtEl>
                                      </p:cBhvr>
                                    </p:animEffect>
                                    <p:set>
                                      <p:cBhvr>
                                        <p:cTn id="27" dur="1" fill="hold">
                                          <p:stCondLst>
                                            <p:cond delay="499"/>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the coming  of the Lord is at hand.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 brethren, lest you be condemned. Behold, the Judge is standing at the door!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234401327"/>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 brethren, lest you be condemned. Behold, the Judge is standing at the door!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799797251"/>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you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the Judge is standing at the door!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238515511"/>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the Judge is standing at the door!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3127406502"/>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466344"/>
            <a:ext cx="5602712" cy="69037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5:7-20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 brethren, until the coming of the Lord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See how the farmer waits for the precious fruit of the earth, waiting patiently for it until it receives the early and latter rain.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also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be patient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Establish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for the coming  of the Lord is at hand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grumble against one another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lest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you</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 be condemned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Behold,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the Judge is standing at the door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take the prophets, who spoke in the name of the Lord, as an example of suffering and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count them blessed who endure. You have heard of the perseverance of Job and seen the end intended by the Lord-- that the Lord is very compassionate and merciful.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above all, my brethren, do not swear, either by heaven or by earth or with any other oath. But let your "Yes," be "Yes," and your "No," "No," lest you fall into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348460" y="-4705"/>
            <a:ext cx="8468751" cy="471873"/>
          </a:xfrm>
        </p:spPr>
        <p:txBody>
          <a:bodyPr anchor="ctr">
            <a:noAutofit/>
          </a:bodyPr>
          <a:lstStyle/>
          <a:p>
            <a:r>
              <a:rPr lang="en-US" sz="2400" dirty="0">
                <a:latin typeface="Arial" panose="020B0604020202020204" pitchFamily="34" charset="0"/>
                <a:cs typeface="Arial" panose="020B0604020202020204" pitchFamily="34" charset="0"/>
              </a:rPr>
              <a:t>The Epistle of James – Endure Unto The Coming of The Lord</a:t>
            </a:r>
          </a:p>
        </p:txBody>
      </p:sp>
      <p:sp>
        <p:nvSpPr>
          <p:cNvPr id="25" name="TextBox 24"/>
          <p:cNvSpPr txBox="1"/>
          <p:nvPr/>
        </p:nvSpPr>
        <p:spPr>
          <a:xfrm>
            <a:off x="5686864" y="805416"/>
            <a:ext cx="224510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Heb. 9:28; Acts 1:11</a:t>
            </a:r>
          </a:p>
        </p:txBody>
      </p:sp>
    </p:spTree>
    <p:extLst>
      <p:ext uri="{BB962C8B-B14F-4D97-AF65-F5344CB8AC3E}">
        <p14:creationId xmlns:p14="http://schemas.microsoft.com/office/powerpoint/2010/main" val="1981614448"/>
      </p:ext>
    </p:extLst>
  </p:cSld>
  <p:clrMapOvr>
    <a:masterClrMapping/>
  </p:clrMapOvr>
  <p:transition spd="slow">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8650</Words>
  <Application>Microsoft Office PowerPoint</Application>
  <PresentationFormat>On-screen Show (4:3)</PresentationFormat>
  <Paragraphs>289</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Aptos</vt:lpstr>
      <vt:lpstr>Aptos Display</vt:lpstr>
      <vt:lpstr>Arial</vt:lpstr>
      <vt:lpstr>Calibri</vt:lpstr>
      <vt:lpstr>1_Office Theme</vt:lpstr>
      <vt:lpstr>PowerPoint Presentation</vt:lpstr>
      <vt:lpstr>The Epistle of James</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The Epistle of James – Endure Unto The Coming of The Lord</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17</cp:revision>
  <dcterms:created xsi:type="dcterms:W3CDTF">2008-03-16T18:22:36Z</dcterms:created>
  <dcterms:modified xsi:type="dcterms:W3CDTF">2024-04-20T01:18:05Z</dcterms:modified>
</cp:coreProperties>
</file>