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3"/>
  </p:notesMasterIdLst>
  <p:sldIdLst>
    <p:sldId id="756" r:id="rId2"/>
    <p:sldId id="783" r:id="rId3"/>
    <p:sldId id="78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41" r:id="rId21"/>
    <p:sldId id="75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4450F3-2582-4107-847B-F7ABC17146CF}" v="4" dt="2024-04-16T22:37:24.9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3" d="100"/>
          <a:sy n="73" d="100"/>
        </p:scale>
        <p:origin x="133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4/17/2024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7BD95-EA54-32E0-53D6-0B17EDB0672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D878FBE-1F45-B975-2001-C01D697A598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5BE4C2E-B8D7-8A1D-DA4E-851EED2CBAA8}"/>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5" name="Footer Placeholder 4">
            <a:extLst>
              <a:ext uri="{FF2B5EF4-FFF2-40B4-BE49-F238E27FC236}">
                <a16:creationId xmlns:a16="http://schemas.microsoft.com/office/drawing/2014/main" id="{8ED3E12C-D8A0-064E-6FE7-61F6F7FBE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AC7CD-3980-3040-6E60-157172AE27B4}"/>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50531464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FCC26-13DB-4483-F38B-BB9DD16F26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781CAA-CF49-DCF7-D467-6FE025A666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078036-1A5C-3262-5C7A-1AA65D5B7C51}"/>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5" name="Footer Placeholder 4">
            <a:extLst>
              <a:ext uri="{FF2B5EF4-FFF2-40B4-BE49-F238E27FC236}">
                <a16:creationId xmlns:a16="http://schemas.microsoft.com/office/drawing/2014/main" id="{3E78C115-E172-B645-7B4D-BB8A15A78B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235A61-B75C-8DA3-75A1-F4B06E27497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73122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85787D-E39D-C5CA-A067-26ED78932E35}"/>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98587E-8271-D7EA-099F-5FA6B99DB406}"/>
              </a:ext>
            </a:extLst>
          </p:cNvPr>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3ECE2-52B1-7241-90A8-695089F13858}"/>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5" name="Footer Placeholder 4">
            <a:extLst>
              <a:ext uri="{FF2B5EF4-FFF2-40B4-BE49-F238E27FC236}">
                <a16:creationId xmlns:a16="http://schemas.microsoft.com/office/drawing/2014/main" id="{8E1A275B-4495-1047-AF34-27C53FD38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15E26B-4340-5901-5B6F-5ABF402461B3}"/>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79467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B6F9-5814-B76F-301E-7A397EC943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468499-1F57-18FE-71CD-439D30BCA9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417B2A-082A-E19D-BFD3-1C9B41E2F8CB}"/>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5" name="Footer Placeholder 4">
            <a:extLst>
              <a:ext uri="{FF2B5EF4-FFF2-40B4-BE49-F238E27FC236}">
                <a16:creationId xmlns:a16="http://schemas.microsoft.com/office/drawing/2014/main" id="{740B702D-C704-0E97-2510-FDED12DE4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E6EAA-6801-F8B5-A89F-D9BC58440C89}"/>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880688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AFABC-A02C-8CE8-16A3-5A02242CF499}"/>
              </a:ext>
            </a:extLst>
          </p:cNvPr>
          <p:cNvSpPr>
            <a:spLocks noGrp="1"/>
          </p:cNvSpPr>
          <p:nvPr>
            <p:ph type="title"/>
          </p:nvPr>
        </p:nvSpPr>
        <p:spPr>
          <a:xfrm>
            <a:off x="623888" y="1709741"/>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672B34EF-12B0-F76D-B3D5-51E8EDB6AD78}"/>
              </a:ext>
            </a:extLst>
          </p:cNvPr>
          <p:cNvSpPr>
            <a:spLocks noGrp="1"/>
          </p:cNvSpPr>
          <p:nvPr>
            <p:ph type="body" idx="1"/>
          </p:nvPr>
        </p:nvSpPr>
        <p:spPr>
          <a:xfrm>
            <a:off x="623888" y="4589466"/>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484653-B797-A236-C86B-8C79316C6454}"/>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5" name="Footer Placeholder 4">
            <a:extLst>
              <a:ext uri="{FF2B5EF4-FFF2-40B4-BE49-F238E27FC236}">
                <a16:creationId xmlns:a16="http://schemas.microsoft.com/office/drawing/2014/main" id="{2B3D1934-94E8-949E-F271-372441E0D1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891DB-8E4F-76D8-4B8E-AF1E8C79007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602593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A68D6-FDB4-1002-B960-B0DC1D5F8D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15BC46-F128-562A-60D7-B0317B5C501E}"/>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A86732-1F9A-6E82-2855-14F24657ED3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C0E701-78DD-43DD-FF4B-855ABA5001A3}"/>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6" name="Footer Placeholder 5">
            <a:extLst>
              <a:ext uri="{FF2B5EF4-FFF2-40B4-BE49-F238E27FC236}">
                <a16:creationId xmlns:a16="http://schemas.microsoft.com/office/drawing/2014/main" id="{FE9D22A1-344C-B50F-FDD9-8BA7C60FD5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D49AC7-7F2C-BCCD-5965-198472D9CD6D}"/>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78497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D288-49B9-06DB-40C7-0E4DEB7E9F88}"/>
              </a:ext>
            </a:extLst>
          </p:cNvPr>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661877-6475-EE1B-5276-3B10470242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6BDEAC5-5303-2BAC-D037-B9A7E2E3696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70E962-A5AA-3F05-39EA-D0D34E8899DB}"/>
              </a:ext>
            </a:extLst>
          </p:cNvPr>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7CD81C0-FA32-5302-E3FA-70529D19A323}"/>
              </a:ext>
            </a:extLst>
          </p:cNvPr>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6B6B29-5F39-EE7E-4F96-DB1348DA4A0E}"/>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8" name="Footer Placeholder 7">
            <a:extLst>
              <a:ext uri="{FF2B5EF4-FFF2-40B4-BE49-F238E27FC236}">
                <a16:creationId xmlns:a16="http://schemas.microsoft.com/office/drawing/2014/main" id="{6358E2F8-A895-71AC-0C41-E1776156FA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819A2F-87BA-48F6-B001-2D35F4203BA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94466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21C64-359C-C70E-1E4C-4960777BFF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2A4B59-0FAF-6EBD-AF96-F6BC08B90787}"/>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4" name="Footer Placeholder 3">
            <a:extLst>
              <a:ext uri="{FF2B5EF4-FFF2-40B4-BE49-F238E27FC236}">
                <a16:creationId xmlns:a16="http://schemas.microsoft.com/office/drawing/2014/main" id="{2962CEF8-0B9B-0555-0C85-B94E524F29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7065C9-79C3-80AA-7985-C9F42331E893}"/>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49962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79025E-4D1A-8CC4-8F97-2ADFE2661671}"/>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3" name="Footer Placeholder 2">
            <a:extLst>
              <a:ext uri="{FF2B5EF4-FFF2-40B4-BE49-F238E27FC236}">
                <a16:creationId xmlns:a16="http://schemas.microsoft.com/office/drawing/2014/main" id="{41ED831F-3196-FA0F-D81C-46FF313ED9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74A6A3-AFEE-2F60-D502-B0D584CE0080}"/>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27422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7B1F4-A56D-EDA8-C923-65222A6AF3A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C2C389F-9FB7-B84D-F4D8-FA4CCCC2EB80}"/>
              </a:ext>
            </a:extLst>
          </p:cNvPr>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6AFCB4-6232-E71C-0520-E6F239C4A90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ABC7B90-6F72-93B6-B777-D2061EFB3A35}"/>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6" name="Footer Placeholder 5">
            <a:extLst>
              <a:ext uri="{FF2B5EF4-FFF2-40B4-BE49-F238E27FC236}">
                <a16:creationId xmlns:a16="http://schemas.microsoft.com/office/drawing/2014/main" id="{DE9E8934-D2C0-AA68-46F0-6D2237E935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FCA64C-C7D2-2A03-15DA-5EF138597017}"/>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55072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9955A-20BB-BFAD-0A11-67C02F160B3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79A2B0E7-B878-9228-4F1F-DAF5D1452639}"/>
              </a:ext>
            </a:extLst>
          </p:cNvPr>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2DBD86F-88A6-D252-4D86-559EF660EE2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A61AFB6-F2BC-90AA-2ED9-115567AFC72E}"/>
              </a:ext>
            </a:extLst>
          </p:cNvPr>
          <p:cNvSpPr>
            <a:spLocks noGrp="1"/>
          </p:cNvSpPr>
          <p:nvPr>
            <p:ph type="dt" sz="half" idx="10"/>
          </p:nvPr>
        </p:nvSpPr>
        <p:spPr/>
        <p:txBody>
          <a:bodyPr/>
          <a:lstStyle/>
          <a:p>
            <a:fld id="{9B10DA54-8C00-45E6-9241-EBD0FA0C8304}" type="datetimeFigureOut">
              <a:rPr lang="en-US" smtClean="0"/>
              <a:t>4/17/2024</a:t>
            </a:fld>
            <a:endParaRPr lang="en-US"/>
          </a:p>
        </p:txBody>
      </p:sp>
      <p:sp>
        <p:nvSpPr>
          <p:cNvPr id="6" name="Footer Placeholder 5">
            <a:extLst>
              <a:ext uri="{FF2B5EF4-FFF2-40B4-BE49-F238E27FC236}">
                <a16:creationId xmlns:a16="http://schemas.microsoft.com/office/drawing/2014/main" id="{086766AA-BA40-B17A-6E60-441D5C3346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C22503-7998-F7A1-8032-D03F074735CA}"/>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29208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3A7224-8F33-C34C-D45B-8D3E80766EAA}"/>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A0063F-572B-D356-25AA-F72915C7335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23D63A-D153-1A07-C6C3-A063B682418B}"/>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9B10DA54-8C00-45E6-9241-EBD0FA0C8304}" type="datetimeFigureOut">
              <a:rPr lang="en-US" smtClean="0"/>
              <a:t>4/17/2024</a:t>
            </a:fld>
            <a:endParaRPr lang="en-US"/>
          </a:p>
        </p:txBody>
      </p:sp>
      <p:sp>
        <p:nvSpPr>
          <p:cNvPr id="5" name="Footer Placeholder 4">
            <a:extLst>
              <a:ext uri="{FF2B5EF4-FFF2-40B4-BE49-F238E27FC236}">
                <a16:creationId xmlns:a16="http://schemas.microsoft.com/office/drawing/2014/main" id="{6972EC56-7937-5E6D-4F53-C328B3863047}"/>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D7133F8-F272-84BB-EC33-CA60AD9AF71F}"/>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4969ACE7-ACD4-4B25-A5AC-4BE3A30104D6}" type="slidenum">
              <a:rPr lang="en-US" smtClean="0"/>
              <a:t>‹#›</a:t>
            </a:fld>
            <a:endParaRPr lang="en-US"/>
          </a:p>
        </p:txBody>
      </p:sp>
    </p:spTree>
    <p:extLst>
      <p:ext uri="{BB962C8B-B14F-4D97-AF65-F5344CB8AC3E}">
        <p14:creationId xmlns:p14="http://schemas.microsoft.com/office/powerpoint/2010/main" val="266186100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0634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sp>
        <p:nvSpPr>
          <p:cNvPr id="3" name="TextBox 2">
            <a:extLst>
              <a:ext uri="{FF2B5EF4-FFF2-40B4-BE49-F238E27FC236}">
                <a16:creationId xmlns:a16="http://schemas.microsoft.com/office/drawing/2014/main" id="{4AD96C0B-7CDA-2A41-E3AA-2100C2BC85D3}"/>
              </a:ext>
            </a:extLst>
          </p:cNvPr>
          <p:cNvSpPr txBox="1"/>
          <p:nvPr/>
        </p:nvSpPr>
        <p:spPr>
          <a:xfrm>
            <a:off x="5029200" y="392615"/>
            <a:ext cx="4251960" cy="646480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have observed that the epistle of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was written to encourage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Jewish Christians as they dispersed from Jerusalem and returned home.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Their faith would be tested by various trials that they would “fall into” through no fault of their own.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as we get into the heart of  the epistle, it is evident that James is aware of some major character problems these Christians needed to concede to and repent of.</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to have a mere conviction of faith, but a genuine working faith.</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a loving spiritual family; they were divided by wealth, pride, and prejudice, envy, and strife, and hypocritical faith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(2:1-13; 3:14-16; 4:1-5)</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wealthy trusted in their riches, and mistreated their employees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(5:1-6)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test of their faith would produce character, also, if they would repent.</a:t>
            </a:r>
          </a:p>
        </p:txBody>
      </p:sp>
      <p:grpSp>
        <p:nvGrpSpPr>
          <p:cNvPr id="2" name="Group 1"/>
          <p:cNvGrpSpPr/>
          <p:nvPr/>
        </p:nvGrpSpPr>
        <p:grpSpPr>
          <a:xfrm>
            <a:off x="28575" y="476054"/>
            <a:ext cx="5047488" cy="7225562"/>
            <a:chOff x="28575" y="476055"/>
            <a:chExt cx="4835682"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705679" cy="4949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My brethren, do not hold the faith of our Lord Jesus Christ, the Lord of glory, with partiality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there should come into your assembly a man with gold rings, in fine apparel, and there should also come in a poor man in filthy clothes,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you pay attention to the one wearing the fine clothes and say to him, "You sit here in a good place," and say to the poor man, "You stand there," or, "Sit here at my footstool,"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have you not shown partiality among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and become judges with evil thoughts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Listen, my beloved brethren: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Has God not chosen the poor of this world     to be rich in faith and heirs of the kingdom which He promised to those who love Him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have dishonored the poor man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the rich oppress you and drag you   into the courts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they not blaspheme that noble name by which you are called?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Oval 23">
            <a:extLst>
              <a:ext uri="{FF2B5EF4-FFF2-40B4-BE49-F238E27FC236}">
                <a16:creationId xmlns:a16="http://schemas.microsoft.com/office/drawing/2014/main" id="{926A45ED-F919-3528-0E62-B4EBD2DFFE9A}"/>
              </a:ext>
            </a:extLst>
          </p:cNvPr>
          <p:cNvSpPr/>
          <p:nvPr/>
        </p:nvSpPr>
        <p:spPr>
          <a:xfrm>
            <a:off x="301827" y="1325880"/>
            <a:ext cx="504290" cy="317615"/>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78324697"/>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sp>
        <p:nvSpPr>
          <p:cNvPr id="3" name="TextBox 2">
            <a:extLst>
              <a:ext uri="{FF2B5EF4-FFF2-40B4-BE49-F238E27FC236}">
                <a16:creationId xmlns:a16="http://schemas.microsoft.com/office/drawing/2014/main" id="{4AD96C0B-7CDA-2A41-E3AA-2100C2BC85D3}"/>
              </a:ext>
            </a:extLst>
          </p:cNvPr>
          <p:cNvSpPr txBox="1"/>
          <p:nvPr/>
        </p:nvSpPr>
        <p:spPr>
          <a:xfrm>
            <a:off x="5033073" y="392616"/>
            <a:ext cx="4251604" cy="646330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have observed that the epistle of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was written to encourage  Jewish Christians as they dispersed from Jerusalem and returned home.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Their faith would be tested by various trials that they would “fall into” through no fault of their own.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as we get into the heart of  the epistle, it is evident that James is aware of some major character problems these Christians needed to concede to and repent of.</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to have a mere conviction of faith, but a genuine working faith.</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a loving spiritual family; they were divided by wealth, pride, and prejudice, envy, and strife, and hypocritical faith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(2:1-13; 3:14-16; 4:1-5)</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wealthy trusted in their riches, and mistreated their employees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(5:1-6)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test of their faith would produce character, also, if they would repent.</a:t>
            </a:r>
          </a:p>
        </p:txBody>
      </p:sp>
      <p:grpSp>
        <p:nvGrpSpPr>
          <p:cNvPr id="2" name="Group 1"/>
          <p:cNvGrpSpPr/>
          <p:nvPr/>
        </p:nvGrpSpPr>
        <p:grpSpPr>
          <a:xfrm>
            <a:off x="28575" y="476054"/>
            <a:ext cx="5047488" cy="7225562"/>
            <a:chOff x="28575" y="476055"/>
            <a:chExt cx="4835682"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705679" cy="4949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My brethren, do not hold the faith of our Lord Jesus Christ, the Lord of glory, with partiality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there should come into your assembly a man with gold rings, in fine apparel, and there should also come in a poor man in filthy clothes,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you pay attention to the one wearing the fine clothes and say to him, "You sit here in a good place," and say to the poor man, "You stand there," or, "Sit here at my footstool,"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have you not shown partiality among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and become judges with evil thoughts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Listen, my beloved brethren: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Has God not chosen the poor of this world     to be rich in faith and heirs of the kingdom    which He promised to those who love Him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have dishonored the poor man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the rich oppress you and drag you   into the courts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they not blaspheme that noble name by which you are called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Oval 23">
            <a:extLst>
              <a:ext uri="{FF2B5EF4-FFF2-40B4-BE49-F238E27FC236}">
                <a16:creationId xmlns:a16="http://schemas.microsoft.com/office/drawing/2014/main" id="{926A45ED-F919-3528-0E62-B4EBD2DFFE9A}"/>
              </a:ext>
            </a:extLst>
          </p:cNvPr>
          <p:cNvSpPr/>
          <p:nvPr/>
        </p:nvSpPr>
        <p:spPr>
          <a:xfrm>
            <a:off x="301827" y="1324040"/>
            <a:ext cx="504290" cy="317615"/>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64460292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4" y="476054"/>
            <a:ext cx="5048752" cy="7225562"/>
            <a:chOff x="28575" y="476055"/>
            <a:chExt cx="4821174"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691171" cy="425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2:8-13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you really fulfill the royal law according to the Scripture, "You shall love your neighbor  as yourself," you do well;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if you show partiality, you commit sin,  and are convicted by the law as transgressors.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whoever shall keep the whole law, and yet stumble in one point, he is guilty of all.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who said, "Do not commit adultery," also said, "Do not murder."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if you do not commit adultery, but you do murder, you have become a  transgressor of the law.</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speak and so do as those who will be judged by the law of liberty.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judgment is without mercy to the one who has shown no mercy.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Mercy triumphs over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2558565203"/>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4" y="476054"/>
            <a:ext cx="5048752" cy="7225562"/>
            <a:chOff x="28575" y="476055"/>
            <a:chExt cx="4821174"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691171" cy="425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2:8-13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really fulfill the royal law according to the Scripture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"You shall love your neighbor  as yourself,"</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do well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if you show partiality, you commit sin,  and are convicted by the law as transgressors.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whoever shall keep the whole law, and yet stumble in one point, he is guilty of all.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who said, "Do not commit adultery," also said, "Do not murder."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if you do not commit adultery, but you do murder, you have become a  transgressor of the law.</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speak and so do as those who will be judged by the law of liberty.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judgment is without mercy to the one who has shown no mercy.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Mercy triumphs over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143042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4" y="476054"/>
            <a:ext cx="5048752" cy="7225562"/>
            <a:chOff x="28575" y="476055"/>
            <a:chExt cx="4821174"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691171" cy="425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2:8-13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a:t>
              </a:r>
              <a:r>
                <a:rPr kumimoji="0" lang="en-US" altLang="en-US" sz="1800" b="1"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really</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fulfill the royal law according to the Scripture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"You shall love your neighbor  as yourself,"</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do well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if you show partiality, you commit sin,  and are convicted by the law as transgressors.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whoever shall keep the whole law, and yet stumble in one point, he is guilty of all.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who said, "Do not commit adultery," also said, "Do not murder."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if you do not commit adultery, but you do murder, you have become a  transgressor of the law.</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speak and so do as those who will be judged by the law of liberty.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judgment is without mercy to the one who has shown no mercy.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Mercy triumphs over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extBox 23">
            <a:extLst>
              <a:ext uri="{FF2B5EF4-FFF2-40B4-BE49-F238E27FC236}">
                <a16:creationId xmlns:a16="http://schemas.microsoft.com/office/drawing/2014/main" id="{352FAEA2-6A3D-3F17-4697-053EF304E9AC}"/>
              </a:ext>
            </a:extLst>
          </p:cNvPr>
          <p:cNvSpPr txBox="1"/>
          <p:nvPr/>
        </p:nvSpPr>
        <p:spPr>
          <a:xfrm>
            <a:off x="5086982" y="476054"/>
            <a:ext cx="4098248" cy="2585323"/>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Apparently, those guilty of showing partiality were justifying their actions based upon “the royal law”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(Lev. 19:18b; cf., Matt. 19:16-19; 22:36-40; Mark 12:28-31)</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their justification did not hold up, because they were not “really” / actually fulfilling the royal law toward the poor.</a:t>
            </a:r>
          </a:p>
        </p:txBody>
      </p:sp>
    </p:spTree>
    <p:extLst>
      <p:ext uri="{BB962C8B-B14F-4D97-AF65-F5344CB8AC3E}">
        <p14:creationId xmlns:p14="http://schemas.microsoft.com/office/powerpoint/2010/main" val="2990705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wipe(up)">
                                      <p:cBhvr>
                                        <p:cTn id="7" dur="500"/>
                                        <p:tgtEl>
                                          <p:spTgt spid="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
                                            <p:txEl>
                                              <p:pRg st="1" end="1"/>
                                            </p:txEl>
                                          </p:spTgt>
                                        </p:tgtEl>
                                        <p:attrNameLst>
                                          <p:attrName>style.visibility</p:attrName>
                                        </p:attrNameLst>
                                      </p:cBhvr>
                                      <p:to>
                                        <p:strVal val="visible"/>
                                      </p:to>
                                    </p:set>
                                    <p:animEffect transition="in" filter="wipe(up)">
                                      <p:cBhvr>
                                        <p:cTn id="12" dur="500"/>
                                        <p:tgtEl>
                                          <p:spTgt spid="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4" y="476054"/>
            <a:ext cx="5048752" cy="7225562"/>
            <a:chOff x="28575" y="476055"/>
            <a:chExt cx="4821174"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691171" cy="425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2:8-13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a:t>
              </a:r>
              <a:r>
                <a:rPr kumimoji="0" lang="en-US" altLang="en-US" sz="1800" b="1"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really</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fulfill the royal law according to the Scripture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"You shall love your neighbor  as yourself,"</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do well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show partiality</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commit sin,  and are convicted by the law as transgressors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whoever shall keep the whole law, and yet stumble in one point, he is guilty of all.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who said, "Do not commit adultery," also said, "Do not murder."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if you do not commit adultery, but you do murder, you have become a  transgressor of the law.</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speak and so do as those who will be judged by the law of liberty.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judgment is without mercy to the one who has shown no mercy.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Mercy triumphs over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extBox 23">
            <a:extLst>
              <a:ext uri="{FF2B5EF4-FFF2-40B4-BE49-F238E27FC236}">
                <a16:creationId xmlns:a16="http://schemas.microsoft.com/office/drawing/2014/main" id="{352FAEA2-6A3D-3F17-4697-053EF304E9AC}"/>
              </a:ext>
            </a:extLst>
          </p:cNvPr>
          <p:cNvSpPr txBox="1"/>
          <p:nvPr/>
        </p:nvSpPr>
        <p:spPr>
          <a:xfrm>
            <a:off x="5086982" y="476054"/>
            <a:ext cx="4098248" cy="2585323"/>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Apparently, those guilty of showing partiality were justifying their actions based upon “the royal law”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(Lev. 19:18b; cf., Matt. 19:16-19; 22:36-40; Mark 12:28-31)</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their justification did not hold up, because they were not “really” / actually fulfilling the royal law toward the poor.</a:t>
            </a:r>
          </a:p>
        </p:txBody>
      </p:sp>
      <p:sp>
        <p:nvSpPr>
          <p:cNvPr id="25" name="TextBox 24">
            <a:extLst>
              <a:ext uri="{FF2B5EF4-FFF2-40B4-BE49-F238E27FC236}">
                <a16:creationId xmlns:a16="http://schemas.microsoft.com/office/drawing/2014/main" id="{AE9DCAF3-E457-D11F-51FA-28E63A1EF7A1}"/>
              </a:ext>
            </a:extLst>
          </p:cNvPr>
          <p:cNvSpPr txBox="1"/>
          <p:nvPr/>
        </p:nvSpPr>
        <p:spPr>
          <a:xfrm>
            <a:off x="5084898" y="2937693"/>
            <a:ext cx="4251607" cy="923330"/>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Mosaic Law also taught,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you shall not show partiality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literally, “regard faces.”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(Deut. 16:19; Lev. 19:13)</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Tree>
    <p:extLst>
      <p:ext uri="{BB962C8B-B14F-4D97-AF65-F5344CB8AC3E}">
        <p14:creationId xmlns:p14="http://schemas.microsoft.com/office/powerpoint/2010/main" val="3339319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4" y="476054"/>
            <a:ext cx="5048752" cy="7225562"/>
            <a:chOff x="28575" y="476055"/>
            <a:chExt cx="4821174"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691171" cy="425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2:8-13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a:t>
              </a:r>
              <a:r>
                <a:rPr kumimoji="0" lang="en-US" altLang="en-US" sz="1800" b="1"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really</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fulfill the royal law according to the Scripture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"You shall love your neighbor  as yourself,"</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do well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show partiality</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commit sin,  and are convicted by the law as transgressors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For</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whoever shall keep the whole law, and yet stumble in one point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he is guilty of all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who said, "Do not commit adultery," also said, "Do not murder."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if you do not commit adultery, but you do murder, you have become a  transgressor of the law.</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speak and so do as those who will be judged by the law of liberty.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judgment is without mercy to the one who has shown no mercy.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Mercy triumphs over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extBox 23">
            <a:extLst>
              <a:ext uri="{FF2B5EF4-FFF2-40B4-BE49-F238E27FC236}">
                <a16:creationId xmlns:a16="http://schemas.microsoft.com/office/drawing/2014/main" id="{352FAEA2-6A3D-3F17-4697-053EF304E9AC}"/>
              </a:ext>
            </a:extLst>
          </p:cNvPr>
          <p:cNvSpPr txBox="1"/>
          <p:nvPr/>
        </p:nvSpPr>
        <p:spPr>
          <a:xfrm>
            <a:off x="5086982" y="476054"/>
            <a:ext cx="4098248" cy="2585323"/>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Apparently, those guilty of showing partiality were justifying their actions based upon “the royal law”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(Lev. 19:18b; cf., Matt. 19:16-19; 22:36-40; Mark 12:28-31)</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their justification did not hold up, because they were not “really” / actually fulfilling the royal law toward the poor.</a:t>
            </a:r>
          </a:p>
        </p:txBody>
      </p:sp>
      <p:sp>
        <p:nvSpPr>
          <p:cNvPr id="25" name="TextBox 24">
            <a:extLst>
              <a:ext uri="{FF2B5EF4-FFF2-40B4-BE49-F238E27FC236}">
                <a16:creationId xmlns:a16="http://schemas.microsoft.com/office/drawing/2014/main" id="{AE9DCAF3-E457-D11F-51FA-28E63A1EF7A1}"/>
              </a:ext>
            </a:extLst>
          </p:cNvPr>
          <p:cNvSpPr txBox="1"/>
          <p:nvPr/>
        </p:nvSpPr>
        <p:spPr>
          <a:xfrm>
            <a:off x="5084898" y="2937693"/>
            <a:ext cx="4251607" cy="923330"/>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Mosaic Law also taught,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you shall not show partiality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literally, “regard faces.”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(Deut. 16:19; Lev. 19:13)</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Tree>
    <p:extLst>
      <p:ext uri="{BB962C8B-B14F-4D97-AF65-F5344CB8AC3E}">
        <p14:creationId xmlns:p14="http://schemas.microsoft.com/office/powerpoint/2010/main" val="1621239480"/>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4" y="476054"/>
            <a:ext cx="5048752" cy="7225562"/>
            <a:chOff x="28575" y="476055"/>
            <a:chExt cx="4821174"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691171" cy="425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2:8-13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a:t>
              </a:r>
              <a:r>
                <a:rPr kumimoji="0" lang="en-US" altLang="en-US" sz="1800" b="1"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really</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fulfill the royal law according to the Scripture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"You shall love your neighbor  as yourself,"</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do well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show partiality</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commit sin,  and are convicted by the law as transgressors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For</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whoever shall keep the whole law, and yet stumble in one point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he is guilty of all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For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who said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commit adultery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 also said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murder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Now</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if you do not commit adultery, but you do murder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you have become a  transgressor of the law</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speak and so do as those who will be judged by the law of liberty.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judgment is without mercy to the one who has shown no mercy.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Mercy triumphs over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extBox 23">
            <a:extLst>
              <a:ext uri="{FF2B5EF4-FFF2-40B4-BE49-F238E27FC236}">
                <a16:creationId xmlns:a16="http://schemas.microsoft.com/office/drawing/2014/main" id="{352FAEA2-6A3D-3F17-4697-053EF304E9AC}"/>
              </a:ext>
            </a:extLst>
          </p:cNvPr>
          <p:cNvSpPr txBox="1"/>
          <p:nvPr/>
        </p:nvSpPr>
        <p:spPr>
          <a:xfrm>
            <a:off x="5086982" y="476054"/>
            <a:ext cx="4098248" cy="2585323"/>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Apparently, those guilty of showing partiality were justifying their actions based upon “the royal law”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(Lev. 19:18b; cf., Matt. 19:16-19; 22:36-40; Mark 12:28-31)</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their justification did not hold up, because they were not “really” / actually fulfilling the royal law toward the poor.</a:t>
            </a:r>
          </a:p>
        </p:txBody>
      </p:sp>
      <p:sp>
        <p:nvSpPr>
          <p:cNvPr id="25" name="TextBox 24">
            <a:extLst>
              <a:ext uri="{FF2B5EF4-FFF2-40B4-BE49-F238E27FC236}">
                <a16:creationId xmlns:a16="http://schemas.microsoft.com/office/drawing/2014/main" id="{AE9DCAF3-E457-D11F-51FA-28E63A1EF7A1}"/>
              </a:ext>
            </a:extLst>
          </p:cNvPr>
          <p:cNvSpPr txBox="1"/>
          <p:nvPr/>
        </p:nvSpPr>
        <p:spPr>
          <a:xfrm>
            <a:off x="5084898" y="2937693"/>
            <a:ext cx="4251607" cy="923330"/>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Mosaic Law also taught,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you shall not show partiality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literally, “regard faces.”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(Deut. 16:19; Lev. 19:13)</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
        <p:nvSpPr>
          <p:cNvPr id="26" name="TextBox 25">
            <a:extLst>
              <a:ext uri="{FF2B5EF4-FFF2-40B4-BE49-F238E27FC236}">
                <a16:creationId xmlns:a16="http://schemas.microsoft.com/office/drawing/2014/main" id="{FD71F3E2-F151-3881-5BBC-1774A4F8D508}"/>
              </a:ext>
            </a:extLst>
          </p:cNvPr>
          <p:cNvSpPr txBox="1"/>
          <p:nvPr/>
        </p:nvSpPr>
        <p:spPr>
          <a:xfrm>
            <a:off x="988777" y="3781099"/>
            <a:ext cx="386516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(cf. Ex. 20:13,14; cf. Matt. 19:18-19)</a:t>
            </a:r>
          </a:p>
        </p:txBody>
      </p:sp>
    </p:spTree>
    <p:extLst>
      <p:ext uri="{BB962C8B-B14F-4D97-AF65-F5344CB8AC3E}">
        <p14:creationId xmlns:p14="http://schemas.microsoft.com/office/powerpoint/2010/main" val="276201553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p:tgtEl>
                                          <p:spTgt spid="26"/>
                                        </p:tgtEl>
                                        <p:attrNameLst>
                                          <p:attrName>ppt_x</p:attrName>
                                        </p:attrNameLst>
                                      </p:cBhvr>
                                      <p:tavLst>
                                        <p:tav tm="0">
                                          <p:val>
                                            <p:strVal val="#ppt_x-#ppt_w*1.125000"/>
                                          </p:val>
                                        </p:tav>
                                        <p:tav tm="100000">
                                          <p:val>
                                            <p:strVal val="#ppt_x"/>
                                          </p:val>
                                        </p:tav>
                                      </p:tavLst>
                                    </p:anim>
                                    <p:animEffect transition="in" filter="wipe(right)">
                                      <p:cBhvr>
                                        <p:cTn id="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4" y="476054"/>
            <a:ext cx="5048752" cy="7225562"/>
            <a:chOff x="28575" y="476055"/>
            <a:chExt cx="4821174"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691171" cy="425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2:8-13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a:t>
              </a:r>
              <a:r>
                <a:rPr kumimoji="0" lang="en-US" altLang="en-US" sz="1800" b="1"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really</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fulfill the royal law according to the Scripture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"You shall love your neighbor  as yourself,"</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do well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if you show partiality</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commit sin,  and are convicted by the law as transgressors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For</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whoever shall keep the whole law, and yet stumble in one point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he is guilty of all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For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who said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commit adultery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 also said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Do not murder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Now</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if you do not commit adultery, but you do murder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you have become a  transgressor of the law</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speak and so do as those who will be judged by the law of liberty.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For judgment is without mercy to the one who has shown no mercy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Mercy triumphs over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extBox 23">
            <a:extLst>
              <a:ext uri="{FF2B5EF4-FFF2-40B4-BE49-F238E27FC236}">
                <a16:creationId xmlns:a16="http://schemas.microsoft.com/office/drawing/2014/main" id="{352FAEA2-6A3D-3F17-4697-053EF304E9AC}"/>
              </a:ext>
            </a:extLst>
          </p:cNvPr>
          <p:cNvSpPr txBox="1"/>
          <p:nvPr/>
        </p:nvSpPr>
        <p:spPr>
          <a:xfrm>
            <a:off x="5086982" y="476054"/>
            <a:ext cx="4098248" cy="2585323"/>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Apparently, those guilty of showing partiality were justifying their actions based upon “the royal law”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(Lev. 19:18b; cf., Matt. 19:16-19; 22:36-40; Mark 12:28-31)</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their justification did not hold up, because they were not “really” / actually fulfilling the royal law toward the poor.</a:t>
            </a:r>
          </a:p>
        </p:txBody>
      </p:sp>
      <p:sp>
        <p:nvSpPr>
          <p:cNvPr id="25" name="TextBox 24">
            <a:extLst>
              <a:ext uri="{FF2B5EF4-FFF2-40B4-BE49-F238E27FC236}">
                <a16:creationId xmlns:a16="http://schemas.microsoft.com/office/drawing/2014/main" id="{AE9DCAF3-E457-D11F-51FA-28E63A1EF7A1}"/>
              </a:ext>
            </a:extLst>
          </p:cNvPr>
          <p:cNvSpPr txBox="1"/>
          <p:nvPr/>
        </p:nvSpPr>
        <p:spPr>
          <a:xfrm>
            <a:off x="5084898" y="2937693"/>
            <a:ext cx="4251607" cy="923330"/>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Mosaic Law also taught,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you shall not show partiality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literally, “regard faces.”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(Deut. 16:19; Lev. 19:13)</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
        <p:nvSpPr>
          <p:cNvPr id="26" name="TextBox 25">
            <a:extLst>
              <a:ext uri="{FF2B5EF4-FFF2-40B4-BE49-F238E27FC236}">
                <a16:creationId xmlns:a16="http://schemas.microsoft.com/office/drawing/2014/main" id="{FD71F3E2-F151-3881-5BBC-1774A4F8D508}"/>
              </a:ext>
            </a:extLst>
          </p:cNvPr>
          <p:cNvSpPr txBox="1"/>
          <p:nvPr/>
        </p:nvSpPr>
        <p:spPr>
          <a:xfrm>
            <a:off x="988777" y="3781099"/>
            <a:ext cx="386516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(cf. Ex. 20:13,14; cf. Matt. 19:18-19)</a:t>
            </a:r>
          </a:p>
        </p:txBody>
      </p:sp>
      <p:sp>
        <p:nvSpPr>
          <p:cNvPr id="27" name="TextBox 26">
            <a:extLst>
              <a:ext uri="{FF2B5EF4-FFF2-40B4-BE49-F238E27FC236}">
                <a16:creationId xmlns:a16="http://schemas.microsoft.com/office/drawing/2014/main" id="{27F93B98-9A7B-B6CA-43E0-BD6001020604}"/>
              </a:ext>
            </a:extLst>
          </p:cNvPr>
          <p:cNvSpPr txBox="1"/>
          <p:nvPr/>
        </p:nvSpPr>
        <p:spPr>
          <a:xfrm>
            <a:off x="5084897" y="3933683"/>
            <a:ext cx="4154081" cy="1754326"/>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context in which “mercy” is used here, carries the action of “pity,” or “compassion.”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Compassion for the unfortunate        will guard us from showing partiality.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Cf., Matt. 25:41-45, Matt. 5:7</a:t>
            </a:r>
          </a:p>
        </p:txBody>
      </p:sp>
    </p:spTree>
    <p:extLst>
      <p:ext uri="{BB962C8B-B14F-4D97-AF65-F5344CB8AC3E}">
        <p14:creationId xmlns:p14="http://schemas.microsoft.com/office/powerpoint/2010/main" val="291171564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ipe(up)">
                                      <p:cBhvr>
                                        <p:cTn id="7" dur="5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7">
                                            <p:txEl>
                                              <p:pRg st="1" end="1"/>
                                            </p:txEl>
                                          </p:spTgt>
                                        </p:tgtEl>
                                        <p:attrNameLst>
                                          <p:attrName>style.visibility</p:attrName>
                                        </p:attrNameLst>
                                      </p:cBhvr>
                                      <p:to>
                                        <p:strVal val="visible"/>
                                      </p:to>
                                    </p:set>
                                    <p:animEffect transition="in" filter="wipe(up)">
                                      <p:cBhvr>
                                        <p:cTn id="12" dur="500"/>
                                        <p:tgtEl>
                                          <p:spTgt spid="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
                                            <p:txEl>
                                              <p:pRg st="2" end="2"/>
                                            </p:txEl>
                                          </p:spTgt>
                                        </p:tgtEl>
                                        <p:attrNameLst>
                                          <p:attrName>style.visibility</p:attrName>
                                        </p:attrNameLst>
                                      </p:cBhvr>
                                      <p:to>
                                        <p:strVal val="visible"/>
                                      </p:to>
                                    </p:set>
                                    <p:animEffect transition="in" filter="wipe(left)">
                                      <p:cBhvr>
                                        <p:cTn id="17" dur="500"/>
                                        <p:tgtEl>
                                          <p:spTgt spid="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4" y="476054"/>
            <a:ext cx="5048752" cy="7225562"/>
            <a:chOff x="28575" y="476055"/>
            <a:chExt cx="4821174"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691171" cy="2165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2:14-16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What does it profit, my brethren, if someone says he has faith but does not have works? Can faith save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 brother or sister is naked and destitute of daily food,</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one  of you says to them, "Depart in peace, be warmed and filled," but you do not give them the things which are needed for the body, what does it profit?</a:t>
              </a:r>
            </a:p>
          </p:txBody>
        </p:sp>
      </p:grpSp>
      <p:sp>
        <p:nvSpPr>
          <p:cNvPr id="24" name="TextBox 23">
            <a:extLst>
              <a:ext uri="{FF2B5EF4-FFF2-40B4-BE49-F238E27FC236}">
                <a16:creationId xmlns:a16="http://schemas.microsoft.com/office/drawing/2014/main" id="{352FAEA2-6A3D-3F17-4697-053EF304E9AC}"/>
              </a:ext>
            </a:extLst>
          </p:cNvPr>
          <p:cNvSpPr txBox="1"/>
          <p:nvPr/>
        </p:nvSpPr>
        <p:spPr>
          <a:xfrm>
            <a:off x="5086982" y="476054"/>
            <a:ext cx="4098248" cy="2585323"/>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Apparently, those guilty of showing partiality were justifying their actions based upon “the royal law”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(Lev. 19:18b; cf., Matt. 19:16-19; 22:36-40; Mark 12:28-31)</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their justification did not hold up, because they were not “really” / actually fulfilling the royal law toward the poor.</a:t>
            </a:r>
          </a:p>
        </p:txBody>
      </p:sp>
      <p:sp>
        <p:nvSpPr>
          <p:cNvPr id="25" name="TextBox 24">
            <a:extLst>
              <a:ext uri="{FF2B5EF4-FFF2-40B4-BE49-F238E27FC236}">
                <a16:creationId xmlns:a16="http://schemas.microsoft.com/office/drawing/2014/main" id="{AE9DCAF3-E457-D11F-51FA-28E63A1EF7A1}"/>
              </a:ext>
            </a:extLst>
          </p:cNvPr>
          <p:cNvSpPr txBox="1"/>
          <p:nvPr/>
        </p:nvSpPr>
        <p:spPr>
          <a:xfrm>
            <a:off x="5084898" y="2937693"/>
            <a:ext cx="4251607" cy="923330"/>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Mosaic Law also taught,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you shall not show partiality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literally, “regard faces.”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(Deut. 16:19; Lev. 19:13)</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
        <p:nvSpPr>
          <p:cNvPr id="27" name="TextBox 26">
            <a:extLst>
              <a:ext uri="{FF2B5EF4-FFF2-40B4-BE49-F238E27FC236}">
                <a16:creationId xmlns:a16="http://schemas.microsoft.com/office/drawing/2014/main" id="{27F93B98-9A7B-B6CA-43E0-BD6001020604}"/>
              </a:ext>
            </a:extLst>
          </p:cNvPr>
          <p:cNvSpPr txBox="1"/>
          <p:nvPr/>
        </p:nvSpPr>
        <p:spPr>
          <a:xfrm>
            <a:off x="5084897" y="3933683"/>
            <a:ext cx="4154081" cy="1754326"/>
          </a:xfrm>
          <a:prstGeom prst="rect">
            <a:avLst/>
          </a:prstGeom>
          <a:noFill/>
        </p:spPr>
        <p:txBody>
          <a:bodyPr wrap="square" rtlCol="0">
            <a:spAutoFit/>
          </a:bodyPr>
          <a:lstStyle/>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context in which “mercy” is used here, carries the action of “pity,” or “compassion.”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Compassion for the unfortunate        will guard us from showing partiality. </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Cf., Matt. 25:41-45, Matt. 5:7</a:t>
            </a:r>
          </a:p>
        </p:txBody>
      </p:sp>
      <p:sp>
        <p:nvSpPr>
          <p:cNvPr id="28" name="TextBox 27">
            <a:extLst>
              <a:ext uri="{FF2B5EF4-FFF2-40B4-BE49-F238E27FC236}">
                <a16:creationId xmlns:a16="http://schemas.microsoft.com/office/drawing/2014/main" id="{E8827DBC-3CCB-508F-861B-D5AB4D32785C}"/>
              </a:ext>
            </a:extLst>
          </p:cNvPr>
          <p:cNvSpPr txBox="1"/>
          <p:nvPr/>
        </p:nvSpPr>
        <p:spPr>
          <a:xfrm>
            <a:off x="177964" y="3370255"/>
            <a:ext cx="4597103"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
                  <a:solidFill>
                    <a:srgbClr val="FF0000"/>
                  </a:solidFill>
                </a:uFill>
                <a:latin typeface="Arial" panose="020B0604020202020204" pitchFamily="34" charset="0"/>
                <a:ea typeface="+mn-ea"/>
                <a:cs typeface="Arial" panose="020B0604020202020204" pitchFamily="34" charset="0"/>
              </a:rPr>
              <a:t>v. 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1"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really</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fulfill the royal law according to the Scripture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"You shall love your neighbor as yourself,"</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do well</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4577460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p:tgtEl>
                                          <p:spTgt spid="28"/>
                                        </p:tgtEl>
                                        <p:attrNameLst>
                                          <p:attrName>ppt_y</p:attrName>
                                        </p:attrNameLst>
                                      </p:cBhvr>
                                      <p:tavLst>
                                        <p:tav tm="0">
                                          <p:val>
                                            <p:strVal val="#ppt_y-#ppt_h*1.125000"/>
                                          </p:val>
                                        </p:tav>
                                        <p:tav tm="100000">
                                          <p:val>
                                            <p:strVal val="#ppt_y"/>
                                          </p:val>
                                        </p:tav>
                                      </p:tavLst>
                                    </p:anim>
                                    <p:animEffect transition="in" filter="wipe(down)">
                                      <p:cBhvr>
                                        <p:cTn id="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E22E3-8089-44EE-4301-1424B74FFF42}"/>
              </a:ext>
            </a:extLst>
          </p:cNvPr>
          <p:cNvSpPr>
            <a:spLocks noGrp="1"/>
          </p:cNvSpPr>
          <p:nvPr>
            <p:ph type="ctrTitle"/>
          </p:nvPr>
        </p:nvSpPr>
        <p:spPr/>
        <p:txBody>
          <a:bodyPr anchor="ctr">
            <a:noAutofit/>
          </a:bodyPr>
          <a:lstStyle/>
          <a:p>
            <a:r>
              <a:rPr lang="en-US" sz="6600" dirty="0">
                <a:latin typeface="Arial" panose="020B0604020202020204" pitchFamily="34" charset="0"/>
                <a:cs typeface="Arial" panose="020B0604020202020204" pitchFamily="34" charset="0"/>
              </a:rPr>
              <a:t>The Epistle of</a:t>
            </a:r>
            <a:br>
              <a:rPr lang="en-US" sz="6600" dirty="0">
                <a:latin typeface="Arial" panose="020B0604020202020204" pitchFamily="34" charset="0"/>
                <a:cs typeface="Arial" panose="020B0604020202020204" pitchFamily="34" charset="0"/>
              </a:rPr>
            </a:br>
            <a:r>
              <a:rPr lang="en-US" sz="6600" dirty="0">
                <a:latin typeface="Arial" panose="020B0604020202020204" pitchFamily="34" charset="0"/>
                <a:cs typeface="Arial" panose="020B0604020202020204" pitchFamily="34" charset="0"/>
              </a:rPr>
              <a:t>James</a:t>
            </a:r>
          </a:p>
        </p:txBody>
      </p:sp>
      <p:sp>
        <p:nvSpPr>
          <p:cNvPr id="3" name="Subtitle 2">
            <a:extLst>
              <a:ext uri="{FF2B5EF4-FFF2-40B4-BE49-F238E27FC236}">
                <a16:creationId xmlns:a16="http://schemas.microsoft.com/office/drawing/2014/main" id="{CA826BDA-8482-D9A6-BFBC-178FD50BC275}"/>
              </a:ext>
            </a:extLst>
          </p:cNvPr>
          <p:cNvSpPr>
            <a:spLocks noGrp="1"/>
          </p:cNvSpPr>
          <p:nvPr>
            <p:ph type="subTitle" idx="1"/>
          </p:nvPr>
        </p:nvSpPr>
        <p:spPr>
          <a:xfrm>
            <a:off x="425002" y="3558778"/>
            <a:ext cx="8248919" cy="1241822"/>
          </a:xfrm>
        </p:spPr>
        <p:txBody>
          <a:bodyPr anchor="ctr">
            <a:normAutofit/>
          </a:bodyPr>
          <a:lstStyle/>
          <a:p>
            <a:r>
              <a:rPr lang="en-US" sz="6600" dirty="0">
                <a:latin typeface="Arial" panose="020B0604020202020204" pitchFamily="34" charset="0"/>
                <a:cs typeface="Arial" panose="020B0604020202020204" pitchFamily="34" charset="0"/>
              </a:rPr>
              <a:t>Love Each Other</a:t>
            </a:r>
          </a:p>
        </p:txBody>
      </p:sp>
    </p:spTree>
    <p:extLst>
      <p:ext uri="{BB962C8B-B14F-4D97-AF65-F5344CB8AC3E}">
        <p14:creationId xmlns:p14="http://schemas.microsoft.com/office/powerpoint/2010/main" val="401524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2039A8B5-93FA-517D-3DF7-0014668FF672}"/>
              </a:ext>
            </a:extLst>
          </p:cNvPr>
          <p:cNvGrpSpPr>
            <a:grpSpLocks/>
          </p:cNvGrpSpPr>
          <p:nvPr/>
        </p:nvGrpSpPr>
        <p:grpSpPr bwMode="auto">
          <a:xfrm>
            <a:off x="28575" y="475488"/>
            <a:ext cx="5047488" cy="7223760"/>
            <a:chOff x="24" y="40"/>
            <a:chExt cx="3432" cy="4662"/>
          </a:xfrm>
        </p:grpSpPr>
        <p:grpSp>
          <p:nvGrpSpPr>
            <p:cNvPr id="10" name="Group 5">
              <a:extLst>
                <a:ext uri="{FF2B5EF4-FFF2-40B4-BE49-F238E27FC236}">
                  <a16:creationId xmlns:a16="http://schemas.microsoft.com/office/drawing/2014/main" id="{A5CA80B7-9D9C-7923-5DB1-6312D7C212CA}"/>
                </a:ext>
              </a:extLst>
            </p:cNvPr>
            <p:cNvGrpSpPr>
              <a:grpSpLocks/>
            </p:cNvGrpSpPr>
            <p:nvPr/>
          </p:nvGrpSpPr>
          <p:grpSpPr bwMode="auto">
            <a:xfrm>
              <a:off x="24" y="40"/>
              <a:ext cx="3432" cy="4662"/>
              <a:chOff x="528" y="1098"/>
              <a:chExt cx="4789" cy="3414"/>
            </a:xfrm>
          </p:grpSpPr>
          <p:grpSp>
            <p:nvGrpSpPr>
              <p:cNvPr id="12" name="Group 6">
                <a:extLst>
                  <a:ext uri="{FF2B5EF4-FFF2-40B4-BE49-F238E27FC236}">
                    <a16:creationId xmlns:a16="http://schemas.microsoft.com/office/drawing/2014/main" id="{B678A5EB-95A7-1887-2BED-6A889BEBEAE3}"/>
                  </a:ext>
                </a:extLst>
              </p:cNvPr>
              <p:cNvGrpSpPr>
                <a:grpSpLocks/>
              </p:cNvGrpSpPr>
              <p:nvPr/>
            </p:nvGrpSpPr>
            <p:grpSpPr bwMode="auto">
              <a:xfrm>
                <a:off x="528" y="1098"/>
                <a:ext cx="4789" cy="3414"/>
                <a:chOff x="328" y="481"/>
                <a:chExt cx="5229" cy="4022"/>
              </a:xfrm>
            </p:grpSpPr>
            <p:grpSp>
              <p:nvGrpSpPr>
                <p:cNvPr id="14" name="Group 7">
                  <a:extLst>
                    <a:ext uri="{FF2B5EF4-FFF2-40B4-BE49-F238E27FC236}">
                      <a16:creationId xmlns:a16="http://schemas.microsoft.com/office/drawing/2014/main" id="{D45C04B0-8CBC-45A5-03F8-7EDDA83A9DC3}"/>
                    </a:ext>
                  </a:extLst>
                </p:cNvPr>
                <p:cNvGrpSpPr>
                  <a:grpSpLocks/>
                </p:cNvGrpSpPr>
                <p:nvPr/>
              </p:nvGrpSpPr>
              <p:grpSpPr bwMode="auto">
                <a:xfrm>
                  <a:off x="328" y="481"/>
                  <a:ext cx="5229" cy="4022"/>
                  <a:chOff x="328" y="481"/>
                  <a:chExt cx="5229" cy="4022"/>
                </a:xfrm>
              </p:grpSpPr>
              <p:sp>
                <p:nvSpPr>
                  <p:cNvPr id="16" name="Freeform 8">
                    <a:extLst>
                      <a:ext uri="{FF2B5EF4-FFF2-40B4-BE49-F238E27FC236}">
                        <a16:creationId xmlns:a16="http://schemas.microsoft.com/office/drawing/2014/main" id="{B655C516-2039-1FF0-AB8C-F5668C7D395A}"/>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9">
                    <a:extLst>
                      <a:ext uri="{FF2B5EF4-FFF2-40B4-BE49-F238E27FC236}">
                        <a16:creationId xmlns:a16="http://schemas.microsoft.com/office/drawing/2014/main" id="{8CD5E0DA-8C1E-1AB2-551B-E531739B7394}"/>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0">
                    <a:extLst>
                      <a:ext uri="{FF2B5EF4-FFF2-40B4-BE49-F238E27FC236}">
                        <a16:creationId xmlns:a16="http://schemas.microsoft.com/office/drawing/2014/main" id="{CD607B73-8D1B-8D56-0264-7C210193E3DB}"/>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1">
                    <a:extLst>
                      <a:ext uri="{FF2B5EF4-FFF2-40B4-BE49-F238E27FC236}">
                        <a16:creationId xmlns:a16="http://schemas.microsoft.com/office/drawing/2014/main" id="{05BA89BF-A490-8037-0B42-3CE76B2DC520}"/>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0" name="Freeform 12">
                    <a:extLst>
                      <a:ext uri="{FF2B5EF4-FFF2-40B4-BE49-F238E27FC236}">
                        <a16:creationId xmlns:a16="http://schemas.microsoft.com/office/drawing/2014/main" id="{EF302863-229B-A54C-68CC-C0E46E923995}"/>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1" name="Group 13">
                    <a:extLst>
                      <a:ext uri="{FF2B5EF4-FFF2-40B4-BE49-F238E27FC236}">
                        <a16:creationId xmlns:a16="http://schemas.microsoft.com/office/drawing/2014/main" id="{F300E366-1F95-C402-D3E2-46BB188A6CC1}"/>
                      </a:ext>
                    </a:extLst>
                  </p:cNvPr>
                  <p:cNvGrpSpPr>
                    <a:grpSpLocks/>
                  </p:cNvGrpSpPr>
                  <p:nvPr/>
                </p:nvGrpSpPr>
                <p:grpSpPr bwMode="auto">
                  <a:xfrm>
                    <a:off x="469" y="481"/>
                    <a:ext cx="4931" cy="3697"/>
                    <a:chOff x="451" y="481"/>
                    <a:chExt cx="4931" cy="3697"/>
                  </a:xfrm>
                </p:grpSpPr>
                <p:sp>
                  <p:nvSpPr>
                    <p:cNvPr id="22" name="Freeform 14">
                      <a:extLst>
                        <a:ext uri="{FF2B5EF4-FFF2-40B4-BE49-F238E27FC236}">
                          <a16:creationId xmlns:a16="http://schemas.microsoft.com/office/drawing/2014/main" id="{F849A7B3-EE70-753F-6384-2F0E3CFB63E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3" name="Line 15">
                      <a:extLst>
                        <a:ext uri="{FF2B5EF4-FFF2-40B4-BE49-F238E27FC236}">
                          <a16:creationId xmlns:a16="http://schemas.microsoft.com/office/drawing/2014/main" id="{BD4BD8CC-0200-63CD-A27F-48E63917BBB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5" name="Line 16">
                  <a:extLst>
                    <a:ext uri="{FF2B5EF4-FFF2-40B4-BE49-F238E27FC236}">
                      <a16:creationId xmlns:a16="http://schemas.microsoft.com/office/drawing/2014/main" id="{BD7CF660-BBC9-C7AF-F70A-F33FCED39D7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3" name="Text Box 17">
                <a:extLst>
                  <a:ext uri="{FF2B5EF4-FFF2-40B4-BE49-F238E27FC236}">
                    <a16:creationId xmlns:a16="http://schemas.microsoft.com/office/drawing/2014/main" id="{7B1660EB-2DA2-69F7-8028-334AA98C0DBB}"/>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1"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43" y="90"/>
              <a:ext cx="3261" cy="3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5:1-6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Come now, you rich, weep and howl for your miseries that are coming upon you!</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Your riches are corrupted, and your garments are moth-eaten.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Your gold and silver are corroded, and their corrosion will be a witness against you and will eat your flesh like fire.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have heaped up treasure in the last days.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the wages of the laborers who mowed your fields, which you kept back by fraud, cry out; and the cries of the reapers have reached the ears of the Lord of Sabaoth.</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have lived on the earth in pleasure and luxury; you have fattened your hearts as in a day of slaughter.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have condemned, you have murdered the just; he does not resist you.</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sp>
        <p:nvSpPr>
          <p:cNvPr id="2" name="TextBox 1">
            <a:extLst>
              <a:ext uri="{FF2B5EF4-FFF2-40B4-BE49-F238E27FC236}">
                <a16:creationId xmlns:a16="http://schemas.microsoft.com/office/drawing/2014/main" id="{01AD9F8C-B76B-7FEF-3633-CB8CFBDEE0EF}"/>
              </a:ext>
            </a:extLst>
          </p:cNvPr>
          <p:cNvSpPr txBox="1"/>
          <p:nvPr/>
        </p:nvSpPr>
        <p:spPr>
          <a:xfrm>
            <a:off x="5114471" y="861641"/>
            <a:ext cx="402952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These had failed 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a:t>
            </a:r>
            <a:r>
              <a:rPr kumimoji="0" lang="en-US" altLang="en-US" sz="1800" b="1"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really</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fulfill the royal law according to the Scripture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"You shall love your neighbor as yourself,” </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(2:8)</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sp>
        <p:nvSpPr>
          <p:cNvPr id="24"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spTree>
    <p:extLst>
      <p:ext uri="{BB962C8B-B14F-4D97-AF65-F5344CB8AC3E}">
        <p14:creationId xmlns:p14="http://schemas.microsoft.com/office/powerpoint/2010/main" val="364831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out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p:tgtEl>
                                          <p:spTgt spid="2"/>
                                        </p:tgtEl>
                                        <p:attrNameLst>
                                          <p:attrName>ppt_y</p:attrName>
                                        </p:attrNameLst>
                                      </p:cBhvr>
                                      <p:tavLst>
                                        <p:tav tm="0">
                                          <p:val>
                                            <p:strVal val="#ppt_y-#ppt_h*1.125000"/>
                                          </p:val>
                                        </p:tav>
                                        <p:tav tm="100000">
                                          <p:val>
                                            <p:strVal val="#ppt_y"/>
                                          </p:val>
                                        </p:tav>
                                      </p:tavLst>
                                    </p:anim>
                                    <p:animEffect transition="in" filter="wipe(down)">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7615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4" name="Group 23">
            <a:extLst>
              <a:ext uri="{FF2B5EF4-FFF2-40B4-BE49-F238E27FC236}">
                <a16:creationId xmlns:a16="http://schemas.microsoft.com/office/drawing/2014/main" id="{78EC3C00-FB92-9705-E298-1C591ACDF8D2}"/>
              </a:ext>
            </a:extLst>
          </p:cNvPr>
          <p:cNvGrpSpPr/>
          <p:nvPr/>
        </p:nvGrpSpPr>
        <p:grpSpPr>
          <a:xfrm>
            <a:off x="28575" y="498873"/>
            <a:ext cx="5047488" cy="6028537"/>
            <a:chOff x="38100" y="553793"/>
            <a:chExt cx="6428232" cy="7173531"/>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38100" y="553793"/>
              <a:ext cx="6428232" cy="7173531"/>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a:t>
                </a:r>
              </a:p>
            </p:txBody>
          </p:sp>
        </p:grpSp>
        <p:sp>
          <p:nvSpPr>
            <p:cNvPr id="5" name="TextBox 4">
              <a:extLst>
                <a:ext uri="{FF2B5EF4-FFF2-40B4-BE49-F238E27FC236}">
                  <a16:creationId xmlns:a16="http://schemas.microsoft.com/office/drawing/2014/main" id="{8BB0F0D2-0337-63B1-2D6D-B2797A21996F}"/>
                </a:ext>
              </a:extLst>
            </p:cNvPr>
            <p:cNvSpPr txBox="1"/>
            <p:nvPr/>
          </p:nvSpPr>
          <p:spPr>
            <a:xfrm>
              <a:off x="224861" y="953042"/>
              <a:ext cx="6060757" cy="1098697"/>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grpSp>
      <p:sp>
        <p:nvSpPr>
          <p:cNvPr id="23" name="TextBox 22">
            <a:extLst>
              <a:ext uri="{FF2B5EF4-FFF2-40B4-BE49-F238E27FC236}">
                <a16:creationId xmlns:a16="http://schemas.microsoft.com/office/drawing/2014/main" id="{4AD96C0B-7CDA-2A41-E3AA-2100C2BC85D3}"/>
              </a:ext>
            </a:extLst>
          </p:cNvPr>
          <p:cNvSpPr txBox="1"/>
          <p:nvPr/>
        </p:nvSpPr>
        <p:spPr>
          <a:xfrm>
            <a:off x="5033073" y="392616"/>
            <a:ext cx="4251604" cy="646330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have observed that the epistle of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was written to encourage  Jewish Christians as they dispersed from Jerusalem and returned home.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Their faith would be tested by various trials that they would “fall into” through no fault of their own.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as we get into the heart of  the epistle, it is evident that James is aware of some major character problems these Christians needed to concede to and repent of.</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to have a mere conviction of faith, but a genuine working faith.</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a loving spiritual family; they were divided by wealth, pride, and prejudice, envy, and strife, and hypocritical faith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(2:1-13; 3:14-16; 4:1-5)</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wealthy trusted in their riches, and mistreated their employees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(5:1-6)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test of their faith would produce character, also, if they would repent.</a:t>
            </a:r>
          </a:p>
        </p:txBody>
      </p:sp>
    </p:spTree>
    <p:extLst>
      <p:ext uri="{BB962C8B-B14F-4D97-AF65-F5344CB8AC3E}">
        <p14:creationId xmlns:p14="http://schemas.microsoft.com/office/powerpoint/2010/main" val="223659640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
                                            <p:txEl>
                                              <p:pRg st="0" end="0"/>
                                            </p:txEl>
                                          </p:spTgt>
                                        </p:tgtEl>
                                        <p:attrNameLst>
                                          <p:attrName>style.visibility</p:attrName>
                                        </p:attrNameLst>
                                      </p:cBhvr>
                                      <p:to>
                                        <p:strVal val="visible"/>
                                      </p:to>
                                    </p:set>
                                    <p:animEffect transition="in" filter="wipe(up)">
                                      <p:cBhvr>
                                        <p:cTn id="12" dur="500"/>
                                        <p:tgtEl>
                                          <p:spTgt spid="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3">
                                            <p:txEl>
                                              <p:pRg st="1" end="1"/>
                                            </p:txEl>
                                          </p:spTgt>
                                        </p:tgtEl>
                                        <p:attrNameLst>
                                          <p:attrName>style.visibility</p:attrName>
                                        </p:attrNameLst>
                                      </p:cBhvr>
                                      <p:to>
                                        <p:strVal val="visible"/>
                                      </p:to>
                                    </p:set>
                                    <p:animEffect transition="in" filter="wipe(up)">
                                      <p:cBhvr>
                                        <p:cTn id="17" dur="500"/>
                                        <p:tgtEl>
                                          <p:spTgt spid="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3">
                                            <p:txEl>
                                              <p:pRg st="2" end="2"/>
                                            </p:txEl>
                                          </p:spTgt>
                                        </p:tgtEl>
                                        <p:attrNameLst>
                                          <p:attrName>style.visibility</p:attrName>
                                        </p:attrNameLst>
                                      </p:cBhvr>
                                      <p:to>
                                        <p:strVal val="visible"/>
                                      </p:to>
                                    </p:set>
                                    <p:animEffect transition="in" filter="wipe(up)">
                                      <p:cBhvr>
                                        <p:cTn id="22" dur="500"/>
                                        <p:tgtEl>
                                          <p:spTgt spid="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3">
                                            <p:txEl>
                                              <p:pRg st="3" end="3"/>
                                            </p:txEl>
                                          </p:spTgt>
                                        </p:tgtEl>
                                        <p:attrNameLst>
                                          <p:attrName>style.visibility</p:attrName>
                                        </p:attrNameLst>
                                      </p:cBhvr>
                                      <p:to>
                                        <p:strVal val="visible"/>
                                      </p:to>
                                    </p:set>
                                    <p:animEffect transition="in" filter="wipe(up)">
                                      <p:cBhvr>
                                        <p:cTn id="27" dur="500"/>
                                        <p:tgtEl>
                                          <p:spTgt spid="2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3">
                                            <p:txEl>
                                              <p:pRg st="4" end="4"/>
                                            </p:txEl>
                                          </p:spTgt>
                                        </p:tgtEl>
                                        <p:attrNameLst>
                                          <p:attrName>style.visibility</p:attrName>
                                        </p:attrNameLst>
                                      </p:cBhvr>
                                      <p:to>
                                        <p:strVal val="visible"/>
                                      </p:to>
                                    </p:set>
                                    <p:animEffect transition="in" filter="wipe(up)">
                                      <p:cBhvr>
                                        <p:cTn id="32" dur="500"/>
                                        <p:tgtEl>
                                          <p:spTgt spid="2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3">
                                            <p:txEl>
                                              <p:pRg st="5" end="5"/>
                                            </p:txEl>
                                          </p:spTgt>
                                        </p:tgtEl>
                                        <p:attrNameLst>
                                          <p:attrName>style.visibility</p:attrName>
                                        </p:attrNameLst>
                                      </p:cBhvr>
                                      <p:to>
                                        <p:strVal val="visible"/>
                                      </p:to>
                                    </p:set>
                                    <p:animEffect transition="in" filter="wipe(up)">
                                      <p:cBhvr>
                                        <p:cTn id="37" dur="500"/>
                                        <p:tgtEl>
                                          <p:spTgt spid="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5" y="476054"/>
            <a:ext cx="5047488" cy="7225562"/>
            <a:chOff x="28575" y="476055"/>
            <a:chExt cx="4835682"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705679" cy="4949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do not hold the faith of our Lord Jesus Christ, the Lord of glory, with partiality.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there should come into your assembly a man with gold rings, in fine apparel, and there should also come in a poor man in filthy clothes,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you pay attention to the one wearing the fine clothes and say to him, "You sit here in a good place," and say to the poor man, "You stand there," or, "Sit here at my footstool,"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have you not shown partiality among yourselves, and become judges with evil thoughts?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Listen, my beloved brethren: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Has God not chosen the poor of this world     to be rich in faith and heirs of the kingdom which He promised to those who love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you have dishonored the poor man.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the rich oppress you and drag you   into the courts?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they not blaspheme that noble name by which you are called?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TextBox 23">
            <a:extLst>
              <a:ext uri="{FF2B5EF4-FFF2-40B4-BE49-F238E27FC236}">
                <a16:creationId xmlns:a16="http://schemas.microsoft.com/office/drawing/2014/main" id="{4AD96C0B-7CDA-2A41-E3AA-2100C2BC85D3}"/>
              </a:ext>
            </a:extLst>
          </p:cNvPr>
          <p:cNvSpPr txBox="1"/>
          <p:nvPr/>
        </p:nvSpPr>
        <p:spPr>
          <a:xfrm>
            <a:off x="5033073" y="392616"/>
            <a:ext cx="4251604" cy="646330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have observed that the epistle of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was written to encourage  Jewish Christians as they dispersed from Jerusalem and returned home.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Their faith would be tested by various trials that they would “fall into” through no fault of their own.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as we get into the heart of  the epistle, it is evident that James is aware of some major character problems these Christians needed to concede to and repent of.</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to have a mere conviction of faith, but a genuine working faith.</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a loving spiritual family; they were divided by wealth, pride, and prejudice, envy, and strife, and hypocritical faith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(2:1-13; 3:14-16; 4:1-5)</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wealthy trusted in their riches, and mistreated their employees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(5:1-6)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test of their faith would produce character, also, if they would repent.</a:t>
            </a:r>
          </a:p>
        </p:txBody>
      </p:sp>
    </p:spTree>
    <p:extLst>
      <p:ext uri="{BB962C8B-B14F-4D97-AF65-F5344CB8AC3E}">
        <p14:creationId xmlns:p14="http://schemas.microsoft.com/office/powerpoint/2010/main" val="4056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5" y="476054"/>
            <a:ext cx="5047488" cy="7225562"/>
            <a:chOff x="28575" y="476055"/>
            <a:chExt cx="4835682"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705679" cy="4949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My brethren, do not hold the faith of our Lord Jesus Christ, the Lord of glory, with partiality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there should come into your assembly a man with gold rings, in fine apparel, and there should also come in a poor man in filthy clothes,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you pay attention to the one wearing the fine clothes and say to him, "You sit here in a good place," and say to the poor man, "You stand there," or, "Sit here at my footstool,"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have you not shown partiality among yourselves, and become judges with evil thoughts?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Listen, my beloved brethren: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Has God not chosen the poor of this world     to be rich in faith and heirs of the kingdom which He promised to those who love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you have dishonored the poor man.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the rich oppress you and drag you   into the courts?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they not blaspheme that noble name by which you are called?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Oval 23">
            <a:extLst>
              <a:ext uri="{FF2B5EF4-FFF2-40B4-BE49-F238E27FC236}">
                <a16:creationId xmlns:a16="http://schemas.microsoft.com/office/drawing/2014/main" id="{926A45ED-F919-3528-0E62-B4EBD2DFFE9A}"/>
              </a:ext>
            </a:extLst>
          </p:cNvPr>
          <p:cNvSpPr/>
          <p:nvPr/>
        </p:nvSpPr>
        <p:spPr>
          <a:xfrm>
            <a:off x="301827" y="1325880"/>
            <a:ext cx="504290" cy="317615"/>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5" name="TextBox 24">
            <a:extLst>
              <a:ext uri="{FF2B5EF4-FFF2-40B4-BE49-F238E27FC236}">
                <a16:creationId xmlns:a16="http://schemas.microsoft.com/office/drawing/2014/main" id="{4AD96C0B-7CDA-2A41-E3AA-2100C2BC85D3}"/>
              </a:ext>
            </a:extLst>
          </p:cNvPr>
          <p:cNvSpPr txBox="1"/>
          <p:nvPr/>
        </p:nvSpPr>
        <p:spPr>
          <a:xfrm>
            <a:off x="5033073" y="392616"/>
            <a:ext cx="4251604" cy="646330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have observed that the epistle of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was written to encourage  Jewish Christians as they dispersed from Jerusalem and returned home.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Their faith would be tested by various trials that they would “fall into” through no fault of their own.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as we get into the heart of  the epistle, it is evident that James is aware of some major character problems these Christians needed to concede to and repent of.</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to have a mere conviction of faith, but a genuine working faith.</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a loving spiritual family; they were divided by wealth, pride, and prejudice, envy, and strife, and hypocritical faith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(2:1-13; 3:14-16; 4:1-5)</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wealthy trusted in their riches, and mistreated their employees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(5:1-6)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test of their faith would produce character, also, if they would repent.</a:t>
            </a:r>
          </a:p>
        </p:txBody>
      </p:sp>
    </p:spTree>
    <p:extLst>
      <p:ext uri="{BB962C8B-B14F-4D97-AF65-F5344CB8AC3E}">
        <p14:creationId xmlns:p14="http://schemas.microsoft.com/office/powerpoint/2010/main" val="2656385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heel(1)">
                                      <p:cBhvr>
                                        <p:cTn id="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5" y="476054"/>
            <a:ext cx="5047488" cy="7225562"/>
            <a:chOff x="28575" y="476055"/>
            <a:chExt cx="4835682"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705679" cy="4949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My brethren, do not hold the faith of our Lord Jesus Christ, the Lord of glory, with partiality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there should come into your assembly a man with gold rings, in fine apparel, and there should also come in a poor man in filthy clothes,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you pay attention to the one wearing the fine clothes and say to him, "You sit here in a good place," and say to the poor man, "You stand there," or, "Sit here at my footstool,"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have you not shown partiality among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and become judges with evil thoughts?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Listen, my beloved brethren: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Has God not chosen the poor of this world     to be rich in faith and heirs of the kingdom which He promised to those who love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you have dishonored the poor man.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the rich oppress you and drag you   into the courts?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they not blaspheme that noble name by which you are called?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Oval 23">
            <a:extLst>
              <a:ext uri="{FF2B5EF4-FFF2-40B4-BE49-F238E27FC236}">
                <a16:creationId xmlns:a16="http://schemas.microsoft.com/office/drawing/2014/main" id="{926A45ED-F919-3528-0E62-B4EBD2DFFE9A}"/>
              </a:ext>
            </a:extLst>
          </p:cNvPr>
          <p:cNvSpPr/>
          <p:nvPr/>
        </p:nvSpPr>
        <p:spPr>
          <a:xfrm>
            <a:off x="301827" y="1325880"/>
            <a:ext cx="504290" cy="317615"/>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5" name="TextBox 24">
            <a:extLst>
              <a:ext uri="{FF2B5EF4-FFF2-40B4-BE49-F238E27FC236}">
                <a16:creationId xmlns:a16="http://schemas.microsoft.com/office/drawing/2014/main" id="{4AD96C0B-7CDA-2A41-E3AA-2100C2BC85D3}"/>
              </a:ext>
            </a:extLst>
          </p:cNvPr>
          <p:cNvSpPr txBox="1"/>
          <p:nvPr/>
        </p:nvSpPr>
        <p:spPr>
          <a:xfrm>
            <a:off x="5033073" y="392616"/>
            <a:ext cx="4251604" cy="646330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have observed that the epistle of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was written to encourage  Jewish Christians as they dispersed from Jerusalem and returned home.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Their faith would be tested by various trials that they would “fall into” through no fault of their own.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as we get into the heart of  the epistle, it is evident that James is aware of some major character problems these Christians needed to concede to and repent of.</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to have a mere conviction of faith, but a genuine working faith.</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a loving spiritual family; they were divided by wealth, pride, and prejudice, envy, and strife, and hypocritical faith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(2:1-13; 3:14-16; 4:1-5)</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wealthy trusted in their riches, and mistreated their employees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(5:1-6)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test of their faith would produce character, also, if they would repent.</a:t>
            </a:r>
          </a:p>
        </p:txBody>
      </p:sp>
    </p:spTree>
    <p:extLst>
      <p:ext uri="{BB962C8B-B14F-4D97-AF65-F5344CB8AC3E}">
        <p14:creationId xmlns:p14="http://schemas.microsoft.com/office/powerpoint/2010/main" val="1031872970"/>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5" y="476054"/>
            <a:ext cx="5047488" cy="7225562"/>
            <a:chOff x="28575" y="476055"/>
            <a:chExt cx="4835682"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705679" cy="4949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My brethren, do not hold the faith of our Lord Jesus Christ, the Lord of glory, with partiality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there should come into your assembly a man with gold rings, in fine apparel, and there should also come in a poor man in filthy clothes,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you pay attention to the one wearing the fine clothes and say to him, "You sit here in a good place," and say to the poor man, "You stand there," or, "Sit here at my footstool,"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have you not shown partiality among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and become judges with evil thoughts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Listen, my beloved brethren: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Has God not chosen the poor of this world     to be rich in faith and heirs of the kingdom which He promised to those who love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you have dishonored the poor man.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the rich oppress you and drag you   into the courts?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they not blaspheme that noble name by which you are called?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Oval 23">
            <a:extLst>
              <a:ext uri="{FF2B5EF4-FFF2-40B4-BE49-F238E27FC236}">
                <a16:creationId xmlns:a16="http://schemas.microsoft.com/office/drawing/2014/main" id="{926A45ED-F919-3528-0E62-B4EBD2DFFE9A}"/>
              </a:ext>
            </a:extLst>
          </p:cNvPr>
          <p:cNvSpPr/>
          <p:nvPr/>
        </p:nvSpPr>
        <p:spPr>
          <a:xfrm>
            <a:off x="301827" y="1325880"/>
            <a:ext cx="504290" cy="317615"/>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5" name="TextBox 24">
            <a:extLst>
              <a:ext uri="{FF2B5EF4-FFF2-40B4-BE49-F238E27FC236}">
                <a16:creationId xmlns:a16="http://schemas.microsoft.com/office/drawing/2014/main" id="{4AD96C0B-7CDA-2A41-E3AA-2100C2BC85D3}"/>
              </a:ext>
            </a:extLst>
          </p:cNvPr>
          <p:cNvSpPr txBox="1"/>
          <p:nvPr/>
        </p:nvSpPr>
        <p:spPr>
          <a:xfrm>
            <a:off x="5033073" y="392616"/>
            <a:ext cx="4251604" cy="646330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have observed that the epistle of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was written to encourage  Jewish Christians as they dispersed from Jerusalem and returned home.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Their faith would be tested by various trials that they would “fall into” through no fault of their own.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as we get into the heart of  the epistle, it is evident that James is aware of some major character problems these Christians needed to concede to and repent of.</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to have a mere conviction of faith, but a genuine working faith.</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a loving spiritual family; they were divided by wealth, pride, and prejudice, envy, and strife, and hypocritical faith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(2:1-13; 3:14-16; 4:1-5)</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wealthy trusted in their riches, and mistreated their employees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(5:1-6)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test of their faith would produce character, also, if they would repent.</a:t>
            </a:r>
          </a:p>
        </p:txBody>
      </p:sp>
    </p:spTree>
    <p:extLst>
      <p:ext uri="{BB962C8B-B14F-4D97-AF65-F5344CB8AC3E}">
        <p14:creationId xmlns:p14="http://schemas.microsoft.com/office/powerpoint/2010/main" val="1231701201"/>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5" y="476054"/>
            <a:ext cx="5047488" cy="7225562"/>
            <a:chOff x="28575" y="476055"/>
            <a:chExt cx="4835682"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705679" cy="4949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My brethren, do not hold the faith of our Lord Jesus Christ, the Lord of glory, with partiality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there should come into your assembly a man with gold rings, in fine apparel, and there should also come in a poor man in filthy clothes,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you pay attention to the one wearing the fine clothes and say to him, "You sit here in a good place," and say to the poor man, "You stand there," or, "Sit here at my footstool,"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have you not shown partiality among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and become judges with evil thoughts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Listen, my beloved brethren: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Has God not chosen the poor of this world     to be rich in faith and heirs of the kingdom which He promised to those who love Him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you have dishonored the poor man.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the rich oppress you and drag you   into the courts?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they not blaspheme that noble name by which you are called?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Oval 23">
            <a:extLst>
              <a:ext uri="{FF2B5EF4-FFF2-40B4-BE49-F238E27FC236}">
                <a16:creationId xmlns:a16="http://schemas.microsoft.com/office/drawing/2014/main" id="{926A45ED-F919-3528-0E62-B4EBD2DFFE9A}"/>
              </a:ext>
            </a:extLst>
          </p:cNvPr>
          <p:cNvSpPr/>
          <p:nvPr/>
        </p:nvSpPr>
        <p:spPr>
          <a:xfrm>
            <a:off x="301827" y="1325880"/>
            <a:ext cx="504290" cy="317615"/>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5" name="TextBox 24">
            <a:extLst>
              <a:ext uri="{FF2B5EF4-FFF2-40B4-BE49-F238E27FC236}">
                <a16:creationId xmlns:a16="http://schemas.microsoft.com/office/drawing/2014/main" id="{4AD96C0B-7CDA-2A41-E3AA-2100C2BC85D3}"/>
              </a:ext>
            </a:extLst>
          </p:cNvPr>
          <p:cNvSpPr txBox="1"/>
          <p:nvPr/>
        </p:nvSpPr>
        <p:spPr>
          <a:xfrm>
            <a:off x="5033073" y="392616"/>
            <a:ext cx="4251604" cy="646330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have observed that the epistle of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was written to encourage  Jewish Christians as they dispersed from Jerusalem and returned home.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Their faith would be tested by various trials that they would “fall into” through no fault of their own.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as we get into the heart of  the epistle, it is evident that James is aware of some major character problems these Christians needed to concede to and repent of.</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to have a mere conviction of faith, but a genuine working faith.</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a loving spiritual family; they were divided by wealth, pride, and prejudice, envy, and strife, and hypocritical faith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(2:1-13; 3:14-16; 4:1-5)</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wealthy trusted in their riches, and mistreated their employees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(5:1-6)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test of their faith would produce character, also, if they would repent.</a:t>
            </a:r>
          </a:p>
        </p:txBody>
      </p:sp>
    </p:spTree>
    <p:extLst>
      <p:ext uri="{BB962C8B-B14F-4D97-AF65-F5344CB8AC3E}">
        <p14:creationId xmlns:p14="http://schemas.microsoft.com/office/powerpoint/2010/main" val="3363594705"/>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651120" y="-652"/>
            <a:ext cx="5846960" cy="479851"/>
          </a:xfrm>
        </p:spPr>
        <p:txBody>
          <a:bodyPr anchor="ctr">
            <a:noAutofit/>
          </a:bodyPr>
          <a:lstStyle/>
          <a:p>
            <a:r>
              <a:rPr lang="en-US" sz="2400" dirty="0">
                <a:latin typeface="Arial" panose="020B0604020202020204" pitchFamily="34" charset="0"/>
                <a:cs typeface="Arial" panose="020B0604020202020204" pitchFamily="34" charset="0"/>
              </a:rPr>
              <a:t>The Epistle of James – Love Each Other</a:t>
            </a:r>
          </a:p>
        </p:txBody>
      </p:sp>
      <p:grpSp>
        <p:nvGrpSpPr>
          <p:cNvPr id="2" name="Group 1"/>
          <p:cNvGrpSpPr/>
          <p:nvPr/>
        </p:nvGrpSpPr>
        <p:grpSpPr>
          <a:xfrm>
            <a:off x="28575" y="476054"/>
            <a:ext cx="5047488" cy="7225562"/>
            <a:chOff x="28575" y="476055"/>
            <a:chExt cx="4835682" cy="6051355"/>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8575" y="498873"/>
              <a:ext cx="4821174" cy="6028537"/>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Rectangle 18">
              <a:extLst>
                <a:ext uri="{FF2B5EF4-FFF2-40B4-BE49-F238E27FC236}">
                  <a16:creationId xmlns:a16="http://schemas.microsoft.com/office/drawing/2014/main" id="{97566C9A-2250-8F4A-3490-9D746F5D1057}"/>
                </a:ext>
              </a:extLst>
            </p:cNvPr>
            <p:cNvSpPr>
              <a:spLocks noChangeArrowheads="1"/>
            </p:cNvSpPr>
            <p:nvPr/>
          </p:nvSpPr>
          <p:spPr bwMode="auto">
            <a:xfrm>
              <a:off x="158578" y="476055"/>
              <a:ext cx="4705679" cy="4949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2:1-7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My brethren, do not hold the faith of our Lord Jesus Christ, the Lord of glory, with partiality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there should come into your assembly a man with gold rings, in fine apparel, and there should also come in a poor man in filthy clothes,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you pay attention to the one wearing the fine clothes and say to him, "You sit here in a good place," and say to the poor man, "You stand there," or, "Sit here at my footstool,"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have you not shown partiality among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and become judges with evil thoughts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Listen, my beloved brethren: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Has God not chosen the poor of this world     to be rich in faith and heirs of the kingdom which He promised to those who love Him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have dishonored the poor man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the rich oppress you and drag you   into the courts?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they not blaspheme that noble name by which you are called?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4" name="Oval 23">
            <a:extLst>
              <a:ext uri="{FF2B5EF4-FFF2-40B4-BE49-F238E27FC236}">
                <a16:creationId xmlns:a16="http://schemas.microsoft.com/office/drawing/2014/main" id="{926A45ED-F919-3528-0E62-B4EBD2DFFE9A}"/>
              </a:ext>
            </a:extLst>
          </p:cNvPr>
          <p:cNvSpPr/>
          <p:nvPr/>
        </p:nvSpPr>
        <p:spPr>
          <a:xfrm>
            <a:off x="301827" y="1325880"/>
            <a:ext cx="504290" cy="317615"/>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5" name="TextBox 24">
            <a:extLst>
              <a:ext uri="{FF2B5EF4-FFF2-40B4-BE49-F238E27FC236}">
                <a16:creationId xmlns:a16="http://schemas.microsoft.com/office/drawing/2014/main" id="{4AD96C0B-7CDA-2A41-E3AA-2100C2BC85D3}"/>
              </a:ext>
            </a:extLst>
          </p:cNvPr>
          <p:cNvSpPr txBox="1"/>
          <p:nvPr/>
        </p:nvSpPr>
        <p:spPr>
          <a:xfrm>
            <a:off x="5033073" y="392616"/>
            <a:ext cx="4251604" cy="646330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have observed that the epistle of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James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was written to encourage  Jewish Christians as they dispersed from Jerusalem and returned home.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Their faith would be tested by various trials that they would “fall into” through no fault of their own.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as we get into the heart of  the epistle, it is evident that James is aware of some major character problems these Christians needed to concede to and repent of.</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to have a mere conviction of faith, but a genuine working faith.</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They were not a loving spiritual family; they were divided by wealth, pride, and prejudice, envy, and strife, and hypocritical faith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(2:1-13; 3:14-16; 4:1-5)</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wealthy trusted in their riches, and mistreated their employees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(5:1-6)</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test of their faith would produce character, also, if they would repent.</a:t>
            </a:r>
          </a:p>
        </p:txBody>
      </p:sp>
    </p:spTree>
    <p:extLst>
      <p:ext uri="{BB962C8B-B14F-4D97-AF65-F5344CB8AC3E}">
        <p14:creationId xmlns:p14="http://schemas.microsoft.com/office/powerpoint/2010/main" val="202248650"/>
      </p:ext>
    </p:extLst>
  </p:cSld>
  <p:clrMapOvr>
    <a:masterClrMapping/>
  </p:clrMapOvr>
  <p:transition spd="slow">
    <p:wipe dir="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5106</Words>
  <Application>Microsoft Office PowerPoint</Application>
  <PresentationFormat>On-screen Show (4:3)</PresentationFormat>
  <Paragraphs>227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Aptos Display</vt:lpstr>
      <vt:lpstr>Arial</vt:lpstr>
      <vt:lpstr>Calibri</vt:lpstr>
      <vt:lpstr>1_Office Theme</vt:lpstr>
      <vt:lpstr>PowerPoint Presentation</vt:lpstr>
      <vt:lpstr>The Epistle of James</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The Epistle of James – Love Each Other</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14</cp:revision>
  <dcterms:created xsi:type="dcterms:W3CDTF">2008-03-16T18:22:36Z</dcterms:created>
  <dcterms:modified xsi:type="dcterms:W3CDTF">2024-04-18T00:48:48Z</dcterms:modified>
</cp:coreProperties>
</file>