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47" r:id="rId2"/>
  </p:sldMasterIdLst>
  <p:notesMasterIdLst>
    <p:notesMasterId r:id="rId23"/>
  </p:notesMasterIdLst>
  <p:sldIdLst>
    <p:sldId id="256" r:id="rId3"/>
    <p:sldId id="257" r:id="rId4"/>
    <p:sldId id="258" r:id="rId5"/>
    <p:sldId id="259" r:id="rId6"/>
    <p:sldId id="754" r:id="rId7"/>
    <p:sldId id="261" r:id="rId8"/>
    <p:sldId id="263" r:id="rId9"/>
    <p:sldId id="276" r:id="rId10"/>
    <p:sldId id="265" r:id="rId11"/>
    <p:sldId id="277" r:id="rId12"/>
    <p:sldId id="266" r:id="rId13"/>
    <p:sldId id="268" r:id="rId14"/>
    <p:sldId id="269" r:id="rId15"/>
    <p:sldId id="273" r:id="rId16"/>
    <p:sldId id="270" r:id="rId17"/>
    <p:sldId id="274" r:id="rId18"/>
    <p:sldId id="275" r:id="rId19"/>
    <p:sldId id="271" r:id="rId20"/>
    <p:sldId id="278" r:id="rId21"/>
    <p:sldId id="73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256"/>
            <p14:sldId id="257"/>
            <p14:sldId id="258"/>
            <p14:sldId id="259"/>
            <p14:sldId id="754"/>
            <p14:sldId id="261"/>
            <p14:sldId id="263"/>
            <p14:sldId id="276"/>
            <p14:sldId id="265"/>
            <p14:sldId id="277"/>
            <p14:sldId id="266"/>
            <p14:sldId id="268"/>
            <p14:sldId id="269"/>
            <p14:sldId id="273"/>
            <p14:sldId id="270"/>
            <p14:sldId id="274"/>
            <p14:sldId id="275"/>
            <p14:sldId id="271"/>
            <p14:sldId id="278"/>
          </p14:sldIdLst>
        </p14:section>
        <p14:section name="Song" id="{0E89271B-AEF7-417E-BEAD-CBF4682F4AAA}">
          <p14:sldIdLst/>
        </p14:section>
        <p14:section name="End" id="{9DF123F3-2949-4C9A-9B17-20F16A955194}">
          <p14:sldIdLst>
            <p14:sldId id="7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78" d="100"/>
          <a:sy n="78" d="100"/>
        </p:scale>
        <p:origin x="437" y="5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4176"/>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3/17/2024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20</a:t>
            </a:fld>
            <a:endParaRPr lang="en-US"/>
          </a:p>
        </p:txBody>
      </p:sp>
    </p:spTree>
    <p:extLst>
      <p:ext uri="{BB962C8B-B14F-4D97-AF65-F5344CB8AC3E}">
        <p14:creationId xmlns:p14="http://schemas.microsoft.com/office/powerpoint/2010/main" val="95734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7FE75E-3C0F-4A3D-B82C-6C4A9BAC9F91}"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13391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02049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20034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C9528C-77A4-4735-A358-874354A47909}"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96484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9528C-77A4-4735-A358-874354A47909}"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377389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4C9528C-77A4-4735-A358-874354A47909}" type="datetimeFigureOut">
              <a:rPr lang="en-US" smtClean="0"/>
              <a:t>3/17/2024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D0690F9-D574-4814-9B75-75E2FD3E0822}" type="slidenum">
              <a:rPr lang="en-US" smtClean="0"/>
              <a:t>‹#›</a:t>
            </a:fld>
            <a:endParaRPr lang="en-US"/>
          </a:p>
        </p:txBody>
      </p:sp>
    </p:spTree>
    <p:extLst>
      <p:ext uri="{BB962C8B-B14F-4D97-AF65-F5344CB8AC3E}">
        <p14:creationId xmlns:p14="http://schemas.microsoft.com/office/powerpoint/2010/main" val="12617444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C9528C-77A4-4735-A358-874354A47909}"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260443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C9528C-77A4-4735-A358-874354A47909}" type="datetimeFigureOut">
              <a:rPr lang="en-US" smtClean="0"/>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400815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C9528C-77A4-4735-A358-874354A47909}" type="datetimeFigureOut">
              <a:rPr lang="en-US" smtClean="0"/>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402463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9528C-77A4-4735-A358-874354A47909}" type="datetimeFigureOut">
              <a:rPr lang="en-US" smtClean="0"/>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2827912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C9528C-77A4-4735-A358-874354A47909}"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149463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728484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C9528C-77A4-4735-A358-874354A47909}"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129013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9528C-77A4-4735-A358-874354A47909}"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1180196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E4C9528C-77A4-4735-A358-874354A47909}" type="datetimeFigureOut">
              <a:rPr lang="en-US" smtClean="0"/>
              <a:t>3/17/2024</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FD0690F9-D574-4814-9B75-75E2FD3E0822}" type="slidenum">
              <a:rPr lang="en-US" smtClean="0"/>
              <a:t>‹#›</a:t>
            </a:fld>
            <a:endParaRPr lang="en-US"/>
          </a:p>
        </p:txBody>
      </p:sp>
    </p:spTree>
    <p:extLst>
      <p:ext uri="{BB962C8B-B14F-4D97-AF65-F5344CB8AC3E}">
        <p14:creationId xmlns:p14="http://schemas.microsoft.com/office/powerpoint/2010/main" val="215382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FE75E-3C0F-4A3D-B82C-6C4A9BAC9F91}"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98189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7FE75E-3C0F-4A3D-B82C-6C4A9BAC9F91}"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97907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7FE75E-3C0F-4A3D-B82C-6C4A9BAC9F91}" type="datetimeFigureOut">
              <a:rPr lang="en-US" smtClean="0"/>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71844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7FE75E-3C0F-4A3D-B82C-6C4A9BAC9F91}" type="datetimeFigureOut">
              <a:rPr lang="en-US" smtClean="0"/>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423856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FE75E-3C0F-4A3D-B82C-6C4A9BAC9F91}" type="datetimeFigureOut">
              <a:rPr lang="en-US" smtClean="0"/>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3359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73807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43792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FE75E-3C0F-4A3D-B82C-6C4A9BAC9F91}" type="datetimeFigureOut">
              <a:rPr lang="en-US" smtClean="0"/>
              <a:t>3/17/2024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5DF8-9AF5-4E24-88A7-48EB9708DB9D}" type="slidenum">
              <a:rPr lang="en-US" smtClean="0"/>
              <a:t>‹#›</a:t>
            </a:fld>
            <a:endParaRPr lang="en-US"/>
          </a:p>
        </p:txBody>
      </p:sp>
    </p:spTree>
    <p:extLst>
      <p:ext uri="{BB962C8B-B14F-4D97-AF65-F5344CB8AC3E}">
        <p14:creationId xmlns:p14="http://schemas.microsoft.com/office/powerpoint/2010/main" val="12257976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E4C9528C-77A4-4735-A358-874354A47909}" type="datetimeFigureOut">
              <a:rPr lang="en-US" smtClean="0"/>
              <a:t>3/17/2024</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FD0690F9-D574-4814-9B75-75E2FD3E0822}" type="slidenum">
              <a:rPr lang="en-US" smtClean="0"/>
              <a:t>‹#›</a:t>
            </a:fld>
            <a:endParaRPr lang="en-US"/>
          </a:p>
        </p:txBody>
      </p:sp>
    </p:spTree>
    <p:extLst>
      <p:ext uri="{BB962C8B-B14F-4D97-AF65-F5344CB8AC3E}">
        <p14:creationId xmlns:p14="http://schemas.microsoft.com/office/powerpoint/2010/main" val="4259677474"/>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9D0B-BEF8-00F9-BF8B-CB6D08753B66}"/>
              </a:ext>
            </a:extLst>
          </p:cNvPr>
          <p:cNvSpPr>
            <a:spLocks noGrp="1"/>
          </p:cNvSpPr>
          <p:nvPr>
            <p:ph type="ctrTitle"/>
          </p:nvPr>
        </p:nvSpPr>
        <p:spPr>
          <a:xfrm>
            <a:off x="274319" y="2166365"/>
            <a:ext cx="6565020" cy="1739347"/>
          </a:xfrm>
        </p:spPr>
        <p:txBody>
          <a:bodyPr/>
          <a:lstStyle/>
          <a:p>
            <a:r>
              <a:rPr lang="en-US" dirty="0"/>
              <a:t>Our Fellowship voyage</a:t>
            </a:r>
          </a:p>
        </p:txBody>
      </p:sp>
      <p:sp>
        <p:nvSpPr>
          <p:cNvPr id="3" name="Subtitle 2">
            <a:extLst>
              <a:ext uri="{FF2B5EF4-FFF2-40B4-BE49-F238E27FC236}">
                <a16:creationId xmlns:a16="http://schemas.microsoft.com/office/drawing/2014/main" id="{8126E097-C972-1D9A-32EA-E761873B41FD}"/>
              </a:ext>
            </a:extLst>
          </p:cNvPr>
          <p:cNvSpPr>
            <a:spLocks noGrp="1"/>
          </p:cNvSpPr>
          <p:nvPr>
            <p:ph type="subTitle" idx="1"/>
          </p:nvPr>
        </p:nvSpPr>
        <p:spPr>
          <a:xfrm>
            <a:off x="5479871" y="4510049"/>
            <a:ext cx="3664128" cy="769521"/>
          </a:xfrm>
        </p:spPr>
        <p:txBody>
          <a:bodyPr/>
          <a:lstStyle/>
          <a:p>
            <a:endParaRPr lang="en-US" dirty="0"/>
          </a:p>
        </p:txBody>
      </p:sp>
      <p:pic>
        <p:nvPicPr>
          <p:cNvPr id="4098" name="Picture 2" descr="Pirate Ship PNG, Vector, PSD, and Clipart With Transparent Background for  Free Download | Pngtree">
            <a:extLst>
              <a:ext uri="{FF2B5EF4-FFF2-40B4-BE49-F238E27FC236}">
                <a16:creationId xmlns:a16="http://schemas.microsoft.com/office/drawing/2014/main" id="{020E4BBE-EB0B-F47D-D419-DD7D0FB1F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3176" y="2827176"/>
            <a:ext cx="4030824" cy="40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2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p:nvPr>
        </p:nvSpPr>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1"/>
          </p:nvPr>
        </p:nvSpPr>
        <p:spPr>
          <a:xfrm>
            <a:off x="251926" y="2011680"/>
            <a:ext cx="8621485" cy="4659708"/>
          </a:xfrm>
        </p:spPr>
        <p:txBody>
          <a:bodyPr>
            <a:noAutofit/>
          </a:bodyPr>
          <a:lstStyle/>
          <a:p>
            <a:r>
              <a:rPr lang="en-US" sz="3200" dirty="0"/>
              <a:t>In partnership with God </a:t>
            </a:r>
          </a:p>
          <a:p>
            <a:pPr lvl="1"/>
            <a:r>
              <a:rPr lang="en-US" dirty="0"/>
              <a:t>Acts 2:42; 1 Cor 1:9, 10:16; 2 Cor 13:14; Eph 3:9; Phil 2:1; 1 John 1:3, 6-7</a:t>
            </a:r>
            <a:endParaRPr lang="en-US" sz="2400" dirty="0"/>
          </a:p>
          <a:p>
            <a:r>
              <a:rPr lang="en-US" sz="3200" dirty="0"/>
              <a:t>Sharing in a physical gift</a:t>
            </a:r>
          </a:p>
          <a:p>
            <a:pPr lvl="1"/>
            <a:r>
              <a:rPr lang="en-US" sz="2400" dirty="0"/>
              <a:t>Rom 15:26, 2 Cor 8:4, 9:13, Phil 1:5, Heb 13:16</a:t>
            </a:r>
          </a:p>
          <a:p>
            <a:pPr algn="just"/>
            <a:r>
              <a:rPr lang="en-US" sz="3200" dirty="0"/>
              <a:t>Sharing in common work</a:t>
            </a:r>
            <a:r>
              <a:rPr lang="en-US" sz="2800" dirty="0"/>
              <a:t> </a:t>
            </a:r>
            <a:r>
              <a:rPr lang="en-US" sz="2400" dirty="0"/>
              <a:t>(Gal 2:9, Phil 1:6, 1 John 1:3)</a:t>
            </a:r>
            <a:endParaRPr lang="en-US" sz="2800" dirty="0"/>
          </a:p>
          <a:p>
            <a:r>
              <a:rPr lang="en-US" sz="3200" dirty="0"/>
              <a:t>Sharing in suffering</a:t>
            </a:r>
            <a:r>
              <a:rPr lang="en-US" sz="2800" dirty="0"/>
              <a:t> (Phil 3:10)</a:t>
            </a:r>
          </a:p>
          <a:p>
            <a:r>
              <a:rPr lang="en-US" sz="3200" dirty="0"/>
              <a:t>In partnership with unrighteousness</a:t>
            </a:r>
            <a:r>
              <a:rPr lang="en-US" sz="2800" dirty="0"/>
              <a:t> (2 Cor 6:14)</a:t>
            </a:r>
          </a:p>
        </p:txBody>
      </p:sp>
      <p:pic>
        <p:nvPicPr>
          <p:cNvPr id="4" name="Picture 2" descr="Pirate Ship PNG, Vector, PSD, and Clipart With Transparent Background for  Free Download | Pngtree">
            <a:extLst>
              <a:ext uri="{FF2B5EF4-FFF2-40B4-BE49-F238E27FC236}">
                <a16:creationId xmlns:a16="http://schemas.microsoft.com/office/drawing/2014/main" id="{968EA80A-A9F9-7D80-3276-9D61114B2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066" y="109373"/>
            <a:ext cx="2276668" cy="227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5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idx="4294967295"/>
          </p:nvPr>
        </p:nvSpPr>
        <p:spPr>
          <a:xfrm>
            <a:off x="0" y="284163"/>
            <a:ext cx="7772400" cy="1508125"/>
          </a:xfrm>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4294967295"/>
          </p:nvPr>
        </p:nvSpPr>
        <p:spPr>
          <a:xfrm>
            <a:off x="391886" y="284164"/>
            <a:ext cx="8406881" cy="5239558"/>
          </a:xfrm>
        </p:spPr>
        <p:txBody>
          <a:bodyPr>
            <a:noAutofit/>
          </a:bodyPr>
          <a:lstStyle/>
          <a:p>
            <a:pPr marL="0" indent="0">
              <a:buNone/>
            </a:pPr>
            <a:r>
              <a:rPr lang="en-US" sz="6000" dirty="0"/>
              <a:t>(42) And they </a:t>
            </a:r>
            <a:r>
              <a:rPr lang="en-US" sz="6000" b="1" dirty="0">
                <a:solidFill>
                  <a:schemeClr val="bg2">
                    <a:lumMod val="50000"/>
                  </a:schemeClr>
                </a:solidFill>
              </a:rPr>
              <a:t>devoted themselves</a:t>
            </a:r>
            <a:r>
              <a:rPr lang="en-US" sz="6000" dirty="0"/>
              <a:t> to the apostles' teaching and the </a:t>
            </a:r>
            <a:r>
              <a:rPr lang="en-US" sz="6000" b="1" dirty="0">
                <a:solidFill>
                  <a:schemeClr val="bg2">
                    <a:lumMod val="50000"/>
                  </a:schemeClr>
                </a:solidFill>
              </a:rPr>
              <a:t>fellowship</a:t>
            </a:r>
            <a:r>
              <a:rPr lang="en-US" sz="6000" dirty="0"/>
              <a:t>, to the breaking of bread and the prayers.</a:t>
            </a:r>
          </a:p>
        </p:txBody>
      </p:sp>
      <p:pic>
        <p:nvPicPr>
          <p:cNvPr id="4" name="Picture 2" descr="Pirate Ship PNG, Vector, PSD, and Clipart With Transparent Background for  Free Download | Pngtree">
            <a:extLst>
              <a:ext uri="{FF2B5EF4-FFF2-40B4-BE49-F238E27FC236}">
                <a16:creationId xmlns:a16="http://schemas.microsoft.com/office/drawing/2014/main" id="{968EA80A-A9F9-7D80-3276-9D61114B2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65102"/>
            <a:ext cx="1492898" cy="14928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0817CFF-356F-62C2-9E2B-789E4675461C}"/>
              </a:ext>
            </a:extLst>
          </p:cNvPr>
          <p:cNvSpPr txBox="1">
            <a:spLocks/>
          </p:cNvSpPr>
          <p:nvPr/>
        </p:nvSpPr>
        <p:spPr>
          <a:xfrm>
            <a:off x="3722914" y="6036906"/>
            <a:ext cx="5237811" cy="64611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4400" b="0" i="0" u="none" strike="noStrike" kern="1200" cap="none" spc="0" normalizeH="0" baseline="0" noProof="0" dirty="0">
                <a:ln>
                  <a:noFill/>
                </a:ln>
                <a:solidFill>
                  <a:srgbClr val="FFFFFF"/>
                </a:solidFill>
                <a:effectLst/>
                <a:uLnTx/>
                <a:uFillTx/>
                <a:latin typeface="Corbel" panose="020B0503020204020204"/>
                <a:ea typeface="+mn-ea"/>
                <a:cs typeface="+mn-cs"/>
              </a:rPr>
              <a:t>Acts 2:42 ESV</a:t>
            </a:r>
          </a:p>
        </p:txBody>
      </p:sp>
    </p:spTree>
    <p:extLst>
      <p:ext uri="{BB962C8B-B14F-4D97-AF65-F5344CB8AC3E}">
        <p14:creationId xmlns:p14="http://schemas.microsoft.com/office/powerpoint/2010/main" val="221646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0BD-B5DD-49E6-291A-6FED0A32E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B5A5-2841-C33A-789F-D83CE8B1F6B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E6D6DB-B04D-A344-E13D-7E24D12E0CB8}"/>
              </a:ext>
            </a:extLst>
          </p:cNvPr>
          <p:cNvPicPr>
            <a:picLocks noChangeAspect="1"/>
          </p:cNvPicPr>
          <p:nvPr/>
        </p:nvPicPr>
        <p:blipFill>
          <a:blip r:embed="rId2"/>
          <a:stretch>
            <a:fillRect/>
          </a:stretch>
        </p:blipFill>
        <p:spPr>
          <a:xfrm>
            <a:off x="1659372" y="144202"/>
            <a:ext cx="5825256" cy="6569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631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0BD-B5DD-49E6-291A-6FED0A32E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B5A5-2841-C33A-789F-D83CE8B1F6B9}"/>
              </a:ext>
            </a:extLst>
          </p:cNvPr>
          <p:cNvSpPr>
            <a:spLocks noGrp="1"/>
          </p:cNvSpPr>
          <p:nvPr>
            <p:ph idx="1"/>
          </p:nvPr>
        </p:nvSpPr>
        <p:spPr/>
        <p:txBody>
          <a:bodyPr/>
          <a:lstStyle/>
          <a:p>
            <a:endParaRPr lang="en-US"/>
          </a:p>
        </p:txBody>
      </p:sp>
      <p:pic>
        <p:nvPicPr>
          <p:cNvPr id="15362" name="Picture 2" descr="UPDATED: Pentagon Preparing Navy Hospital Ships Mercy, Comfort for  Coronavirus Response - USNI News">
            <a:extLst>
              <a:ext uri="{FF2B5EF4-FFF2-40B4-BE49-F238E27FC236}">
                <a16:creationId xmlns:a16="http://schemas.microsoft.com/office/drawing/2014/main" id="{BE73B757-5CAA-41F6-DD4B-044C35F604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8163"/>
            <a:ext cx="9144000"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5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p:nvPr>
        </p:nvSpPr>
        <p:spPr/>
        <p:txBody>
          <a:bodyPr/>
          <a:lstStyle/>
          <a:p>
            <a:r>
              <a:rPr lang="en-US" dirty="0"/>
              <a:t>Our Fellowship</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1"/>
          </p:nvPr>
        </p:nvSpPr>
        <p:spPr>
          <a:xfrm>
            <a:off x="251926" y="2011680"/>
            <a:ext cx="8621485" cy="4659708"/>
          </a:xfrm>
        </p:spPr>
        <p:txBody>
          <a:bodyPr>
            <a:noAutofit/>
          </a:bodyPr>
          <a:lstStyle/>
          <a:p>
            <a:r>
              <a:rPr lang="en-US" sz="2800" dirty="0">
                <a:solidFill>
                  <a:schemeClr val="bg2">
                    <a:lumMod val="50000"/>
                  </a:schemeClr>
                </a:solidFill>
              </a:rPr>
              <a:t>[Proverbs 17:22 ESV] </a:t>
            </a:r>
            <a:r>
              <a:rPr lang="en-US" sz="2800" dirty="0"/>
              <a:t>A joyful heart is good medicine, but a crushed spirit dries up the bones.</a:t>
            </a:r>
          </a:p>
          <a:p>
            <a:r>
              <a:rPr lang="en-US" sz="2800" dirty="0">
                <a:solidFill>
                  <a:schemeClr val="bg2">
                    <a:lumMod val="50000"/>
                  </a:schemeClr>
                </a:solidFill>
              </a:rPr>
              <a:t>[Proverbs 16:24 ESV] </a:t>
            </a:r>
            <a:r>
              <a:rPr lang="en-US" sz="2800" dirty="0"/>
              <a:t>Gracious words are like a honeycomb, sweetness to the soul and health to the body.</a:t>
            </a:r>
          </a:p>
          <a:p>
            <a:r>
              <a:rPr lang="en-US" sz="2800" dirty="0">
                <a:solidFill>
                  <a:schemeClr val="bg2">
                    <a:lumMod val="50000"/>
                  </a:schemeClr>
                </a:solidFill>
              </a:rPr>
              <a:t>[Jude 1:22-23 NLT] </a:t>
            </a:r>
            <a:r>
              <a:rPr lang="en-US" sz="2800" dirty="0"/>
              <a:t>And you must show mercy to those whose faith is wavering. Rescue others by snatching them from the flames of judgment. Show mercy to still others, but do so with great caution, hating the sins that contaminate their lives.</a:t>
            </a:r>
          </a:p>
          <a:p>
            <a:endParaRPr lang="en-US" sz="2800" dirty="0"/>
          </a:p>
          <a:p>
            <a:endParaRPr lang="en-US" sz="2800" dirty="0"/>
          </a:p>
        </p:txBody>
      </p:sp>
      <p:pic>
        <p:nvPicPr>
          <p:cNvPr id="5" name="Picture 2" descr="UPDATED: Pentagon Preparing Navy Hospital Ships Mercy, Comfort for  Coronavirus Response - USNI News">
            <a:extLst>
              <a:ext uri="{FF2B5EF4-FFF2-40B4-BE49-F238E27FC236}">
                <a16:creationId xmlns:a16="http://schemas.microsoft.com/office/drawing/2014/main" id="{1E6FF350-CAF7-ADD1-5C19-EB6A29C2C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7823" y="134344"/>
            <a:ext cx="2764291" cy="174783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7111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0BD-B5DD-49E6-291A-6FED0A32E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B5A5-2841-C33A-789F-D83CE8B1F6B9}"/>
              </a:ext>
            </a:extLst>
          </p:cNvPr>
          <p:cNvSpPr>
            <a:spLocks noGrp="1"/>
          </p:cNvSpPr>
          <p:nvPr>
            <p:ph idx="1"/>
          </p:nvPr>
        </p:nvSpPr>
        <p:spPr/>
        <p:txBody>
          <a:bodyPr/>
          <a:lstStyle/>
          <a:p>
            <a:endParaRPr lang="en-US"/>
          </a:p>
        </p:txBody>
      </p:sp>
      <p:pic>
        <p:nvPicPr>
          <p:cNvPr id="14340" name="Picture 4" descr="Thursday briefing: Inside the lifesaving work on an RNLI lifeboat | UK news  | The Guardian">
            <a:extLst>
              <a:ext uri="{FF2B5EF4-FFF2-40B4-BE49-F238E27FC236}">
                <a16:creationId xmlns:a16="http://schemas.microsoft.com/office/drawing/2014/main" id="{F4726C02-F4F4-B2E7-1B4B-D353D048D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idx="4294967295"/>
          </p:nvPr>
        </p:nvSpPr>
        <p:spPr>
          <a:xfrm>
            <a:off x="0" y="284163"/>
            <a:ext cx="7772400" cy="1508125"/>
          </a:xfrm>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4294967295"/>
          </p:nvPr>
        </p:nvSpPr>
        <p:spPr>
          <a:xfrm>
            <a:off x="391886" y="284164"/>
            <a:ext cx="8406881" cy="5239558"/>
          </a:xfrm>
        </p:spPr>
        <p:txBody>
          <a:bodyPr>
            <a:noAutofit/>
          </a:bodyPr>
          <a:lstStyle/>
          <a:p>
            <a:pPr marL="0" indent="0">
              <a:buNone/>
            </a:pPr>
            <a:r>
              <a:rPr lang="en-US" sz="6600" dirty="0"/>
              <a:t>(31) Paul said to the centurion and the soldiers, "</a:t>
            </a:r>
            <a:r>
              <a:rPr lang="en-US" sz="6600" b="1" dirty="0">
                <a:solidFill>
                  <a:schemeClr val="bg2">
                    <a:lumMod val="50000"/>
                  </a:schemeClr>
                </a:solidFill>
              </a:rPr>
              <a:t>Unless these men stay in the ship, you cannot be saved.</a:t>
            </a:r>
            <a:r>
              <a:rPr lang="en-US" sz="6600" dirty="0"/>
              <a:t>"</a:t>
            </a:r>
          </a:p>
        </p:txBody>
      </p:sp>
      <p:sp>
        <p:nvSpPr>
          <p:cNvPr id="5" name="Content Placeholder 2">
            <a:extLst>
              <a:ext uri="{FF2B5EF4-FFF2-40B4-BE49-F238E27FC236}">
                <a16:creationId xmlns:a16="http://schemas.microsoft.com/office/drawing/2014/main" id="{30817CFF-356F-62C2-9E2B-789E4675461C}"/>
              </a:ext>
            </a:extLst>
          </p:cNvPr>
          <p:cNvSpPr txBox="1">
            <a:spLocks/>
          </p:cNvSpPr>
          <p:nvPr/>
        </p:nvSpPr>
        <p:spPr>
          <a:xfrm>
            <a:off x="3722914" y="6036906"/>
            <a:ext cx="5237811" cy="64611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4400" b="0" i="0" u="none" strike="noStrike" kern="1200" cap="none" spc="0" normalizeH="0" baseline="0" noProof="0" dirty="0">
                <a:ln>
                  <a:noFill/>
                </a:ln>
                <a:solidFill>
                  <a:srgbClr val="FFFFFF"/>
                </a:solidFill>
                <a:effectLst/>
                <a:uLnTx/>
                <a:uFillTx/>
                <a:latin typeface="Corbel" panose="020B0503020204020204"/>
                <a:ea typeface="+mn-ea"/>
                <a:cs typeface="+mn-cs"/>
              </a:rPr>
              <a:t>Acts 27:31 ESV</a:t>
            </a:r>
          </a:p>
        </p:txBody>
      </p:sp>
      <p:pic>
        <p:nvPicPr>
          <p:cNvPr id="7" name="Picture 4" descr="Thursday briefing: Inside the lifesaving work on an RNLI lifeboat | UK news  | The Guardian">
            <a:extLst>
              <a:ext uri="{FF2B5EF4-FFF2-40B4-BE49-F238E27FC236}">
                <a16:creationId xmlns:a16="http://schemas.microsoft.com/office/drawing/2014/main" id="{23517259-E555-7EA4-1B7A-004A9241E3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5328881"/>
            <a:ext cx="1464906" cy="1464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963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idx="4294967295"/>
          </p:nvPr>
        </p:nvSpPr>
        <p:spPr>
          <a:xfrm>
            <a:off x="0" y="284163"/>
            <a:ext cx="7772400" cy="1508125"/>
          </a:xfrm>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4294967295"/>
          </p:nvPr>
        </p:nvSpPr>
        <p:spPr>
          <a:xfrm>
            <a:off x="391886" y="284164"/>
            <a:ext cx="8406881" cy="5239558"/>
          </a:xfrm>
        </p:spPr>
        <p:txBody>
          <a:bodyPr>
            <a:noAutofit/>
          </a:bodyPr>
          <a:lstStyle/>
          <a:p>
            <a:pPr marL="0" indent="0">
              <a:buNone/>
            </a:pPr>
            <a:r>
              <a:rPr lang="en-US" sz="6000" dirty="0"/>
              <a:t>(42) And they </a:t>
            </a:r>
            <a:r>
              <a:rPr lang="en-US" sz="6000" b="1" dirty="0">
                <a:solidFill>
                  <a:schemeClr val="bg2">
                    <a:lumMod val="50000"/>
                  </a:schemeClr>
                </a:solidFill>
              </a:rPr>
              <a:t>devoted themselves</a:t>
            </a:r>
            <a:r>
              <a:rPr lang="en-US" sz="6000" dirty="0"/>
              <a:t> to the apostles' teaching and the </a:t>
            </a:r>
            <a:r>
              <a:rPr lang="en-US" sz="6000" b="1" dirty="0">
                <a:solidFill>
                  <a:schemeClr val="bg2">
                    <a:lumMod val="50000"/>
                  </a:schemeClr>
                </a:solidFill>
              </a:rPr>
              <a:t>fellowship</a:t>
            </a:r>
            <a:r>
              <a:rPr lang="en-US" sz="6000" dirty="0"/>
              <a:t>, to the breaking of bread and the prayers.</a:t>
            </a:r>
          </a:p>
        </p:txBody>
      </p:sp>
      <p:sp>
        <p:nvSpPr>
          <p:cNvPr id="5" name="Content Placeholder 2">
            <a:extLst>
              <a:ext uri="{FF2B5EF4-FFF2-40B4-BE49-F238E27FC236}">
                <a16:creationId xmlns:a16="http://schemas.microsoft.com/office/drawing/2014/main" id="{30817CFF-356F-62C2-9E2B-789E4675461C}"/>
              </a:ext>
            </a:extLst>
          </p:cNvPr>
          <p:cNvSpPr txBox="1">
            <a:spLocks/>
          </p:cNvSpPr>
          <p:nvPr/>
        </p:nvSpPr>
        <p:spPr>
          <a:xfrm>
            <a:off x="3722914" y="6036906"/>
            <a:ext cx="5237811" cy="64611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4400" b="0" i="0" u="none" strike="noStrike" kern="1200" cap="none" spc="0" normalizeH="0" baseline="0" noProof="0" dirty="0">
                <a:ln>
                  <a:noFill/>
                </a:ln>
                <a:solidFill>
                  <a:srgbClr val="FFFFFF"/>
                </a:solidFill>
                <a:effectLst/>
                <a:uLnTx/>
                <a:uFillTx/>
                <a:latin typeface="Corbel" panose="020B0503020204020204"/>
                <a:ea typeface="+mn-ea"/>
                <a:cs typeface="+mn-cs"/>
              </a:rPr>
              <a:t>Acts 2:42 ESV</a:t>
            </a:r>
          </a:p>
        </p:txBody>
      </p:sp>
      <p:pic>
        <p:nvPicPr>
          <p:cNvPr id="6" name="Picture 4" descr="Thursday briefing: Inside the lifesaving work on an RNLI lifeboat | UK news  | The Guardian">
            <a:extLst>
              <a:ext uri="{FF2B5EF4-FFF2-40B4-BE49-F238E27FC236}">
                <a16:creationId xmlns:a16="http://schemas.microsoft.com/office/drawing/2014/main" id="{F4D1C4AD-A86D-A9F8-5375-B28DF07102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5328881"/>
            <a:ext cx="1464906" cy="1464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44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0BD-B5DD-49E6-291A-6FED0A32E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B5A5-2841-C33A-789F-D83CE8B1F6B9}"/>
              </a:ext>
            </a:extLst>
          </p:cNvPr>
          <p:cNvSpPr>
            <a:spLocks noGrp="1"/>
          </p:cNvSpPr>
          <p:nvPr>
            <p:ph idx="1"/>
          </p:nvPr>
        </p:nvSpPr>
        <p:spPr/>
        <p:txBody>
          <a:bodyPr/>
          <a:lstStyle/>
          <a:p>
            <a:endParaRPr lang="en-US"/>
          </a:p>
        </p:txBody>
      </p:sp>
      <p:pic>
        <p:nvPicPr>
          <p:cNvPr id="13314" name="Picture 2" descr="This ancient Greek warship ruled the Mediterranean">
            <a:extLst>
              <a:ext uri="{FF2B5EF4-FFF2-40B4-BE49-F238E27FC236}">
                <a16:creationId xmlns:a16="http://schemas.microsoft.com/office/drawing/2014/main" id="{555C0242-A36A-9327-2531-177FEFA51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4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9D0B-BEF8-00F9-BF8B-CB6D08753B66}"/>
              </a:ext>
            </a:extLst>
          </p:cNvPr>
          <p:cNvSpPr>
            <a:spLocks noGrp="1"/>
          </p:cNvSpPr>
          <p:nvPr>
            <p:ph type="ctrTitle"/>
          </p:nvPr>
        </p:nvSpPr>
        <p:spPr>
          <a:xfrm>
            <a:off x="274319" y="2166365"/>
            <a:ext cx="6565020" cy="1739347"/>
          </a:xfrm>
        </p:spPr>
        <p:txBody>
          <a:bodyPr/>
          <a:lstStyle/>
          <a:p>
            <a:r>
              <a:rPr lang="en-US" dirty="0"/>
              <a:t>Our Fellowship voyage</a:t>
            </a:r>
          </a:p>
        </p:txBody>
      </p:sp>
      <p:sp>
        <p:nvSpPr>
          <p:cNvPr id="3" name="Subtitle 2">
            <a:extLst>
              <a:ext uri="{FF2B5EF4-FFF2-40B4-BE49-F238E27FC236}">
                <a16:creationId xmlns:a16="http://schemas.microsoft.com/office/drawing/2014/main" id="{8126E097-C972-1D9A-32EA-E761873B41FD}"/>
              </a:ext>
            </a:extLst>
          </p:cNvPr>
          <p:cNvSpPr>
            <a:spLocks noGrp="1"/>
          </p:cNvSpPr>
          <p:nvPr>
            <p:ph type="subTitle" idx="1"/>
          </p:nvPr>
        </p:nvSpPr>
        <p:spPr>
          <a:xfrm>
            <a:off x="5479871" y="4510049"/>
            <a:ext cx="3664128" cy="769521"/>
          </a:xfrm>
        </p:spPr>
        <p:txBody>
          <a:bodyPr/>
          <a:lstStyle/>
          <a:p>
            <a:endParaRPr lang="en-US" dirty="0"/>
          </a:p>
        </p:txBody>
      </p:sp>
      <p:pic>
        <p:nvPicPr>
          <p:cNvPr id="4098" name="Picture 2" descr="Pirate Ship PNG, Vector, PSD, and Clipart With Transparent Background for  Free Download | Pngtree">
            <a:extLst>
              <a:ext uri="{FF2B5EF4-FFF2-40B4-BE49-F238E27FC236}">
                <a16:creationId xmlns:a16="http://schemas.microsoft.com/office/drawing/2014/main" id="{020E4BBE-EB0B-F47D-D419-DD7D0FB1F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3176" y="2827176"/>
            <a:ext cx="4030824" cy="40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6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0BD-B5DD-49E6-291A-6FED0A32E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B5A5-2841-C33A-789F-D83CE8B1F6B9}"/>
              </a:ext>
            </a:extLst>
          </p:cNvPr>
          <p:cNvSpPr>
            <a:spLocks noGrp="1"/>
          </p:cNvSpPr>
          <p:nvPr>
            <p:ph idx="1"/>
          </p:nvPr>
        </p:nvSpPr>
        <p:spPr/>
        <p:txBody>
          <a:bodyPr/>
          <a:lstStyle/>
          <a:p>
            <a:endParaRPr lang="en-US"/>
          </a:p>
        </p:txBody>
      </p:sp>
      <p:pic>
        <p:nvPicPr>
          <p:cNvPr id="4" name="Picture 2" descr="Why You Should Try Assigning Seats at a Fellowship Meal -  outreachmagazine.com">
            <a:extLst>
              <a:ext uri="{FF2B5EF4-FFF2-40B4-BE49-F238E27FC236}">
                <a16:creationId xmlns:a16="http://schemas.microsoft.com/office/drawing/2014/main" id="{BC5D3C5D-6109-3956-3DBA-BE029E954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10" y="803228"/>
            <a:ext cx="8390818" cy="5251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60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0BD-B5DD-49E6-291A-6FED0A32E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B5A5-2841-C33A-789F-D83CE8B1F6B9}"/>
              </a:ext>
            </a:extLst>
          </p:cNvPr>
          <p:cNvSpPr>
            <a:spLocks noGrp="1"/>
          </p:cNvSpPr>
          <p:nvPr>
            <p:ph idx="1"/>
          </p:nvPr>
        </p:nvSpPr>
        <p:spPr/>
        <p:txBody>
          <a:bodyPr/>
          <a:lstStyle/>
          <a:p>
            <a:endParaRPr lang="en-US"/>
          </a:p>
        </p:txBody>
      </p:sp>
      <p:pic>
        <p:nvPicPr>
          <p:cNvPr id="1026" name="Picture 2" descr="Fellowship Hall - Good Shepherd Church Metairie, LA">
            <a:extLst>
              <a:ext uri="{FF2B5EF4-FFF2-40B4-BE49-F238E27FC236}">
                <a16:creationId xmlns:a16="http://schemas.microsoft.com/office/drawing/2014/main" id="{C7BE14C6-6E64-E63E-CDDA-D75EFDEA4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70" y="512127"/>
            <a:ext cx="8757460" cy="5833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65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B0BD-B5DD-49E6-291A-6FED0A32E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8B5A5-2841-C33A-789F-D83CE8B1F6B9}"/>
              </a:ext>
            </a:extLst>
          </p:cNvPr>
          <p:cNvSpPr>
            <a:spLocks noGrp="1"/>
          </p:cNvSpPr>
          <p:nvPr>
            <p:ph idx="1"/>
          </p:nvPr>
        </p:nvSpPr>
        <p:spPr/>
        <p:txBody>
          <a:bodyPr/>
          <a:lstStyle/>
          <a:p>
            <a:endParaRPr lang="en-US"/>
          </a:p>
        </p:txBody>
      </p:sp>
      <p:pic>
        <p:nvPicPr>
          <p:cNvPr id="3074" name="Picture 2" descr="Fellowship of the Ring (group) | The One Wiki to Rule Them All | Fandom">
            <a:extLst>
              <a:ext uri="{FF2B5EF4-FFF2-40B4-BE49-F238E27FC236}">
                <a16:creationId xmlns:a16="http://schemas.microsoft.com/office/drawing/2014/main" id="{92BA315F-F57B-233F-AA62-8D444CFDC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35" y="1601090"/>
            <a:ext cx="8527968" cy="3525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0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p:nvPr>
        </p:nvSpPr>
        <p:spPr>
          <a:xfrm>
            <a:off x="685019" y="284176"/>
            <a:ext cx="7772400" cy="1152738"/>
          </a:xfrm>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1"/>
          </p:nvPr>
        </p:nvSpPr>
        <p:spPr>
          <a:xfrm>
            <a:off x="233266" y="2011679"/>
            <a:ext cx="8761444" cy="4736947"/>
          </a:xfrm>
        </p:spPr>
        <p:txBody>
          <a:bodyPr numCol="2">
            <a:normAutofit/>
          </a:bodyPr>
          <a:lstStyle/>
          <a:p>
            <a:r>
              <a:rPr lang="en-US" sz="4800" b="1" dirty="0"/>
              <a:t>fellowship</a:t>
            </a:r>
            <a:r>
              <a:rPr lang="en-US" sz="4800" dirty="0"/>
              <a:t> </a:t>
            </a:r>
          </a:p>
          <a:p>
            <a:r>
              <a:rPr lang="en-US" sz="4800" dirty="0"/>
              <a:t>joint participation</a:t>
            </a:r>
          </a:p>
          <a:p>
            <a:r>
              <a:rPr lang="en-US" sz="4800" dirty="0"/>
              <a:t>partnership </a:t>
            </a:r>
          </a:p>
          <a:p>
            <a:r>
              <a:rPr lang="en-US" sz="4000" dirty="0"/>
              <a:t>the share which one has in anything</a:t>
            </a:r>
            <a:r>
              <a:rPr lang="en-US" sz="4800" dirty="0"/>
              <a:t> </a:t>
            </a:r>
          </a:p>
          <a:p>
            <a:endParaRPr lang="en-US" sz="4800" dirty="0"/>
          </a:p>
          <a:p>
            <a:r>
              <a:rPr lang="en-US" sz="4800" dirty="0"/>
              <a:t>a gift jointly contributed </a:t>
            </a:r>
          </a:p>
          <a:p>
            <a:r>
              <a:rPr lang="en-US" sz="4800" dirty="0"/>
              <a:t>a collection</a:t>
            </a:r>
          </a:p>
          <a:p>
            <a:r>
              <a:rPr lang="en-US" sz="4800" dirty="0"/>
              <a:t>a contribution</a:t>
            </a:r>
          </a:p>
        </p:txBody>
      </p:sp>
      <p:pic>
        <p:nvPicPr>
          <p:cNvPr id="4" name="Picture 2" descr="Pirate Ship PNG, Vector, PSD, and Clipart With Transparent Background for  Free Download | Pngtree">
            <a:extLst>
              <a:ext uri="{FF2B5EF4-FFF2-40B4-BE49-F238E27FC236}">
                <a16:creationId xmlns:a16="http://schemas.microsoft.com/office/drawing/2014/main" id="{647EA349-6214-DE14-1272-EEB56F1259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066" y="109373"/>
            <a:ext cx="2276668" cy="2276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F2E87E-5626-95F7-F770-313CD27F03CD}"/>
              </a:ext>
            </a:extLst>
          </p:cNvPr>
          <p:cNvSpPr txBox="1"/>
          <p:nvPr/>
        </p:nvSpPr>
        <p:spPr>
          <a:xfrm>
            <a:off x="4272406" y="6488668"/>
            <a:ext cx="483427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2C2C"/>
                </a:solidFill>
                <a:effectLst/>
                <a:uLnTx/>
                <a:uFillTx/>
                <a:latin typeface="Corbel" panose="020B0503020204020204"/>
                <a:ea typeface="+mn-ea"/>
                <a:cs typeface="+mn-cs"/>
              </a:rPr>
              <a:t>Thayer's (New Testament Greek-English Lexicon)</a:t>
            </a:r>
            <a:endParaRPr kumimoji="0" lang="en-US" sz="1800" b="0" i="0" u="none" strike="noStrike" kern="1200" cap="none" spc="0" normalizeH="0" baseline="0" noProof="0" dirty="0">
              <a:ln>
                <a:noFill/>
              </a:ln>
              <a:solidFill>
                <a:srgbClr val="2C2C2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2963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p:nvPr>
        </p:nvSpPr>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1"/>
          </p:nvPr>
        </p:nvSpPr>
        <p:spPr>
          <a:xfrm>
            <a:off x="251926" y="2011680"/>
            <a:ext cx="8621485" cy="4659708"/>
          </a:xfrm>
        </p:spPr>
        <p:txBody>
          <a:bodyPr>
            <a:noAutofit/>
          </a:bodyPr>
          <a:lstStyle/>
          <a:p>
            <a:r>
              <a:rPr lang="en-US" sz="3200" dirty="0"/>
              <a:t>In partnership with God </a:t>
            </a:r>
          </a:p>
          <a:p>
            <a:pPr lvl="1"/>
            <a:r>
              <a:rPr lang="en-US" dirty="0"/>
              <a:t>Acts 2:42; 1 Cor 1:9, 10:16; 2 Cor 13:14; Eph 3:9; Phil 2:1; 1 John 1:3, 6-7</a:t>
            </a:r>
            <a:endParaRPr lang="en-US" sz="2400" dirty="0"/>
          </a:p>
          <a:p>
            <a:r>
              <a:rPr lang="en-US" sz="3200" dirty="0"/>
              <a:t>Sharing in a physical gift</a:t>
            </a:r>
          </a:p>
          <a:p>
            <a:pPr lvl="1"/>
            <a:r>
              <a:rPr lang="en-US" sz="2400" dirty="0"/>
              <a:t>Rom 15:26, 2 Cor 8:4, 9:13, Phil 1:5, Heb 13:16</a:t>
            </a:r>
          </a:p>
          <a:p>
            <a:pPr algn="just"/>
            <a:r>
              <a:rPr lang="en-US" sz="3200" dirty="0"/>
              <a:t>Sharing in common work</a:t>
            </a:r>
            <a:r>
              <a:rPr lang="en-US" sz="2800" dirty="0"/>
              <a:t> </a:t>
            </a:r>
            <a:r>
              <a:rPr lang="en-US" sz="2400" dirty="0"/>
              <a:t>(Gal 2:9, Phil 1:6, 1 John 1:3)</a:t>
            </a:r>
            <a:endParaRPr lang="en-US" sz="2800" dirty="0"/>
          </a:p>
          <a:p>
            <a:r>
              <a:rPr lang="en-US" sz="3200" dirty="0"/>
              <a:t>Sharing in suffering</a:t>
            </a:r>
            <a:r>
              <a:rPr lang="en-US" sz="2800" dirty="0"/>
              <a:t> (Phil 3:10)</a:t>
            </a:r>
          </a:p>
          <a:p>
            <a:r>
              <a:rPr lang="en-US" sz="3200" dirty="0"/>
              <a:t>In partnership with unrighteousness</a:t>
            </a:r>
            <a:r>
              <a:rPr lang="en-US" sz="2800" dirty="0"/>
              <a:t> (2 Cor 6:14)</a:t>
            </a:r>
          </a:p>
        </p:txBody>
      </p:sp>
      <p:pic>
        <p:nvPicPr>
          <p:cNvPr id="4" name="Picture 2" descr="Pirate Ship PNG, Vector, PSD, and Clipart With Transparent Background for  Free Download | Pngtree">
            <a:extLst>
              <a:ext uri="{FF2B5EF4-FFF2-40B4-BE49-F238E27FC236}">
                <a16:creationId xmlns:a16="http://schemas.microsoft.com/office/drawing/2014/main" id="{968EA80A-A9F9-7D80-3276-9D61114B2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066" y="109373"/>
            <a:ext cx="2276668" cy="227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7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idx="4294967295"/>
          </p:nvPr>
        </p:nvSpPr>
        <p:spPr>
          <a:xfrm>
            <a:off x="0" y="284163"/>
            <a:ext cx="7772400" cy="1508125"/>
          </a:xfrm>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4294967295"/>
          </p:nvPr>
        </p:nvSpPr>
        <p:spPr>
          <a:xfrm>
            <a:off x="391886" y="284164"/>
            <a:ext cx="8406881" cy="5239558"/>
          </a:xfrm>
        </p:spPr>
        <p:txBody>
          <a:bodyPr>
            <a:noAutofit/>
          </a:bodyPr>
          <a:lstStyle/>
          <a:p>
            <a:pPr marL="0" indent="0">
              <a:buNone/>
            </a:pPr>
            <a:r>
              <a:rPr lang="en-US" sz="4400" dirty="0"/>
              <a:t>(6) If we say we have fellowship with him while we </a:t>
            </a:r>
            <a:r>
              <a:rPr lang="en-US" sz="4400" b="1" dirty="0">
                <a:solidFill>
                  <a:schemeClr val="bg2">
                    <a:lumMod val="50000"/>
                  </a:schemeClr>
                </a:solidFill>
              </a:rPr>
              <a:t>walk</a:t>
            </a:r>
            <a:r>
              <a:rPr lang="en-US" sz="4400" dirty="0"/>
              <a:t> in darkness, we lie and do not practice the truth. (7) But if we </a:t>
            </a:r>
            <a:r>
              <a:rPr lang="en-US" sz="4400" b="1" dirty="0">
                <a:solidFill>
                  <a:schemeClr val="bg2">
                    <a:lumMod val="50000"/>
                  </a:schemeClr>
                </a:solidFill>
              </a:rPr>
              <a:t>walk</a:t>
            </a:r>
            <a:r>
              <a:rPr lang="en-US" sz="4400" dirty="0"/>
              <a:t> in the light, as he is in the light, we have fellowship with one another, and the blood of Jesus his Son cleanses us from all sin.</a:t>
            </a:r>
          </a:p>
        </p:txBody>
      </p:sp>
      <p:pic>
        <p:nvPicPr>
          <p:cNvPr id="4" name="Picture 2" descr="Pirate Ship PNG, Vector, PSD, and Clipart With Transparent Background for  Free Download | Pngtree">
            <a:extLst>
              <a:ext uri="{FF2B5EF4-FFF2-40B4-BE49-F238E27FC236}">
                <a16:creationId xmlns:a16="http://schemas.microsoft.com/office/drawing/2014/main" id="{968EA80A-A9F9-7D80-3276-9D61114B2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65102"/>
            <a:ext cx="1492898" cy="14928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0817CFF-356F-62C2-9E2B-789E4675461C}"/>
              </a:ext>
            </a:extLst>
          </p:cNvPr>
          <p:cNvSpPr txBox="1">
            <a:spLocks/>
          </p:cNvSpPr>
          <p:nvPr/>
        </p:nvSpPr>
        <p:spPr>
          <a:xfrm>
            <a:off x="3722914" y="6036906"/>
            <a:ext cx="5237811" cy="64611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4400" b="0" i="0" u="none" strike="noStrike" kern="1200" cap="none" spc="0" normalizeH="0" baseline="0" noProof="0" dirty="0">
                <a:ln>
                  <a:noFill/>
                </a:ln>
                <a:solidFill>
                  <a:srgbClr val="FFFFFF"/>
                </a:solidFill>
                <a:effectLst/>
                <a:uLnTx/>
                <a:uFillTx/>
                <a:latin typeface="Corbel" panose="020B0503020204020204"/>
                <a:ea typeface="+mn-ea"/>
                <a:cs typeface="+mn-cs"/>
              </a:rPr>
              <a:t>1 John 1:6-7 ESV</a:t>
            </a:r>
          </a:p>
        </p:txBody>
      </p:sp>
    </p:spTree>
    <p:extLst>
      <p:ext uri="{BB962C8B-B14F-4D97-AF65-F5344CB8AC3E}">
        <p14:creationId xmlns:p14="http://schemas.microsoft.com/office/powerpoint/2010/main" val="278540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p:nvPr>
        </p:nvSpPr>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1"/>
          </p:nvPr>
        </p:nvSpPr>
        <p:spPr>
          <a:xfrm>
            <a:off x="251926" y="2011680"/>
            <a:ext cx="8621485" cy="4659708"/>
          </a:xfrm>
        </p:spPr>
        <p:txBody>
          <a:bodyPr>
            <a:noAutofit/>
          </a:bodyPr>
          <a:lstStyle/>
          <a:p>
            <a:r>
              <a:rPr lang="en-US" sz="3200" dirty="0"/>
              <a:t>In partnership with God </a:t>
            </a:r>
          </a:p>
          <a:p>
            <a:pPr lvl="1"/>
            <a:r>
              <a:rPr lang="en-US" dirty="0"/>
              <a:t>Acts 2:42; 1 Cor 1:9, 10:16; 2 Cor 13:14; Eph 3:9; Phil 2:1; 1 John 1:3, 6-7</a:t>
            </a:r>
            <a:endParaRPr lang="en-US" sz="2400" dirty="0"/>
          </a:p>
          <a:p>
            <a:r>
              <a:rPr lang="en-US" sz="3200" dirty="0"/>
              <a:t>Sharing in a physical gift</a:t>
            </a:r>
          </a:p>
          <a:p>
            <a:pPr lvl="1"/>
            <a:r>
              <a:rPr lang="en-US" sz="2400" dirty="0"/>
              <a:t>Rom 15:26, 2 Cor 8:4, 9:13, Phil 1:5, Heb 13:16</a:t>
            </a:r>
          </a:p>
          <a:p>
            <a:pPr algn="just"/>
            <a:r>
              <a:rPr lang="en-US" sz="3200" dirty="0"/>
              <a:t>Sharing in common work</a:t>
            </a:r>
            <a:r>
              <a:rPr lang="en-US" sz="2800" dirty="0"/>
              <a:t> </a:t>
            </a:r>
            <a:r>
              <a:rPr lang="en-US" sz="2400" dirty="0"/>
              <a:t>(Gal 2:9, Phil 1:6, 1 John 1:3)</a:t>
            </a:r>
            <a:endParaRPr lang="en-US" sz="2800" dirty="0"/>
          </a:p>
          <a:p>
            <a:r>
              <a:rPr lang="en-US" sz="3200" dirty="0"/>
              <a:t>Sharing in suffering</a:t>
            </a:r>
            <a:r>
              <a:rPr lang="en-US" sz="2800" dirty="0"/>
              <a:t> (Phil 3:10)</a:t>
            </a:r>
          </a:p>
          <a:p>
            <a:r>
              <a:rPr lang="en-US" sz="3200" dirty="0"/>
              <a:t>In partnership with unrighteousness</a:t>
            </a:r>
            <a:r>
              <a:rPr lang="en-US" sz="2800" dirty="0"/>
              <a:t> (2 Cor 6:14)</a:t>
            </a:r>
          </a:p>
        </p:txBody>
      </p:sp>
      <p:pic>
        <p:nvPicPr>
          <p:cNvPr id="4" name="Picture 2" descr="Pirate Ship PNG, Vector, PSD, and Clipart With Transparent Background for  Free Download | Pngtree">
            <a:extLst>
              <a:ext uri="{FF2B5EF4-FFF2-40B4-BE49-F238E27FC236}">
                <a16:creationId xmlns:a16="http://schemas.microsoft.com/office/drawing/2014/main" id="{968EA80A-A9F9-7D80-3276-9D61114B2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066" y="109373"/>
            <a:ext cx="2276668" cy="227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5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B6C4-6E2F-0EC6-81DD-4DF7D01B79F7}"/>
              </a:ext>
            </a:extLst>
          </p:cNvPr>
          <p:cNvSpPr>
            <a:spLocks noGrp="1"/>
          </p:cNvSpPr>
          <p:nvPr>
            <p:ph type="title" idx="4294967295"/>
          </p:nvPr>
        </p:nvSpPr>
        <p:spPr>
          <a:xfrm>
            <a:off x="0" y="284163"/>
            <a:ext cx="7772400" cy="1508125"/>
          </a:xfrm>
        </p:spPr>
        <p:txBody>
          <a:bodyPr/>
          <a:lstStyle/>
          <a:p>
            <a:r>
              <a:rPr lang="en-US" dirty="0"/>
              <a:t>koinonia</a:t>
            </a:r>
          </a:p>
        </p:txBody>
      </p:sp>
      <p:sp>
        <p:nvSpPr>
          <p:cNvPr id="3" name="Content Placeholder 2">
            <a:extLst>
              <a:ext uri="{FF2B5EF4-FFF2-40B4-BE49-F238E27FC236}">
                <a16:creationId xmlns:a16="http://schemas.microsoft.com/office/drawing/2014/main" id="{B78837D2-326C-A326-0BA2-459307BC46FE}"/>
              </a:ext>
            </a:extLst>
          </p:cNvPr>
          <p:cNvSpPr>
            <a:spLocks noGrp="1"/>
          </p:cNvSpPr>
          <p:nvPr>
            <p:ph idx="4294967295"/>
          </p:nvPr>
        </p:nvSpPr>
        <p:spPr>
          <a:xfrm>
            <a:off x="391886" y="284164"/>
            <a:ext cx="8406881" cy="5239558"/>
          </a:xfrm>
        </p:spPr>
        <p:txBody>
          <a:bodyPr>
            <a:noAutofit/>
          </a:bodyPr>
          <a:lstStyle/>
          <a:p>
            <a:pPr marL="0" indent="0">
              <a:buNone/>
            </a:pPr>
            <a:r>
              <a:rPr lang="en-US" sz="4800" dirty="0"/>
              <a:t>(9) and when James and Cephas and John, who seemed to be pillars, perceived the grace that was given to me, </a:t>
            </a:r>
            <a:r>
              <a:rPr lang="en-US" sz="4800" b="1" dirty="0">
                <a:solidFill>
                  <a:schemeClr val="bg2">
                    <a:lumMod val="50000"/>
                  </a:schemeClr>
                </a:solidFill>
              </a:rPr>
              <a:t>they gave the right hand of fellowship to Barnabas and me</a:t>
            </a:r>
            <a:r>
              <a:rPr lang="en-US" sz="4800" dirty="0"/>
              <a:t>, that we should go to the Gentiles and they to the circumcised.</a:t>
            </a:r>
          </a:p>
        </p:txBody>
      </p:sp>
      <p:pic>
        <p:nvPicPr>
          <p:cNvPr id="4" name="Picture 2" descr="Pirate Ship PNG, Vector, PSD, and Clipart With Transparent Background for  Free Download | Pngtree">
            <a:extLst>
              <a:ext uri="{FF2B5EF4-FFF2-40B4-BE49-F238E27FC236}">
                <a16:creationId xmlns:a16="http://schemas.microsoft.com/office/drawing/2014/main" id="{968EA80A-A9F9-7D80-3276-9D61114B2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65102"/>
            <a:ext cx="1492898" cy="14928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0817CFF-356F-62C2-9E2B-789E4675461C}"/>
              </a:ext>
            </a:extLst>
          </p:cNvPr>
          <p:cNvSpPr txBox="1">
            <a:spLocks/>
          </p:cNvSpPr>
          <p:nvPr/>
        </p:nvSpPr>
        <p:spPr>
          <a:xfrm>
            <a:off x="3722914" y="6036906"/>
            <a:ext cx="5237811" cy="64611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4400" b="0" i="0" u="none" strike="noStrike" kern="1200" cap="none" spc="0" normalizeH="0" baseline="0" noProof="0" dirty="0">
                <a:ln>
                  <a:noFill/>
                </a:ln>
                <a:solidFill>
                  <a:srgbClr val="FFFFFF"/>
                </a:solidFill>
                <a:effectLst/>
                <a:uLnTx/>
                <a:uFillTx/>
                <a:latin typeface="Corbel" panose="020B0503020204020204"/>
                <a:ea typeface="+mn-ea"/>
                <a:cs typeface="+mn-cs"/>
              </a:rPr>
              <a:t>Galatians 2:9 ESV</a:t>
            </a:r>
          </a:p>
        </p:txBody>
      </p:sp>
    </p:spTree>
    <p:extLst>
      <p:ext uri="{BB962C8B-B14F-4D97-AF65-F5344CB8AC3E}">
        <p14:creationId xmlns:p14="http://schemas.microsoft.com/office/powerpoint/2010/main" val="24213094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577</Words>
  <Application>Microsoft Office PowerPoint</Application>
  <PresentationFormat>On-screen Show (4:3)</PresentationFormat>
  <Paragraphs>56</Paragraphs>
  <Slides>20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Corbel</vt:lpstr>
      <vt:lpstr>Wingdings</vt:lpstr>
      <vt:lpstr>2_Office Theme</vt:lpstr>
      <vt:lpstr>Banded</vt:lpstr>
      <vt:lpstr>Our Fellowship voyage</vt:lpstr>
      <vt:lpstr>PowerPoint Presentation</vt:lpstr>
      <vt:lpstr>PowerPoint Presentation</vt:lpstr>
      <vt:lpstr>PowerPoint Presentation</vt:lpstr>
      <vt:lpstr>Koinonia</vt:lpstr>
      <vt:lpstr>koinonia</vt:lpstr>
      <vt:lpstr>koinonia</vt:lpstr>
      <vt:lpstr>koinonia</vt:lpstr>
      <vt:lpstr>koinonia</vt:lpstr>
      <vt:lpstr>koinonia</vt:lpstr>
      <vt:lpstr>koinonia</vt:lpstr>
      <vt:lpstr>PowerPoint Presentation</vt:lpstr>
      <vt:lpstr>PowerPoint Presentation</vt:lpstr>
      <vt:lpstr>Our Fellowship</vt:lpstr>
      <vt:lpstr>PowerPoint Presentation</vt:lpstr>
      <vt:lpstr>koinonia</vt:lpstr>
      <vt:lpstr>koinonia</vt:lpstr>
      <vt:lpstr>PowerPoint Presentation</vt:lpstr>
      <vt:lpstr>Our Fellowship voyage</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84</cp:revision>
  <dcterms:created xsi:type="dcterms:W3CDTF">2008-03-16T18:22:36Z</dcterms:created>
  <dcterms:modified xsi:type="dcterms:W3CDTF">2024-03-17T19:12:57Z</dcterms:modified>
</cp:coreProperties>
</file>