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  <p:sldMasterId id="2147483916" r:id="rId2"/>
  </p:sldMasterIdLst>
  <p:notesMasterIdLst>
    <p:notesMasterId r:id="rId18"/>
  </p:notesMasterIdLst>
  <p:sldIdLst>
    <p:sldId id="262" r:id="rId3"/>
    <p:sldId id="310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279" r:id="rId16"/>
    <p:sldId id="6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192DB-B883-4527-9573-F3B121ED5749}" v="9" dt="2024-02-03T23:47:52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8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5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2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8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6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02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7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09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5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36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59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2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7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6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7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8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56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700012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5422467"/>
            <a:ext cx="3463635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71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 Psalm for Old Age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EEA16-1BBE-F670-EA2F-DE972DA52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F2811-F3DD-0395-1DC5-10D3219D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4. The need for purpose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8269-D236-D66C-24D7-ABBD623EA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dirty="0"/>
              <a:t>My mouth shall tell of Your righteousness and Your salvation all the day, for I do not know their limits. </a:t>
            </a:r>
          </a:p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dirty="0"/>
              <a:t>I will go in the strength of the </a:t>
            </a:r>
            <a:br>
              <a:rPr lang="en-US" dirty="0"/>
            </a:br>
            <a:r>
              <a:rPr lang="en-US" dirty="0"/>
              <a:t>Lord God; I will make mention </a:t>
            </a:r>
            <a:br>
              <a:rPr lang="en-US" dirty="0"/>
            </a:br>
            <a:r>
              <a:rPr lang="en-US" dirty="0"/>
              <a:t>of Your righteousness, of </a:t>
            </a:r>
            <a:br>
              <a:rPr lang="en-US" dirty="0"/>
            </a:br>
            <a:r>
              <a:rPr lang="en-US" dirty="0"/>
              <a:t>Yours only. </a:t>
            </a:r>
          </a:p>
        </p:txBody>
      </p:sp>
      <p:pic>
        <p:nvPicPr>
          <p:cNvPr id="4098" name="Picture 2" descr="Lonely senior man sitting on park bench Stock Photo - Alamy">
            <a:extLst>
              <a:ext uri="{FF2B5EF4-FFF2-40B4-BE49-F238E27FC236}">
                <a16:creationId xmlns:a16="http://schemas.microsoft.com/office/drawing/2014/main" id="{620CEE8C-72E9-DF22-E60E-DE18BB442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31189" y="3747829"/>
            <a:ext cx="2294003" cy="283650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EC20A-0DDB-8817-3BE2-2437EC75E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40E27-0357-E02C-CD1C-1874C978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4. The need for purpose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768A0-CAFA-02EC-572B-E74ECEC53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7"/>
            </a:pPr>
            <a:r>
              <a:rPr lang="en-US" dirty="0"/>
              <a:t>O God, You have taught me from my youth; and to this day I declare Your wondrous works. </a:t>
            </a:r>
          </a:p>
          <a:p>
            <a:pPr marL="514350" indent="-514350">
              <a:buSzPct val="80000"/>
              <a:buFont typeface="+mj-lt"/>
              <a:buAutoNum type="arabicPeriod" startAt="17"/>
            </a:pPr>
            <a:r>
              <a:rPr lang="en-US" dirty="0"/>
              <a:t>Now also when I am old and </a:t>
            </a:r>
            <a:r>
              <a:rPr lang="en-US" dirty="0" err="1"/>
              <a:t>grayheaded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 God, do not forsake me, </a:t>
            </a:r>
            <a:br>
              <a:rPr lang="en-US" dirty="0"/>
            </a:br>
            <a:r>
              <a:rPr lang="en-US" dirty="0"/>
              <a:t>until I declare Your strength </a:t>
            </a:r>
            <a:br>
              <a:rPr lang="en-US" dirty="0"/>
            </a:br>
            <a:r>
              <a:rPr lang="en-US" dirty="0"/>
              <a:t>to this generation, Your power </a:t>
            </a:r>
            <a:br>
              <a:rPr lang="en-US" dirty="0"/>
            </a:br>
            <a:r>
              <a:rPr lang="en-US" dirty="0"/>
              <a:t>to everyone who is to come. </a:t>
            </a:r>
          </a:p>
        </p:txBody>
      </p:sp>
      <p:pic>
        <p:nvPicPr>
          <p:cNvPr id="4098" name="Picture 2" descr="Lonely senior man sitting on park bench Stock Photo - Alamy">
            <a:extLst>
              <a:ext uri="{FF2B5EF4-FFF2-40B4-BE49-F238E27FC236}">
                <a16:creationId xmlns:a16="http://schemas.microsoft.com/office/drawing/2014/main" id="{6EC3EE24-4CC0-5328-55A8-364F66C789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31189" y="3747829"/>
            <a:ext cx="2294003" cy="283650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80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35955-795E-8FDE-7725-8A36D3FB3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AD055-4800-4226-FC93-CC42FDFB9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5. The need to praise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69413-2E93-7F0E-B039-4FC56DEC3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“My praise shall be continually of You” (v. 6)</a:t>
            </a:r>
          </a:p>
          <a:p>
            <a:r>
              <a:rPr lang="en-US" dirty="0"/>
              <a:t>“Let my mouth be filled with Your praise and with Your glory all the day” (v. 8)</a:t>
            </a:r>
          </a:p>
          <a:p>
            <a:r>
              <a:rPr lang="en-US" dirty="0"/>
              <a:t>“And will praise You yet more and more” (v. 14)</a:t>
            </a:r>
          </a:p>
          <a:p>
            <a:r>
              <a:rPr lang="en-US" dirty="0"/>
              <a:t>“I will make mention of Your righteousness, of Yours only” (v. 16)</a:t>
            </a:r>
          </a:p>
        </p:txBody>
      </p:sp>
      <p:pic>
        <p:nvPicPr>
          <p:cNvPr id="9218" name="Picture 2" descr="For Empty Nesters &amp; Seniors — Wellesley Village Church">
            <a:extLst>
              <a:ext uri="{FF2B5EF4-FFF2-40B4-BE49-F238E27FC236}">
                <a16:creationId xmlns:a16="http://schemas.microsoft.com/office/drawing/2014/main" id="{F7CC9FE9-BB79-595B-6132-D51CBCA0FA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64897" y="4408427"/>
            <a:ext cx="2668555" cy="227384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28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E1EDA-D688-84C0-8571-BB0D72B2E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C56C-8A6B-1479-D57B-32BA2DEBC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5. The need to praise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4116-4542-57DE-E94E-71821F900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2"/>
            </a:pPr>
            <a:r>
              <a:rPr lang="en-US" dirty="0"/>
              <a:t>Also with the lute I will praise You - and Your faithfulness, O my God! To You I will sing with the harp, O Holy One of Israel. </a:t>
            </a:r>
          </a:p>
          <a:p>
            <a:pPr marL="514350" indent="-514350">
              <a:buSzPct val="80000"/>
              <a:buFont typeface="+mj-lt"/>
              <a:buAutoNum type="arabicPeriod" startAt="22"/>
            </a:pPr>
            <a:r>
              <a:rPr lang="en-US" dirty="0"/>
              <a:t>My lips shall greatly rejoice when I sing to You, and my soul, which You have redeemed. </a:t>
            </a:r>
          </a:p>
          <a:p>
            <a:pPr marL="514350" indent="-514350">
              <a:buSzPct val="80000"/>
              <a:buFont typeface="+mj-lt"/>
              <a:buAutoNum type="arabicPeriod" startAt="22"/>
            </a:pPr>
            <a:r>
              <a:rPr lang="en-US" dirty="0"/>
              <a:t>My tongue also shall talk of </a:t>
            </a:r>
            <a:br>
              <a:rPr lang="en-US" dirty="0"/>
            </a:br>
            <a:r>
              <a:rPr lang="en-US" dirty="0"/>
              <a:t>Your righteousness </a:t>
            </a:r>
            <a:br>
              <a:rPr lang="en-US" dirty="0"/>
            </a:br>
            <a:r>
              <a:rPr lang="en-US" dirty="0"/>
              <a:t>all the day long…</a:t>
            </a:r>
          </a:p>
        </p:txBody>
      </p:sp>
      <p:pic>
        <p:nvPicPr>
          <p:cNvPr id="4" name="Picture 2" descr="For Empty Nesters &amp; Seniors — Wellesley Village Church">
            <a:extLst>
              <a:ext uri="{FF2B5EF4-FFF2-40B4-BE49-F238E27FC236}">
                <a16:creationId xmlns:a16="http://schemas.microsoft.com/office/drawing/2014/main" id="{07670669-60CE-E6FF-6050-179545FE83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64897" y="4408427"/>
            <a:ext cx="2668555" cy="227384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1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71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There are challenges to every stage of life. </a:t>
            </a:r>
          </a:p>
          <a:p>
            <a:r>
              <a:rPr lang="en-US" b="1" dirty="0"/>
              <a:t>God has the answers for the most pressing needs faced in our Golden Years. </a:t>
            </a:r>
          </a:p>
          <a:p>
            <a:pPr lvl="1"/>
            <a:r>
              <a:rPr lang="en-US" sz="2800" b="1" dirty="0"/>
              <a:t>Strength, Confidence, Hope, and Purpose</a:t>
            </a:r>
          </a:p>
          <a:p>
            <a:pPr lvl="1"/>
            <a:r>
              <a:rPr lang="en-US" sz="2800" b="1" dirty="0"/>
              <a:t>Resulting in Praise!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7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Written by someone </a:t>
            </a:r>
            <a:br>
              <a:rPr lang="en-US" b="1" dirty="0"/>
            </a:br>
            <a:r>
              <a:rPr lang="en-US" b="1" dirty="0"/>
              <a:t>approaching old 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7618"/>
            <a:ext cx="3943350" cy="3398839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dirty="0"/>
              <a:t>He looks back at his youth (vs. 5-6, 17)</a:t>
            </a:r>
          </a:p>
          <a:p>
            <a:pPr>
              <a:buSzPct val="90000"/>
            </a:pPr>
            <a:r>
              <a:rPr lang="en-US" dirty="0"/>
              <a:t>He looks ahead to old age (vs. 9, 18)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1305DD-F67E-DA1C-5C70-F8670DB82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67942" y="2227619"/>
            <a:ext cx="3747407" cy="3533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4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071B-CBCA-1B08-DD04-B52A60AF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“when my strength fails” </a:t>
            </a:r>
            <a:r>
              <a:rPr lang="en-US" sz="3600" b="1" dirty="0"/>
              <a:t>- v. 9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50498-76B2-AEE3-F9E7-4D8F6FC4F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There are challenges to reaching old age. 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dirty="0"/>
              <a:t>Physical - </a:t>
            </a:r>
            <a:r>
              <a:rPr lang="en-US" sz="2400" dirty="0"/>
              <a:t>Eccl. 12:1-5</a:t>
            </a:r>
          </a:p>
          <a:p>
            <a:r>
              <a:rPr lang="en-US" dirty="0"/>
              <a:t>Mental </a:t>
            </a:r>
          </a:p>
          <a:p>
            <a:r>
              <a:rPr lang="en-US" dirty="0"/>
              <a:t>Emotional</a:t>
            </a:r>
          </a:p>
        </p:txBody>
      </p:sp>
      <p:pic>
        <p:nvPicPr>
          <p:cNvPr id="2050" name="Picture 2" descr="What are the Problems Faced by Elderly in our Society?">
            <a:extLst>
              <a:ext uri="{FF2B5EF4-FFF2-40B4-BE49-F238E27FC236}">
                <a16:creationId xmlns:a16="http://schemas.microsoft.com/office/drawing/2014/main" id="{CC04BDA3-DA9C-5BDB-BFEF-41A02E9E7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3482974"/>
            <a:ext cx="4238625" cy="28289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96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8EC2-67CD-F876-A6FF-6E43E8C1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b="1" dirty="0"/>
              <a:t>1. The need to be near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CA6D4-5583-4D8E-DB0E-78B6BC4EF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“Be my strong refuge, to which I may resort continually; You have given the commandment to save me, for You are my rock and my fortress.”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Psalm 71:3</a:t>
            </a:r>
          </a:p>
        </p:txBody>
      </p:sp>
      <p:pic>
        <p:nvPicPr>
          <p:cNvPr id="4" name="Picture 4" descr="The Alarming Facts about Senior Isolation | Desis: Senior Thesis">
            <a:extLst>
              <a:ext uri="{FF2B5EF4-FFF2-40B4-BE49-F238E27FC236}">
                <a16:creationId xmlns:a16="http://schemas.microsoft.com/office/drawing/2014/main" id="{8908CB8F-C1D4-C3DB-8FCF-B37C64894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4198284"/>
            <a:ext cx="4139782" cy="245580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4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96C6B-DFC7-B137-A383-0F5F76D6C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9E123-E8B0-EADF-A45E-E4D919F5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b="1" dirty="0"/>
              <a:t>1. The need to be near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8F422-A313-7F30-300B-DD8E764FE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are my strong refuge” (v. 7)</a:t>
            </a:r>
          </a:p>
          <a:p>
            <a:r>
              <a:rPr lang="en-US" dirty="0"/>
              <a:t>“O God, do not be far from me; O my God, </a:t>
            </a:r>
            <a:br>
              <a:rPr lang="en-US" dirty="0"/>
            </a:br>
            <a:r>
              <a:rPr lang="en-US" dirty="0"/>
              <a:t>make haste to help me!” (v. 12)</a:t>
            </a:r>
          </a:p>
          <a:p>
            <a:r>
              <a:rPr lang="en-US" dirty="0"/>
              <a:t>“O God, do not forsake me” (v. 18)</a:t>
            </a:r>
          </a:p>
        </p:txBody>
      </p:sp>
      <p:pic>
        <p:nvPicPr>
          <p:cNvPr id="3076" name="Picture 4" descr="The Alarming Facts about Senior Isolation | Desis: Senior Thesis">
            <a:extLst>
              <a:ext uri="{FF2B5EF4-FFF2-40B4-BE49-F238E27FC236}">
                <a16:creationId xmlns:a16="http://schemas.microsoft.com/office/drawing/2014/main" id="{0C306C32-FD8A-B27F-5849-5B5165B80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4198284"/>
            <a:ext cx="4139782" cy="245580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6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171DA-5314-22DD-E2CB-F79978370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E600C-8689-88F1-E0C0-5A264F905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2. The need for confidence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CDE30-54DE-E23E-0E7A-F62C5F2E8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dirty="0"/>
              <a:t>My mouth shall tell of Your righteousness and Your salvation all the day, for I do not know their limits. </a:t>
            </a:r>
          </a:p>
          <a:p>
            <a:pPr marL="514350" indent="-514350">
              <a:buSzPct val="80000"/>
              <a:buFont typeface="+mj-lt"/>
              <a:buAutoNum type="arabicPeriod" startAt="15"/>
            </a:pPr>
            <a:r>
              <a:rPr lang="en-US" dirty="0"/>
              <a:t>I will go in the strength of the Lord God; I will make mention of Your righteousness, of Yours only.</a:t>
            </a:r>
          </a:p>
        </p:txBody>
      </p:sp>
    </p:spTree>
    <p:extLst>
      <p:ext uri="{BB962C8B-B14F-4D97-AF65-F5344CB8AC3E}">
        <p14:creationId xmlns:p14="http://schemas.microsoft.com/office/powerpoint/2010/main" val="402698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B8952-5EC5-39BE-0842-FE867DD66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E4CEB-651C-9BEC-1432-1EB96E1D2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2. The need for confidence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3EA68-EB0A-62F9-3192-747C6CBA7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20"/>
            </a:pPr>
            <a:r>
              <a:rPr lang="en-US" dirty="0"/>
              <a:t>You, who have shown me great and severe troubles, shall revive me again, and bring me up again from the depths of the earth. </a:t>
            </a:r>
          </a:p>
          <a:p>
            <a:pPr marL="514350" indent="-514350">
              <a:buSzPct val="80000"/>
              <a:buFont typeface="+mj-lt"/>
              <a:buAutoNum type="arabicPeriod" startAt="20"/>
            </a:pPr>
            <a:r>
              <a:rPr lang="en-US" dirty="0"/>
              <a:t>You shall increase my greatness, and comfort me on every side. </a:t>
            </a:r>
          </a:p>
        </p:txBody>
      </p:sp>
    </p:spTree>
    <p:extLst>
      <p:ext uri="{BB962C8B-B14F-4D97-AF65-F5344CB8AC3E}">
        <p14:creationId xmlns:p14="http://schemas.microsoft.com/office/powerpoint/2010/main" val="424090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AA766-6421-6D1D-0A33-0D11CDA12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2D456-3607-934A-2EB7-3D79B2E2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3. The need for hope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DEF9F-00A9-990C-720F-AD4A8DDA8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“For You are my hope, O Lord God; You are my trust from my youth” (v. 5)</a:t>
            </a:r>
          </a:p>
          <a:p>
            <a:r>
              <a:rPr lang="en-US" dirty="0"/>
              <a:t>“But I will hope continually, and will praise You yet more and more” (v. 14)</a:t>
            </a:r>
          </a:p>
        </p:txBody>
      </p:sp>
      <p:pic>
        <p:nvPicPr>
          <p:cNvPr id="5122" name="Picture 2" descr="Loneliness among older people: A research roundup">
            <a:extLst>
              <a:ext uri="{FF2B5EF4-FFF2-40B4-BE49-F238E27FC236}">
                <a16:creationId xmlns:a16="http://schemas.microsoft.com/office/drawing/2014/main" id="{62D102E4-EE0D-0D2E-E3DC-8456615AB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318"/>
            <a:ext cx="4215396" cy="281026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07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7D9B1-6FEF-6946-931F-1DE0F2274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E1577-BED4-23E7-7BC0-6627BAA49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3127"/>
          </a:xfrm>
          <a:solidFill>
            <a:srgbClr val="FFC000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4. The need for purpose 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012F2-2E00-9A0D-8269-C853CAC9C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7"/>
            </a:pPr>
            <a:r>
              <a:rPr lang="en-US" dirty="0"/>
              <a:t>“I have become as a wonder to many, </a:t>
            </a:r>
            <a:br>
              <a:rPr lang="en-US" dirty="0"/>
            </a:br>
            <a:r>
              <a:rPr lang="en-US" dirty="0"/>
              <a:t>but You are my strong refuge.”</a:t>
            </a:r>
          </a:p>
        </p:txBody>
      </p:sp>
      <p:pic>
        <p:nvPicPr>
          <p:cNvPr id="4098" name="Picture 2" descr="Lonely senior man sitting on park bench Stock Photo - Alamy">
            <a:extLst>
              <a:ext uri="{FF2B5EF4-FFF2-40B4-BE49-F238E27FC236}">
                <a16:creationId xmlns:a16="http://schemas.microsoft.com/office/drawing/2014/main" id="{3B6891E4-2D35-F802-03D3-C365FE2202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31189" y="3747829"/>
            <a:ext cx="2294003" cy="283650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41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6541</TotalTime>
  <Words>673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1_Office Theme</vt:lpstr>
      <vt:lpstr>2_Office Theme</vt:lpstr>
      <vt:lpstr>Finding Ourselves in the Psalms</vt:lpstr>
      <vt:lpstr>Written by someone  approaching old age</vt:lpstr>
      <vt:lpstr>“when my strength fails” - v. 9</vt:lpstr>
      <vt:lpstr>1. The need to be near God</vt:lpstr>
      <vt:lpstr>1. The need to be near God</vt:lpstr>
      <vt:lpstr>2. The need for confidence in God</vt:lpstr>
      <vt:lpstr>2. The need for confidence in God</vt:lpstr>
      <vt:lpstr>3. The need for hope in God</vt:lpstr>
      <vt:lpstr>4. The need for purpose in God</vt:lpstr>
      <vt:lpstr>4. The need for purpose in God</vt:lpstr>
      <vt:lpstr>4. The need for purpose in God</vt:lpstr>
      <vt:lpstr>5. The need to praise God</vt:lpstr>
      <vt:lpstr>5. The need to praise God</vt:lpstr>
      <vt:lpstr>Psalm 71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268</cp:revision>
  <dcterms:created xsi:type="dcterms:W3CDTF">2008-03-16T18:22:36Z</dcterms:created>
  <dcterms:modified xsi:type="dcterms:W3CDTF">2024-02-04T19:40:12Z</dcterms:modified>
</cp:coreProperties>
</file>