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 id="2147483723" r:id="rId2"/>
  </p:sldMasterIdLst>
  <p:notesMasterIdLst>
    <p:notesMasterId r:id="rId16"/>
  </p:notesMasterIdLst>
  <p:sldIdLst>
    <p:sldId id="259" r:id="rId3"/>
    <p:sldId id="256" r:id="rId4"/>
    <p:sldId id="257" r:id="rId5"/>
    <p:sldId id="678" r:id="rId6"/>
    <p:sldId id="261" r:id="rId7"/>
    <p:sldId id="262" r:id="rId8"/>
    <p:sldId id="263" r:id="rId9"/>
    <p:sldId id="264" r:id="rId10"/>
    <p:sldId id="265" r:id="rId11"/>
    <p:sldId id="267" r:id="rId12"/>
    <p:sldId id="268" r:id="rId13"/>
    <p:sldId id="679" r:id="rId14"/>
    <p:sldId id="25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4623" autoAdjust="0"/>
    <p:restoredTop sz="86325" autoAdjust="0"/>
  </p:normalViewPr>
  <p:slideViewPr>
    <p:cSldViewPr>
      <p:cViewPr varScale="1">
        <p:scale>
          <a:sx n="49" d="100"/>
          <a:sy n="49" d="100"/>
        </p:scale>
        <p:origin x="53" y="538"/>
      </p:cViewPr>
      <p:guideLst>
        <p:guide orient="horz" pos="2160"/>
        <p:guide pos="2880"/>
      </p:guideLst>
    </p:cSldViewPr>
  </p:slideViewPr>
  <p:outlineViewPr>
    <p:cViewPr>
      <p:scale>
        <a:sx n="33" d="100"/>
        <a:sy n="33" d="100"/>
      </p:scale>
      <p:origin x="0" y="-15840"/>
    </p:cViewPr>
  </p:outlineViewPr>
  <p:notesTextViewPr>
    <p:cViewPr>
      <p:scale>
        <a:sx n="3" d="2"/>
        <a:sy n="3" d="2"/>
      </p:scale>
      <p:origin x="0" y="0"/>
    </p:cViewPr>
  </p:notesTextViewPr>
  <p:sorterViewPr>
    <p:cViewPr varScale="1">
      <p:scale>
        <a:sx n="1" d="1"/>
        <a:sy n="1" d="1"/>
      </p:scale>
      <p:origin x="0" y="0"/>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1/14/2024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44373FE-46E5-4EC3-8B09-87BB8EC91198}"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4E781A-A49D-456A-A786-A4020587AF63}" type="slidenum">
              <a:rPr lang="en-US" smtClean="0"/>
              <a:t>‹#›</a:t>
            </a:fld>
            <a:endParaRPr lang="en-US"/>
          </a:p>
        </p:txBody>
      </p:sp>
    </p:spTree>
    <p:extLst>
      <p:ext uri="{BB962C8B-B14F-4D97-AF65-F5344CB8AC3E}">
        <p14:creationId xmlns:p14="http://schemas.microsoft.com/office/powerpoint/2010/main" val="17149187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4373FE-46E5-4EC3-8B09-87BB8EC91198}"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4E781A-A49D-456A-A786-A4020587AF63}" type="slidenum">
              <a:rPr lang="en-US" smtClean="0"/>
              <a:t>‹#›</a:t>
            </a:fld>
            <a:endParaRPr lang="en-US"/>
          </a:p>
        </p:txBody>
      </p:sp>
    </p:spTree>
    <p:extLst>
      <p:ext uri="{BB962C8B-B14F-4D97-AF65-F5344CB8AC3E}">
        <p14:creationId xmlns:p14="http://schemas.microsoft.com/office/powerpoint/2010/main" val="25210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4373FE-46E5-4EC3-8B09-87BB8EC91198}"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4E781A-A49D-456A-A786-A4020587AF63}" type="slidenum">
              <a:rPr lang="en-US" smtClean="0"/>
              <a:t>‹#›</a:t>
            </a:fld>
            <a:endParaRPr lang="en-US"/>
          </a:p>
        </p:txBody>
      </p:sp>
    </p:spTree>
    <p:extLst>
      <p:ext uri="{BB962C8B-B14F-4D97-AF65-F5344CB8AC3E}">
        <p14:creationId xmlns:p14="http://schemas.microsoft.com/office/powerpoint/2010/main" val="5840746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21AC793-C279-4BA5-8145-E722D8F91CF3}"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48A2D0-5E59-4493-AD22-1F4EC391E07E}" type="slidenum">
              <a:rPr lang="en-US" smtClean="0"/>
              <a:t>‹#›</a:t>
            </a:fld>
            <a:endParaRPr lang="en-US"/>
          </a:p>
        </p:txBody>
      </p:sp>
    </p:spTree>
    <p:extLst>
      <p:ext uri="{BB962C8B-B14F-4D97-AF65-F5344CB8AC3E}">
        <p14:creationId xmlns:p14="http://schemas.microsoft.com/office/powerpoint/2010/main" val="39778701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1AC793-C279-4BA5-8145-E722D8F91CF3}"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48A2D0-5E59-4493-AD22-1F4EC391E07E}" type="slidenum">
              <a:rPr lang="en-US" smtClean="0"/>
              <a:t>‹#›</a:t>
            </a:fld>
            <a:endParaRPr lang="en-US"/>
          </a:p>
        </p:txBody>
      </p:sp>
    </p:spTree>
    <p:extLst>
      <p:ext uri="{BB962C8B-B14F-4D97-AF65-F5344CB8AC3E}">
        <p14:creationId xmlns:p14="http://schemas.microsoft.com/office/powerpoint/2010/main" val="40800478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21AC793-C279-4BA5-8145-E722D8F91CF3}"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48A2D0-5E59-4493-AD22-1F4EC391E07E}" type="slidenum">
              <a:rPr lang="en-US" smtClean="0"/>
              <a:t>‹#›</a:t>
            </a:fld>
            <a:endParaRPr lang="en-US"/>
          </a:p>
        </p:txBody>
      </p:sp>
    </p:spTree>
    <p:extLst>
      <p:ext uri="{BB962C8B-B14F-4D97-AF65-F5344CB8AC3E}">
        <p14:creationId xmlns:p14="http://schemas.microsoft.com/office/powerpoint/2010/main" val="18869559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21AC793-C279-4BA5-8145-E722D8F91CF3}" type="datetimeFigureOut">
              <a:rPr lang="en-US" smtClean="0"/>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48A2D0-5E59-4493-AD22-1F4EC391E07E}" type="slidenum">
              <a:rPr lang="en-US" smtClean="0"/>
              <a:t>‹#›</a:t>
            </a:fld>
            <a:endParaRPr lang="en-US"/>
          </a:p>
        </p:txBody>
      </p:sp>
    </p:spTree>
    <p:extLst>
      <p:ext uri="{BB962C8B-B14F-4D97-AF65-F5344CB8AC3E}">
        <p14:creationId xmlns:p14="http://schemas.microsoft.com/office/powerpoint/2010/main" val="1603305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21AC793-C279-4BA5-8145-E722D8F91CF3}" type="datetimeFigureOut">
              <a:rPr lang="en-US" smtClean="0"/>
              <a:t>1/14/2024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248A2D0-5E59-4493-AD22-1F4EC391E07E}" type="slidenum">
              <a:rPr lang="en-US" smtClean="0"/>
              <a:t>‹#›</a:t>
            </a:fld>
            <a:endParaRPr lang="en-US"/>
          </a:p>
        </p:txBody>
      </p:sp>
    </p:spTree>
    <p:extLst>
      <p:ext uri="{BB962C8B-B14F-4D97-AF65-F5344CB8AC3E}">
        <p14:creationId xmlns:p14="http://schemas.microsoft.com/office/powerpoint/2010/main" val="76705637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21AC793-C279-4BA5-8145-E722D8F91CF3}" type="datetimeFigureOut">
              <a:rPr lang="en-US" smtClean="0"/>
              <a:t>1/14/2024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248A2D0-5E59-4493-AD22-1F4EC391E07E}" type="slidenum">
              <a:rPr lang="en-US" smtClean="0"/>
              <a:t>‹#›</a:t>
            </a:fld>
            <a:endParaRPr lang="en-US"/>
          </a:p>
        </p:txBody>
      </p:sp>
    </p:spTree>
    <p:extLst>
      <p:ext uri="{BB962C8B-B14F-4D97-AF65-F5344CB8AC3E}">
        <p14:creationId xmlns:p14="http://schemas.microsoft.com/office/powerpoint/2010/main" val="33934776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1AC793-C279-4BA5-8145-E722D8F91CF3}" type="datetimeFigureOut">
              <a:rPr lang="en-US" smtClean="0"/>
              <a:t>1/14/2024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248A2D0-5E59-4493-AD22-1F4EC391E07E}" type="slidenum">
              <a:rPr lang="en-US" smtClean="0"/>
              <a:t>‹#›</a:t>
            </a:fld>
            <a:endParaRPr lang="en-US"/>
          </a:p>
        </p:txBody>
      </p:sp>
    </p:spTree>
    <p:extLst>
      <p:ext uri="{BB962C8B-B14F-4D97-AF65-F5344CB8AC3E}">
        <p14:creationId xmlns:p14="http://schemas.microsoft.com/office/powerpoint/2010/main" val="3118929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21AC793-C279-4BA5-8145-E722D8F91CF3}" type="datetimeFigureOut">
              <a:rPr lang="en-US" smtClean="0"/>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48A2D0-5E59-4493-AD22-1F4EC391E07E}" type="slidenum">
              <a:rPr lang="en-US" smtClean="0"/>
              <a:t>‹#›</a:t>
            </a:fld>
            <a:endParaRPr lang="en-US"/>
          </a:p>
        </p:txBody>
      </p:sp>
    </p:spTree>
    <p:extLst>
      <p:ext uri="{BB962C8B-B14F-4D97-AF65-F5344CB8AC3E}">
        <p14:creationId xmlns:p14="http://schemas.microsoft.com/office/powerpoint/2010/main" val="1778683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4373FE-46E5-4EC3-8B09-87BB8EC91198}"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4E781A-A49D-456A-A786-A4020587AF63}" type="slidenum">
              <a:rPr lang="en-US" smtClean="0"/>
              <a:t>‹#›</a:t>
            </a:fld>
            <a:endParaRPr lang="en-US"/>
          </a:p>
        </p:txBody>
      </p:sp>
    </p:spTree>
    <p:extLst>
      <p:ext uri="{BB962C8B-B14F-4D97-AF65-F5344CB8AC3E}">
        <p14:creationId xmlns:p14="http://schemas.microsoft.com/office/powerpoint/2010/main" val="77698001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21AC793-C279-4BA5-8145-E722D8F91CF3}" type="datetimeFigureOut">
              <a:rPr lang="en-US" smtClean="0"/>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248A2D0-5E59-4493-AD22-1F4EC391E07E}" type="slidenum">
              <a:rPr lang="en-US" smtClean="0"/>
              <a:t>‹#›</a:t>
            </a:fld>
            <a:endParaRPr lang="en-US"/>
          </a:p>
        </p:txBody>
      </p:sp>
    </p:spTree>
    <p:extLst>
      <p:ext uri="{BB962C8B-B14F-4D97-AF65-F5344CB8AC3E}">
        <p14:creationId xmlns:p14="http://schemas.microsoft.com/office/powerpoint/2010/main" val="26710195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1AC793-C279-4BA5-8145-E722D8F91CF3}"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48A2D0-5E59-4493-AD22-1F4EC391E07E}" type="slidenum">
              <a:rPr lang="en-US" smtClean="0"/>
              <a:t>‹#›</a:t>
            </a:fld>
            <a:endParaRPr lang="en-US"/>
          </a:p>
        </p:txBody>
      </p:sp>
    </p:spTree>
    <p:extLst>
      <p:ext uri="{BB962C8B-B14F-4D97-AF65-F5344CB8AC3E}">
        <p14:creationId xmlns:p14="http://schemas.microsoft.com/office/powerpoint/2010/main" val="39849461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21AC793-C279-4BA5-8145-E722D8F91CF3}"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248A2D0-5E59-4493-AD22-1F4EC391E07E}" type="slidenum">
              <a:rPr lang="en-US" smtClean="0"/>
              <a:t>‹#›</a:t>
            </a:fld>
            <a:endParaRPr lang="en-US"/>
          </a:p>
        </p:txBody>
      </p:sp>
    </p:spTree>
    <p:extLst>
      <p:ext uri="{BB962C8B-B14F-4D97-AF65-F5344CB8AC3E}">
        <p14:creationId xmlns:p14="http://schemas.microsoft.com/office/powerpoint/2010/main" val="1480469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44373FE-46E5-4EC3-8B09-87BB8EC91198}" type="datetimeFigureOut">
              <a:rPr lang="en-US" smtClean="0"/>
              <a:t>1/14/2024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4E781A-A49D-456A-A786-A4020587AF63}" type="slidenum">
              <a:rPr lang="en-US" smtClean="0"/>
              <a:t>‹#›</a:t>
            </a:fld>
            <a:endParaRPr lang="en-US"/>
          </a:p>
        </p:txBody>
      </p:sp>
    </p:spTree>
    <p:extLst>
      <p:ext uri="{BB962C8B-B14F-4D97-AF65-F5344CB8AC3E}">
        <p14:creationId xmlns:p14="http://schemas.microsoft.com/office/powerpoint/2010/main" val="18086932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44373FE-46E5-4EC3-8B09-87BB8EC91198}" type="datetimeFigureOut">
              <a:rPr lang="en-US" smtClean="0"/>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4E781A-A49D-456A-A786-A4020587AF63}" type="slidenum">
              <a:rPr lang="en-US" smtClean="0"/>
              <a:t>‹#›</a:t>
            </a:fld>
            <a:endParaRPr lang="en-US"/>
          </a:p>
        </p:txBody>
      </p:sp>
    </p:spTree>
    <p:extLst>
      <p:ext uri="{BB962C8B-B14F-4D97-AF65-F5344CB8AC3E}">
        <p14:creationId xmlns:p14="http://schemas.microsoft.com/office/powerpoint/2010/main" val="18458845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44373FE-46E5-4EC3-8B09-87BB8EC91198}" type="datetimeFigureOut">
              <a:rPr lang="en-US" smtClean="0"/>
              <a:t>1/14/2024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4E781A-A49D-456A-A786-A4020587AF63}" type="slidenum">
              <a:rPr lang="en-US" smtClean="0"/>
              <a:t>‹#›</a:t>
            </a:fld>
            <a:endParaRPr lang="en-US"/>
          </a:p>
        </p:txBody>
      </p:sp>
    </p:spTree>
    <p:extLst>
      <p:ext uri="{BB962C8B-B14F-4D97-AF65-F5344CB8AC3E}">
        <p14:creationId xmlns:p14="http://schemas.microsoft.com/office/powerpoint/2010/main" val="824099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44373FE-46E5-4EC3-8B09-87BB8EC91198}" type="datetimeFigureOut">
              <a:rPr lang="en-US" smtClean="0"/>
              <a:t>1/14/2024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4E781A-A49D-456A-A786-A4020587AF63}" type="slidenum">
              <a:rPr lang="en-US" smtClean="0"/>
              <a:t>‹#›</a:t>
            </a:fld>
            <a:endParaRPr lang="en-US"/>
          </a:p>
        </p:txBody>
      </p:sp>
    </p:spTree>
    <p:extLst>
      <p:ext uri="{BB962C8B-B14F-4D97-AF65-F5344CB8AC3E}">
        <p14:creationId xmlns:p14="http://schemas.microsoft.com/office/powerpoint/2010/main" val="4256400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4373FE-46E5-4EC3-8B09-87BB8EC91198}" type="datetimeFigureOut">
              <a:rPr lang="en-US" smtClean="0"/>
              <a:t>1/14/2024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4E781A-A49D-456A-A786-A4020587AF63}" type="slidenum">
              <a:rPr lang="en-US" smtClean="0"/>
              <a:t>‹#›</a:t>
            </a:fld>
            <a:endParaRPr lang="en-US"/>
          </a:p>
        </p:txBody>
      </p:sp>
    </p:spTree>
    <p:extLst>
      <p:ext uri="{BB962C8B-B14F-4D97-AF65-F5344CB8AC3E}">
        <p14:creationId xmlns:p14="http://schemas.microsoft.com/office/powerpoint/2010/main" val="9354975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44373FE-46E5-4EC3-8B09-87BB8EC91198}" type="datetimeFigureOut">
              <a:rPr lang="en-US" smtClean="0"/>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4E781A-A49D-456A-A786-A4020587AF63}" type="slidenum">
              <a:rPr lang="en-US" smtClean="0"/>
              <a:t>‹#›</a:t>
            </a:fld>
            <a:endParaRPr lang="en-US"/>
          </a:p>
        </p:txBody>
      </p:sp>
    </p:spTree>
    <p:extLst>
      <p:ext uri="{BB962C8B-B14F-4D97-AF65-F5344CB8AC3E}">
        <p14:creationId xmlns:p14="http://schemas.microsoft.com/office/powerpoint/2010/main" val="30167853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44373FE-46E5-4EC3-8B09-87BB8EC91198}" type="datetimeFigureOut">
              <a:rPr lang="en-US" smtClean="0"/>
              <a:t>1/14/2024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4E781A-A49D-456A-A786-A4020587AF63}" type="slidenum">
              <a:rPr lang="en-US" smtClean="0"/>
              <a:t>‹#›</a:t>
            </a:fld>
            <a:endParaRPr lang="en-US"/>
          </a:p>
        </p:txBody>
      </p:sp>
    </p:spTree>
    <p:extLst>
      <p:ext uri="{BB962C8B-B14F-4D97-AF65-F5344CB8AC3E}">
        <p14:creationId xmlns:p14="http://schemas.microsoft.com/office/powerpoint/2010/main" val="1466738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4373FE-46E5-4EC3-8B09-87BB8EC91198}" type="datetimeFigureOut">
              <a:rPr lang="en-US" smtClean="0"/>
              <a:t>1/14/2024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4E781A-A49D-456A-A786-A4020587AF63}" type="slidenum">
              <a:rPr lang="en-US" smtClean="0"/>
              <a:t>‹#›</a:t>
            </a:fld>
            <a:endParaRPr lang="en-US"/>
          </a:p>
        </p:txBody>
      </p:sp>
    </p:spTree>
    <p:extLst>
      <p:ext uri="{BB962C8B-B14F-4D97-AF65-F5344CB8AC3E}">
        <p14:creationId xmlns:p14="http://schemas.microsoft.com/office/powerpoint/2010/main" val="169759790"/>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1AC793-C279-4BA5-8145-E722D8F91CF3}" type="datetimeFigureOut">
              <a:rPr lang="en-US" smtClean="0"/>
              <a:t>1/14/2024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48A2D0-5E59-4493-AD22-1F4EC391E07E}" type="slidenum">
              <a:rPr lang="en-US" smtClean="0"/>
              <a:t>‹#›</a:t>
            </a:fld>
            <a:endParaRPr lang="en-US"/>
          </a:p>
        </p:txBody>
      </p:sp>
    </p:spTree>
    <p:extLst>
      <p:ext uri="{BB962C8B-B14F-4D97-AF65-F5344CB8AC3E}">
        <p14:creationId xmlns:p14="http://schemas.microsoft.com/office/powerpoint/2010/main" val="1114623613"/>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8549855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4DDD5-7246-9CFE-75DA-BC246B784F34}"/>
              </a:ext>
            </a:extLst>
          </p:cNvPr>
          <p:cNvSpPr>
            <a:spLocks noGrp="1"/>
          </p:cNvSpPr>
          <p:nvPr>
            <p:ph type="title"/>
          </p:nvPr>
        </p:nvSpPr>
        <p:spPr>
          <a:xfrm>
            <a:off x="628650" y="365126"/>
            <a:ext cx="7886700" cy="997143"/>
          </a:xfrm>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b="1" dirty="0">
                <a:solidFill>
                  <a:schemeClr val="bg1"/>
                </a:solidFill>
                <a:latin typeface="+mn-lt"/>
              </a:rPr>
              <a:t>3. We Are Accountable to God</a:t>
            </a:r>
          </a:p>
        </p:txBody>
      </p:sp>
      <p:sp>
        <p:nvSpPr>
          <p:cNvPr id="3" name="Content Placeholder 2">
            <a:extLst>
              <a:ext uri="{FF2B5EF4-FFF2-40B4-BE49-F238E27FC236}">
                <a16:creationId xmlns:a16="http://schemas.microsoft.com/office/drawing/2014/main" id="{5ADDA34E-5073-D81D-79F5-D4995C98DE84}"/>
              </a:ext>
            </a:extLst>
          </p:cNvPr>
          <p:cNvSpPr>
            <a:spLocks noGrp="1"/>
          </p:cNvSpPr>
          <p:nvPr>
            <p:ph idx="1"/>
          </p:nvPr>
        </p:nvSpPr>
        <p:spPr/>
        <p:txBody>
          <a:bodyPr>
            <a:normAutofit/>
          </a:bodyPr>
          <a:lstStyle/>
          <a:p>
            <a:pPr marL="514350" indent="-514350">
              <a:buSzPct val="80000"/>
              <a:buFont typeface="+mj-lt"/>
              <a:buAutoNum type="arabicPeriod" startAt="10"/>
            </a:pPr>
            <a:r>
              <a:rPr lang="en-US" dirty="0"/>
              <a:t>For we must all appear before the judgment seat of Christ, that each one may receive the things done in the body, according to what he has done, whether good or bad. </a:t>
            </a:r>
          </a:p>
          <a:p>
            <a:pPr marL="514350" indent="-514350">
              <a:buSzPct val="80000"/>
              <a:buFont typeface="+mj-lt"/>
              <a:buAutoNum type="arabicPeriod" startAt="10"/>
            </a:pPr>
            <a:r>
              <a:rPr lang="en-US" dirty="0"/>
              <a:t>Knowing, therefore, the terror of the Lord, we persuade men; but we are well known to God, and I also trust are well known in your consciences.</a:t>
            </a:r>
          </a:p>
          <a:p>
            <a:pPr marL="0" indent="0">
              <a:buSzPct val="80000"/>
              <a:buNone/>
            </a:pPr>
            <a:endParaRPr lang="en-US" sz="800" dirty="0"/>
          </a:p>
          <a:p>
            <a:pPr marL="0" indent="0">
              <a:buSzPct val="80000"/>
              <a:buNone/>
            </a:pPr>
            <a:r>
              <a:rPr lang="en-US" dirty="0"/>
              <a:t>2 Corinthians 5:10-11</a:t>
            </a:r>
          </a:p>
        </p:txBody>
      </p:sp>
    </p:spTree>
    <p:extLst>
      <p:ext uri="{BB962C8B-B14F-4D97-AF65-F5344CB8AC3E}">
        <p14:creationId xmlns:p14="http://schemas.microsoft.com/office/powerpoint/2010/main" val="41918078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4DDD5-7246-9CFE-75DA-BC246B784F34}"/>
              </a:ext>
            </a:extLst>
          </p:cNvPr>
          <p:cNvSpPr>
            <a:spLocks noGrp="1"/>
          </p:cNvSpPr>
          <p:nvPr>
            <p:ph type="title"/>
          </p:nvPr>
        </p:nvSpPr>
        <p:spPr>
          <a:xfrm>
            <a:off x="628650" y="365126"/>
            <a:ext cx="7886700" cy="997143"/>
          </a:xfrm>
          <a:solidFill>
            <a:srgbClr val="00206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4. Hell is Real</a:t>
            </a:r>
          </a:p>
        </p:txBody>
      </p:sp>
      <p:sp>
        <p:nvSpPr>
          <p:cNvPr id="3" name="Content Placeholder 2">
            <a:extLst>
              <a:ext uri="{FF2B5EF4-FFF2-40B4-BE49-F238E27FC236}">
                <a16:creationId xmlns:a16="http://schemas.microsoft.com/office/drawing/2014/main" id="{5ADDA34E-5073-D81D-79F5-D4995C98DE84}"/>
              </a:ext>
            </a:extLst>
          </p:cNvPr>
          <p:cNvSpPr>
            <a:spLocks noGrp="1"/>
          </p:cNvSpPr>
          <p:nvPr>
            <p:ph idx="1"/>
          </p:nvPr>
        </p:nvSpPr>
        <p:spPr/>
        <p:txBody>
          <a:bodyPr>
            <a:normAutofit/>
          </a:bodyPr>
          <a:lstStyle/>
          <a:p>
            <a:r>
              <a:rPr lang="en-US" dirty="0"/>
              <a:t>John preached about the certainty of hell.</a:t>
            </a:r>
          </a:p>
          <a:p>
            <a:pPr lvl="1"/>
            <a:r>
              <a:rPr lang="en-US" dirty="0"/>
              <a:t>Matthew 3:8-12</a:t>
            </a:r>
          </a:p>
          <a:p>
            <a:pPr lvl="1"/>
            <a:r>
              <a:rPr lang="en-US" dirty="0"/>
              <a:t>“cut down and thrown into the fire… burn up the chaff with unquenchable fire”</a:t>
            </a:r>
          </a:p>
          <a:p>
            <a:pPr lvl="1"/>
            <a:endParaRPr lang="en-US" sz="800" dirty="0"/>
          </a:p>
          <a:p>
            <a:r>
              <a:rPr lang="en-US" dirty="0"/>
              <a:t>Jesus preached “repent or perish” (Luke 13:3, 5). </a:t>
            </a:r>
          </a:p>
          <a:p>
            <a:endParaRPr lang="en-US" sz="800" dirty="0"/>
          </a:p>
          <a:p>
            <a:r>
              <a:rPr lang="en-US" dirty="0"/>
              <a:t>The lost will perish in the “lake of fire” </a:t>
            </a:r>
            <a:br>
              <a:rPr lang="en-US" dirty="0"/>
            </a:br>
            <a:r>
              <a:rPr lang="en-US" dirty="0"/>
              <a:t>(Rev. 20:14-15). </a:t>
            </a:r>
          </a:p>
        </p:txBody>
      </p:sp>
    </p:spTree>
    <p:extLst>
      <p:ext uri="{BB962C8B-B14F-4D97-AF65-F5344CB8AC3E}">
        <p14:creationId xmlns:p14="http://schemas.microsoft.com/office/powerpoint/2010/main" val="5991173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animEffect transition="in" filter="fade">
                                      <p:cBhvr>
                                        <p:cTn id="23"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B6DD40-F8A8-4062-E1AD-E5BD5D545046}"/>
              </a:ext>
            </a:extLst>
          </p:cNvPr>
          <p:cNvSpPr>
            <a:spLocks noGrp="1"/>
          </p:cNvSpPr>
          <p:nvPr>
            <p:ph type="title"/>
          </p:nvPr>
        </p:nvSpPr>
        <p:spPr/>
        <p:txBody>
          <a:bodyPr/>
          <a:lstStyle/>
          <a:p>
            <a:pPr algn="ctr"/>
            <a:r>
              <a:rPr lang="en-US" b="1" dirty="0">
                <a:solidFill>
                  <a:srgbClr val="002060"/>
                </a:solidFill>
                <a:latin typeface="+mn-lt"/>
              </a:rPr>
              <a:t>Reasons to Repent</a:t>
            </a:r>
          </a:p>
        </p:txBody>
      </p:sp>
      <p:sp>
        <p:nvSpPr>
          <p:cNvPr id="3" name="Content Placeholder 2">
            <a:extLst>
              <a:ext uri="{FF2B5EF4-FFF2-40B4-BE49-F238E27FC236}">
                <a16:creationId xmlns:a16="http://schemas.microsoft.com/office/drawing/2014/main" id="{3A6522FD-C090-BCBA-4741-BF7E2B5AF77E}"/>
              </a:ext>
            </a:extLst>
          </p:cNvPr>
          <p:cNvSpPr>
            <a:spLocks noGrp="1"/>
          </p:cNvSpPr>
          <p:nvPr>
            <p:ph idx="1"/>
          </p:nvPr>
        </p:nvSpPr>
        <p:spPr/>
        <p:txBody>
          <a:bodyPr/>
          <a:lstStyle/>
          <a:p>
            <a:pPr marL="514350" indent="-514350">
              <a:buFont typeface="+mj-lt"/>
              <a:buAutoNum type="arabicPeriod"/>
            </a:pPr>
            <a:r>
              <a:rPr lang="en-US" dirty="0"/>
              <a:t>Godly Sorrow</a:t>
            </a:r>
          </a:p>
          <a:p>
            <a:pPr marL="514350" indent="-514350">
              <a:buFont typeface="+mj-lt"/>
              <a:buAutoNum type="arabicPeriod"/>
            </a:pPr>
            <a:r>
              <a:rPr lang="en-US" dirty="0"/>
              <a:t>The Goodness of God</a:t>
            </a:r>
          </a:p>
          <a:p>
            <a:pPr marL="514350" indent="-514350">
              <a:buFont typeface="+mj-lt"/>
              <a:buAutoNum type="arabicPeriod"/>
            </a:pPr>
            <a:r>
              <a:rPr lang="en-US" dirty="0"/>
              <a:t>We Will Answer to God</a:t>
            </a:r>
          </a:p>
          <a:p>
            <a:pPr marL="514350" indent="-514350">
              <a:buFont typeface="+mj-lt"/>
              <a:buAutoNum type="arabicPeriod"/>
            </a:pPr>
            <a:r>
              <a:rPr lang="en-US" dirty="0"/>
              <a:t>Punishment in Hell is Real</a:t>
            </a:r>
          </a:p>
        </p:txBody>
      </p:sp>
      <p:pic>
        <p:nvPicPr>
          <p:cNvPr id="4" name="Picture 2" descr="310+ U Turn Sign Stock Photos, Pictures &amp; Royalty-Free Images - iStock | U  turn sign australia, No u turn sign">
            <a:extLst>
              <a:ext uri="{FF2B5EF4-FFF2-40B4-BE49-F238E27FC236}">
                <a16:creationId xmlns:a16="http://schemas.microsoft.com/office/drawing/2014/main" id="{79C6400C-073A-1E85-92C3-53D4AD88670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07902" y="4045808"/>
            <a:ext cx="3607448" cy="2375492"/>
          </a:xfrm>
          <a:prstGeom prst="rect">
            <a:avLst/>
          </a:prstGeom>
          <a:noFill/>
          <a:ln>
            <a:solidFill>
              <a:schemeClr val="tx1"/>
            </a:solidFill>
          </a:ln>
          <a:effectLst>
            <a:outerShdw blurRad="50800" dist="38100" dir="2700000" algn="tl" rotWithShape="0">
              <a:prstClr val="black">
                <a:alpha val="40000"/>
              </a:prst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81519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1165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pic>
        <p:nvPicPr>
          <p:cNvPr id="1026" name="Picture 2" descr="310+ U Turn Sign Stock Photos, Pictures &amp; Royalty-Free Images - iStock | U  turn sign australia, No u turn sign">
            <a:extLst>
              <a:ext uri="{FF2B5EF4-FFF2-40B4-BE49-F238E27FC236}">
                <a16:creationId xmlns:a16="http://schemas.microsoft.com/office/drawing/2014/main" id="{7D0D6C36-0C82-EA7B-29F0-18530CC7F4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7350" y="2442774"/>
            <a:ext cx="5829300" cy="3838575"/>
          </a:xfrm>
          <a:prstGeom prst="rect">
            <a:avLst/>
          </a:prstGeom>
          <a:noFill/>
          <a:ln>
            <a:solidFill>
              <a:schemeClr val="bg1"/>
            </a:solidFill>
          </a:ln>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C0934DDB-592A-15A1-6E15-1BC432885E2A}"/>
              </a:ext>
            </a:extLst>
          </p:cNvPr>
          <p:cNvSpPr>
            <a:spLocks noGrp="1"/>
          </p:cNvSpPr>
          <p:nvPr>
            <p:ph type="ctrTitle"/>
          </p:nvPr>
        </p:nvSpPr>
        <p:spPr>
          <a:xfrm>
            <a:off x="685800" y="459889"/>
            <a:ext cx="7772400" cy="1443556"/>
          </a:xfrm>
        </p:spPr>
        <p:txBody>
          <a:bodyPr>
            <a:normAutofit/>
          </a:bodyPr>
          <a:lstStyle/>
          <a:p>
            <a:r>
              <a:rPr lang="en-US" sz="7200" dirty="0">
                <a:solidFill>
                  <a:schemeClr val="bg1"/>
                </a:solidFill>
                <a:latin typeface="Impact" panose="020B0806030902050204" pitchFamily="34" charset="0"/>
              </a:rPr>
              <a:t>Reasons to Repent</a:t>
            </a:r>
          </a:p>
        </p:txBody>
      </p:sp>
    </p:spTree>
    <p:extLst>
      <p:ext uri="{BB962C8B-B14F-4D97-AF65-F5344CB8AC3E}">
        <p14:creationId xmlns:p14="http://schemas.microsoft.com/office/powerpoint/2010/main" val="283359221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9532164-643E-E5F1-9886-A6C4F7EA400E}"/>
              </a:ext>
            </a:extLst>
          </p:cNvPr>
          <p:cNvSpPr>
            <a:spLocks noGrp="1"/>
          </p:cNvSpPr>
          <p:nvPr>
            <p:ph idx="1"/>
          </p:nvPr>
        </p:nvSpPr>
        <p:spPr>
          <a:xfrm>
            <a:off x="628650" y="625151"/>
            <a:ext cx="7886700" cy="5551812"/>
          </a:xfrm>
        </p:spPr>
        <p:txBody>
          <a:bodyPr/>
          <a:lstStyle/>
          <a:p>
            <a:r>
              <a:rPr lang="en-US" dirty="0"/>
              <a:t>To repent means to turn. </a:t>
            </a:r>
          </a:p>
          <a:p>
            <a:r>
              <a:rPr lang="en-US" dirty="0"/>
              <a:t>It is a change in mind or purpose that results in a change in life. </a:t>
            </a:r>
          </a:p>
          <a:p>
            <a:endParaRPr lang="en-US" sz="800" dirty="0"/>
          </a:p>
          <a:p>
            <a:r>
              <a:rPr lang="en-US" dirty="0"/>
              <a:t>Specifically, it means to turn away from sin and to turn towards God. </a:t>
            </a:r>
          </a:p>
          <a:p>
            <a:r>
              <a:rPr lang="en-US" dirty="0"/>
              <a:t>Ezekiel 18:30-32</a:t>
            </a:r>
          </a:p>
          <a:p>
            <a:r>
              <a:rPr lang="en-US" dirty="0"/>
              <a:t>Acts 26:18-20</a:t>
            </a:r>
          </a:p>
        </p:txBody>
      </p:sp>
      <p:pic>
        <p:nvPicPr>
          <p:cNvPr id="4" name="Picture 2" descr="310+ U Turn Sign Stock Photos, Pictures &amp; Royalty-Free Images - iStock | U  turn sign australia, No u turn sign">
            <a:extLst>
              <a:ext uri="{FF2B5EF4-FFF2-40B4-BE49-F238E27FC236}">
                <a16:creationId xmlns:a16="http://schemas.microsoft.com/office/drawing/2014/main" id="{677AAB99-0E78-9DF6-C4B2-6D66DFEF89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2709" y="3726310"/>
            <a:ext cx="4092641" cy="269499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248663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fade">
                                      <p:cBhvr>
                                        <p:cTn id="15" dur="500"/>
                                        <p:tgtEl>
                                          <p:spTgt spid="3">
                                            <p:txEl>
                                              <p:pRg st="3" end="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fade">
                                      <p:cBhvr>
                                        <p:cTn id="18" dur="500"/>
                                        <p:tgtEl>
                                          <p:spTgt spid="3">
                                            <p:txEl>
                                              <p:pRg st="4" end="4"/>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9D8953-CAE3-7253-1500-D2EF5602A2CC}"/>
              </a:ext>
            </a:extLst>
          </p:cNvPr>
          <p:cNvSpPr>
            <a:spLocks noGrp="1"/>
          </p:cNvSpPr>
          <p:nvPr>
            <p:ph idx="1"/>
          </p:nvPr>
        </p:nvSpPr>
        <p:spPr>
          <a:xfrm>
            <a:off x="628650" y="923731"/>
            <a:ext cx="7886700" cy="5253232"/>
          </a:xfrm>
        </p:spPr>
        <p:txBody>
          <a:bodyPr>
            <a:normAutofit/>
          </a:bodyPr>
          <a:lstStyle/>
          <a:p>
            <a:pPr marL="514350" indent="-514350">
              <a:buSzPct val="80000"/>
              <a:buFont typeface="+mj-lt"/>
              <a:buAutoNum type="arabicPeriod" startAt="27"/>
            </a:pPr>
            <a:r>
              <a:rPr lang="en-US" sz="3200" dirty="0"/>
              <a:t>Again, when a wicked man turns away from the wickedness which he committed, and does what is lawful and right, he preserves himself alive. </a:t>
            </a:r>
          </a:p>
          <a:p>
            <a:pPr marL="514350" indent="-514350">
              <a:buSzPct val="80000"/>
              <a:buFont typeface="+mj-lt"/>
              <a:buAutoNum type="arabicPeriod" startAt="27"/>
            </a:pPr>
            <a:r>
              <a:rPr lang="en-US" sz="3200" dirty="0"/>
              <a:t>Because he considers and turns away from all the transgressions which he committed, he shall surely live; he shall not die. </a:t>
            </a:r>
          </a:p>
          <a:p>
            <a:pPr marL="0" indent="0">
              <a:buSzPct val="80000"/>
              <a:buNone/>
            </a:pPr>
            <a:endParaRPr lang="en-US" sz="900" dirty="0"/>
          </a:p>
          <a:p>
            <a:pPr marL="0" indent="0">
              <a:buSzPct val="80000"/>
              <a:buNone/>
            </a:pPr>
            <a:r>
              <a:rPr lang="en-US" sz="3200" dirty="0"/>
              <a:t>Ezekiel 18:27-28</a:t>
            </a:r>
          </a:p>
        </p:txBody>
      </p:sp>
      <p:cxnSp>
        <p:nvCxnSpPr>
          <p:cNvPr id="5" name="Straight Connector 4">
            <a:extLst>
              <a:ext uri="{FF2B5EF4-FFF2-40B4-BE49-F238E27FC236}">
                <a16:creationId xmlns:a16="http://schemas.microsoft.com/office/drawing/2014/main" id="{BEEC9583-4E4E-78ED-A768-8F614A94D796}"/>
              </a:ext>
            </a:extLst>
          </p:cNvPr>
          <p:cNvCxnSpPr/>
          <p:nvPr/>
        </p:nvCxnSpPr>
        <p:spPr>
          <a:xfrm>
            <a:off x="3219061" y="3256384"/>
            <a:ext cx="1520890" cy="0"/>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55377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4DDD5-7246-9CFE-75DA-BC246B784F34}"/>
              </a:ext>
            </a:extLst>
          </p:cNvPr>
          <p:cNvSpPr>
            <a:spLocks noGrp="1"/>
          </p:cNvSpPr>
          <p:nvPr>
            <p:ph type="title"/>
          </p:nvPr>
        </p:nvSpPr>
        <p:spPr>
          <a:xfrm>
            <a:off x="628650" y="365126"/>
            <a:ext cx="7886700" cy="997143"/>
          </a:xfrm>
          <a:solidFill>
            <a:srgbClr val="002060"/>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1. Godly Sorrow</a:t>
            </a:r>
          </a:p>
        </p:txBody>
      </p:sp>
      <p:sp>
        <p:nvSpPr>
          <p:cNvPr id="3" name="Content Placeholder 2">
            <a:extLst>
              <a:ext uri="{FF2B5EF4-FFF2-40B4-BE49-F238E27FC236}">
                <a16:creationId xmlns:a16="http://schemas.microsoft.com/office/drawing/2014/main" id="{5ADDA34E-5073-D81D-79F5-D4995C98DE84}"/>
              </a:ext>
            </a:extLst>
          </p:cNvPr>
          <p:cNvSpPr>
            <a:spLocks noGrp="1"/>
          </p:cNvSpPr>
          <p:nvPr>
            <p:ph idx="1"/>
          </p:nvPr>
        </p:nvSpPr>
        <p:spPr/>
        <p:txBody>
          <a:bodyPr/>
          <a:lstStyle/>
          <a:p>
            <a:r>
              <a:rPr lang="en-US" dirty="0"/>
              <a:t>2 Corinthians 7:8-10</a:t>
            </a:r>
          </a:p>
          <a:p>
            <a:r>
              <a:rPr lang="en-US" dirty="0"/>
              <a:t>Sorrow is not repentance. </a:t>
            </a:r>
          </a:p>
          <a:p>
            <a:r>
              <a:rPr lang="en-US" dirty="0"/>
              <a:t>Godly sorrow leads to repentance. </a:t>
            </a:r>
          </a:p>
          <a:p>
            <a:endParaRPr lang="en-US" sz="800" dirty="0"/>
          </a:p>
          <a:p>
            <a:r>
              <a:rPr lang="en-US" dirty="0"/>
              <a:t>Worldly sorrow looks inward. </a:t>
            </a:r>
          </a:p>
          <a:p>
            <a:r>
              <a:rPr lang="en-US" dirty="0"/>
              <a:t>Godly sorrow looks towards God. </a:t>
            </a:r>
          </a:p>
        </p:txBody>
      </p:sp>
    </p:spTree>
    <p:extLst>
      <p:ext uri="{BB962C8B-B14F-4D97-AF65-F5344CB8AC3E}">
        <p14:creationId xmlns:p14="http://schemas.microsoft.com/office/powerpoint/2010/main" val="37730603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4" end="4"/>
                                            </p:txEl>
                                          </p:spTgt>
                                        </p:tgtEl>
                                        <p:attrNameLst>
                                          <p:attrName>style.visibility</p:attrName>
                                        </p:attrNameLst>
                                      </p:cBhvr>
                                      <p:to>
                                        <p:strVal val="visible"/>
                                      </p:to>
                                    </p:set>
                                    <p:animEffect transition="in" filter="fade">
                                      <p:cBhvr>
                                        <p:cTn id="20" dur="500"/>
                                        <p:tgtEl>
                                          <p:spTgt spid="3">
                                            <p:txEl>
                                              <p:pRg st="4" end="4"/>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animEffect transition="in" filter="fade">
                                      <p:cBhvr>
                                        <p:cTn id="2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4DDD5-7246-9CFE-75DA-BC246B784F34}"/>
              </a:ext>
            </a:extLst>
          </p:cNvPr>
          <p:cNvSpPr>
            <a:spLocks noGrp="1"/>
          </p:cNvSpPr>
          <p:nvPr>
            <p:ph type="title"/>
          </p:nvPr>
        </p:nvSpPr>
        <p:spPr>
          <a:xfrm>
            <a:off x="628650" y="365126"/>
            <a:ext cx="7886700" cy="997143"/>
          </a:xfrm>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b="1" dirty="0">
                <a:solidFill>
                  <a:schemeClr val="bg1"/>
                </a:solidFill>
                <a:latin typeface="+mn-lt"/>
              </a:rPr>
              <a:t>2. The Goodness of God</a:t>
            </a:r>
          </a:p>
        </p:txBody>
      </p:sp>
      <p:sp>
        <p:nvSpPr>
          <p:cNvPr id="3" name="Content Placeholder 2">
            <a:extLst>
              <a:ext uri="{FF2B5EF4-FFF2-40B4-BE49-F238E27FC236}">
                <a16:creationId xmlns:a16="http://schemas.microsoft.com/office/drawing/2014/main" id="{5ADDA34E-5073-D81D-79F5-D4995C98DE84}"/>
              </a:ext>
            </a:extLst>
          </p:cNvPr>
          <p:cNvSpPr>
            <a:spLocks noGrp="1"/>
          </p:cNvSpPr>
          <p:nvPr>
            <p:ph idx="1"/>
          </p:nvPr>
        </p:nvSpPr>
        <p:spPr/>
        <p:txBody>
          <a:bodyPr>
            <a:normAutofit/>
          </a:bodyPr>
          <a:lstStyle/>
          <a:p>
            <a:pPr marL="0" indent="0">
              <a:buNone/>
            </a:pPr>
            <a:r>
              <a:rPr lang="en-US" sz="3200" dirty="0"/>
              <a:t>Or do you despise the riches of His goodness, forbearance, and longsuffering, not knowing that the goodness of God leads you to repentance? </a:t>
            </a:r>
          </a:p>
          <a:p>
            <a:pPr marL="0" indent="0">
              <a:buNone/>
            </a:pPr>
            <a:endParaRPr lang="en-US" sz="800" dirty="0"/>
          </a:p>
          <a:p>
            <a:pPr marL="0" indent="0">
              <a:buNone/>
            </a:pPr>
            <a:r>
              <a:rPr lang="en-US" sz="3200" dirty="0"/>
              <a:t>Romans 2:4</a:t>
            </a:r>
          </a:p>
        </p:txBody>
      </p:sp>
    </p:spTree>
    <p:extLst>
      <p:ext uri="{BB962C8B-B14F-4D97-AF65-F5344CB8AC3E}">
        <p14:creationId xmlns:p14="http://schemas.microsoft.com/office/powerpoint/2010/main" val="37674868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4DDD5-7246-9CFE-75DA-BC246B784F34}"/>
              </a:ext>
            </a:extLst>
          </p:cNvPr>
          <p:cNvSpPr>
            <a:spLocks noGrp="1"/>
          </p:cNvSpPr>
          <p:nvPr>
            <p:ph type="title"/>
          </p:nvPr>
        </p:nvSpPr>
        <p:spPr>
          <a:xfrm>
            <a:off x="628650" y="365126"/>
            <a:ext cx="7886700" cy="997143"/>
          </a:xfrm>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b="1" dirty="0">
                <a:solidFill>
                  <a:schemeClr val="bg1"/>
                </a:solidFill>
                <a:latin typeface="+mn-lt"/>
              </a:rPr>
              <a:t>3. We Are Accountable to God</a:t>
            </a:r>
          </a:p>
        </p:txBody>
      </p:sp>
      <p:sp>
        <p:nvSpPr>
          <p:cNvPr id="3" name="Content Placeholder 2">
            <a:extLst>
              <a:ext uri="{FF2B5EF4-FFF2-40B4-BE49-F238E27FC236}">
                <a16:creationId xmlns:a16="http://schemas.microsoft.com/office/drawing/2014/main" id="{5ADDA34E-5073-D81D-79F5-D4995C98DE84}"/>
              </a:ext>
            </a:extLst>
          </p:cNvPr>
          <p:cNvSpPr>
            <a:spLocks noGrp="1"/>
          </p:cNvSpPr>
          <p:nvPr>
            <p:ph idx="1"/>
          </p:nvPr>
        </p:nvSpPr>
        <p:spPr/>
        <p:txBody>
          <a:bodyPr>
            <a:normAutofit/>
          </a:bodyPr>
          <a:lstStyle/>
          <a:p>
            <a:pPr marL="0" indent="0">
              <a:buNone/>
            </a:pPr>
            <a:r>
              <a:rPr lang="en-US" sz="3200" dirty="0"/>
              <a:t>“Therefore I will judge you, O house of Israel, every one according to his ways,” says the Lord God. “Repent, and turn from all your transgressions, so that iniquity will not be your ruin.” </a:t>
            </a:r>
          </a:p>
          <a:p>
            <a:pPr marL="0" indent="0">
              <a:buNone/>
            </a:pPr>
            <a:endParaRPr lang="en-US" sz="800" dirty="0"/>
          </a:p>
          <a:p>
            <a:pPr marL="0" indent="0">
              <a:buNone/>
            </a:pPr>
            <a:r>
              <a:rPr lang="en-US" sz="3200" dirty="0"/>
              <a:t>Ezekiel 18:30</a:t>
            </a:r>
          </a:p>
        </p:txBody>
      </p:sp>
    </p:spTree>
    <p:extLst>
      <p:ext uri="{BB962C8B-B14F-4D97-AF65-F5344CB8AC3E}">
        <p14:creationId xmlns:p14="http://schemas.microsoft.com/office/powerpoint/2010/main" val="7734496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4DDD5-7246-9CFE-75DA-BC246B784F34}"/>
              </a:ext>
            </a:extLst>
          </p:cNvPr>
          <p:cNvSpPr>
            <a:spLocks noGrp="1"/>
          </p:cNvSpPr>
          <p:nvPr>
            <p:ph type="title"/>
          </p:nvPr>
        </p:nvSpPr>
        <p:spPr>
          <a:xfrm>
            <a:off x="628650" y="365126"/>
            <a:ext cx="7886700" cy="997143"/>
          </a:xfrm>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b="1" dirty="0">
                <a:solidFill>
                  <a:schemeClr val="bg1"/>
                </a:solidFill>
                <a:latin typeface="+mn-lt"/>
              </a:rPr>
              <a:t>3. We Are Accountable to God</a:t>
            </a:r>
          </a:p>
        </p:txBody>
      </p:sp>
      <p:sp>
        <p:nvSpPr>
          <p:cNvPr id="3" name="Content Placeholder 2">
            <a:extLst>
              <a:ext uri="{FF2B5EF4-FFF2-40B4-BE49-F238E27FC236}">
                <a16:creationId xmlns:a16="http://schemas.microsoft.com/office/drawing/2014/main" id="{5ADDA34E-5073-D81D-79F5-D4995C98DE84}"/>
              </a:ext>
            </a:extLst>
          </p:cNvPr>
          <p:cNvSpPr>
            <a:spLocks noGrp="1"/>
          </p:cNvSpPr>
          <p:nvPr>
            <p:ph idx="1"/>
          </p:nvPr>
        </p:nvSpPr>
        <p:spPr/>
        <p:txBody>
          <a:bodyPr>
            <a:normAutofit/>
          </a:bodyPr>
          <a:lstStyle/>
          <a:p>
            <a:pPr marL="514350" indent="-514350">
              <a:buSzPct val="80000"/>
              <a:buFont typeface="+mj-lt"/>
              <a:buAutoNum type="arabicPeriod" startAt="2"/>
            </a:pPr>
            <a:r>
              <a:rPr lang="en-US" dirty="0"/>
              <a:t>And the woman said to the serpent, “We may eat the fruit of the trees of the garden; </a:t>
            </a:r>
          </a:p>
          <a:p>
            <a:pPr marL="514350" indent="-514350">
              <a:buSzPct val="80000"/>
              <a:buFont typeface="+mj-lt"/>
              <a:buAutoNum type="arabicPeriod" startAt="2"/>
            </a:pPr>
            <a:r>
              <a:rPr lang="en-US" dirty="0"/>
              <a:t>but of the fruit of the tree which is in the midst of the garden, God has said, ‘You shall not eat it, nor shall you touch it, lest you die.’” </a:t>
            </a:r>
          </a:p>
          <a:p>
            <a:pPr marL="514350" indent="-514350">
              <a:buSzPct val="80000"/>
              <a:buFont typeface="+mj-lt"/>
              <a:buAutoNum type="arabicPeriod" startAt="2"/>
            </a:pPr>
            <a:r>
              <a:rPr lang="en-US" dirty="0"/>
              <a:t>Then the serpent said to the woman, “You will not surely die.” </a:t>
            </a:r>
          </a:p>
          <a:p>
            <a:pPr marL="0" indent="0">
              <a:buSzPct val="80000"/>
              <a:buNone/>
            </a:pPr>
            <a:endParaRPr lang="en-US" sz="800" dirty="0"/>
          </a:p>
          <a:p>
            <a:pPr marL="0" indent="0">
              <a:buSzPct val="80000"/>
              <a:buNone/>
            </a:pPr>
            <a:r>
              <a:rPr lang="en-US" dirty="0"/>
              <a:t>Genesis 3:2-4</a:t>
            </a:r>
          </a:p>
        </p:txBody>
      </p:sp>
    </p:spTree>
    <p:extLst>
      <p:ext uri="{BB962C8B-B14F-4D97-AF65-F5344CB8AC3E}">
        <p14:creationId xmlns:p14="http://schemas.microsoft.com/office/powerpoint/2010/main" val="24680492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4DDD5-7246-9CFE-75DA-BC246B784F34}"/>
              </a:ext>
            </a:extLst>
          </p:cNvPr>
          <p:cNvSpPr>
            <a:spLocks noGrp="1"/>
          </p:cNvSpPr>
          <p:nvPr>
            <p:ph type="title"/>
          </p:nvPr>
        </p:nvSpPr>
        <p:spPr>
          <a:xfrm>
            <a:off x="628650" y="365126"/>
            <a:ext cx="7886700" cy="997143"/>
          </a:xfrm>
          <a:solidFill>
            <a:srgbClr val="002060"/>
          </a:solidFill>
          <a:ln>
            <a:solidFill>
              <a:schemeClr val="tx1"/>
            </a:solidFill>
          </a:ln>
          <a:effectLst>
            <a:outerShdw blurRad="50800" dist="38100" dir="2700000" algn="tl" rotWithShape="0">
              <a:prstClr val="black">
                <a:alpha val="40000"/>
              </a:prstClr>
            </a:outerShdw>
          </a:effectLst>
        </p:spPr>
        <p:txBody>
          <a:bodyPr>
            <a:normAutofit/>
          </a:bodyPr>
          <a:lstStyle/>
          <a:p>
            <a:pPr algn="ctr"/>
            <a:r>
              <a:rPr lang="en-US" b="1" dirty="0">
                <a:solidFill>
                  <a:schemeClr val="bg1"/>
                </a:solidFill>
                <a:latin typeface="+mn-lt"/>
              </a:rPr>
              <a:t>3. We Are Accountable to God</a:t>
            </a:r>
          </a:p>
        </p:txBody>
      </p:sp>
      <p:sp>
        <p:nvSpPr>
          <p:cNvPr id="3" name="Content Placeholder 2">
            <a:extLst>
              <a:ext uri="{FF2B5EF4-FFF2-40B4-BE49-F238E27FC236}">
                <a16:creationId xmlns:a16="http://schemas.microsoft.com/office/drawing/2014/main" id="{5ADDA34E-5073-D81D-79F5-D4995C98DE84}"/>
              </a:ext>
            </a:extLst>
          </p:cNvPr>
          <p:cNvSpPr>
            <a:spLocks noGrp="1"/>
          </p:cNvSpPr>
          <p:nvPr>
            <p:ph idx="1"/>
          </p:nvPr>
        </p:nvSpPr>
        <p:spPr/>
        <p:txBody>
          <a:bodyPr>
            <a:normAutofit/>
          </a:bodyPr>
          <a:lstStyle/>
          <a:p>
            <a:pPr marL="514350" indent="-514350">
              <a:buSzPct val="80000"/>
              <a:buFont typeface="+mj-lt"/>
              <a:buAutoNum type="arabicPeriod" startAt="30"/>
            </a:pPr>
            <a:r>
              <a:rPr lang="en-US" dirty="0"/>
              <a:t>Truly, these times of ignorance God overlooked, but now commands all men everywhere to repent, </a:t>
            </a:r>
          </a:p>
          <a:p>
            <a:pPr marL="514350" indent="-514350">
              <a:buSzPct val="80000"/>
              <a:buFont typeface="+mj-lt"/>
              <a:buAutoNum type="arabicPeriod" startAt="30"/>
            </a:pPr>
            <a:r>
              <a:rPr lang="en-US" dirty="0"/>
              <a:t>because He has appointed a day on which He will judge the world in righteousness by the Man whom He has ordained. He has given assurance of this to all by raising Him from the dead.</a:t>
            </a:r>
          </a:p>
          <a:p>
            <a:pPr marL="0" indent="0">
              <a:buSzPct val="80000"/>
              <a:buNone/>
            </a:pPr>
            <a:endParaRPr lang="en-US" sz="800" dirty="0"/>
          </a:p>
          <a:p>
            <a:pPr marL="0" indent="0">
              <a:buSzPct val="80000"/>
              <a:buNone/>
            </a:pPr>
            <a:r>
              <a:rPr lang="en-US" dirty="0"/>
              <a:t>Acts 17:30-31</a:t>
            </a:r>
          </a:p>
        </p:txBody>
      </p:sp>
    </p:spTree>
    <p:extLst>
      <p:ext uri="{BB962C8B-B14F-4D97-AF65-F5344CB8AC3E}">
        <p14:creationId xmlns:p14="http://schemas.microsoft.com/office/powerpoint/2010/main" val="2437933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F46216B-77A9-411A-B9D3-5023FCB70208}"/>
    </a:ext>
  </a:extLst>
</a:theme>
</file>

<file path=ppt/theme/theme2.xml><?xml version="1.0" encoding="utf-8"?>
<a:theme xmlns:a="http://schemas.openxmlformats.org/drawingml/2006/main" name="2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956</TotalTime>
  <Words>521</Words>
  <Application>Microsoft Office PowerPoint</Application>
  <PresentationFormat>On-screen Show (4:3)</PresentationFormat>
  <Paragraphs>55</Paragraphs>
  <Slides>13</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13</vt:i4>
      </vt:variant>
    </vt:vector>
  </HeadingPairs>
  <TitlesOfParts>
    <vt:vector size="19" baseType="lpstr">
      <vt:lpstr>Arial</vt:lpstr>
      <vt:lpstr>Calibri</vt:lpstr>
      <vt:lpstr>Calibri Light</vt:lpstr>
      <vt:lpstr>Impact</vt:lpstr>
      <vt:lpstr>1_Office Theme</vt:lpstr>
      <vt:lpstr>2_Office Theme</vt:lpstr>
      <vt:lpstr>PowerPoint Presentation</vt:lpstr>
      <vt:lpstr>Reasons to Repent</vt:lpstr>
      <vt:lpstr>PowerPoint Presentation</vt:lpstr>
      <vt:lpstr>PowerPoint Presentation</vt:lpstr>
      <vt:lpstr>1. Godly Sorrow</vt:lpstr>
      <vt:lpstr>2. The Goodness of God</vt:lpstr>
      <vt:lpstr>3. We Are Accountable to God</vt:lpstr>
      <vt:lpstr>3. We Are Accountable to God</vt:lpstr>
      <vt:lpstr>3. We Are Accountable to God</vt:lpstr>
      <vt:lpstr>3. We Are Accountable to God</vt:lpstr>
      <vt:lpstr>4. Hell is Real</vt:lpstr>
      <vt:lpstr>Reasons to Repent</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74</cp:revision>
  <dcterms:created xsi:type="dcterms:W3CDTF">2008-03-16T18:22:36Z</dcterms:created>
  <dcterms:modified xsi:type="dcterms:W3CDTF">2024-01-14T20:19:48Z</dcterms:modified>
</cp:coreProperties>
</file>