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23" r:id="rId2"/>
  </p:sldMasterIdLst>
  <p:notesMasterIdLst>
    <p:notesMasterId r:id="rId31"/>
  </p:notesMasterIdLst>
  <p:sldIdLst>
    <p:sldId id="259" r:id="rId3"/>
    <p:sldId id="256" r:id="rId4"/>
    <p:sldId id="257" r:id="rId5"/>
    <p:sldId id="736" r:id="rId6"/>
    <p:sldId id="261" r:id="rId7"/>
    <p:sldId id="262" r:id="rId8"/>
    <p:sldId id="267" r:id="rId9"/>
    <p:sldId id="263" r:id="rId10"/>
    <p:sldId id="264" r:id="rId11"/>
    <p:sldId id="265" r:id="rId12"/>
    <p:sldId id="266" r:id="rId13"/>
    <p:sldId id="268" r:id="rId14"/>
    <p:sldId id="269" r:id="rId15"/>
    <p:sldId id="737" r:id="rId16"/>
    <p:sldId id="270" r:id="rId17"/>
    <p:sldId id="738" r:id="rId18"/>
    <p:sldId id="739" r:id="rId19"/>
    <p:sldId id="271" r:id="rId20"/>
    <p:sldId id="740" r:id="rId21"/>
    <p:sldId id="741" r:id="rId22"/>
    <p:sldId id="742" r:id="rId23"/>
    <p:sldId id="743" r:id="rId24"/>
    <p:sldId id="744" r:id="rId25"/>
    <p:sldId id="745" r:id="rId26"/>
    <p:sldId id="746" r:id="rId27"/>
    <p:sldId id="747" r:id="rId28"/>
    <p:sldId id="748" r:id="rId29"/>
    <p:sldId id="25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68" d="100"/>
          <a:sy n="68" d="100"/>
        </p:scale>
        <p:origin x="840" y="67"/>
      </p:cViewPr>
      <p:guideLst>
        <p:guide orient="horz" pos="2160"/>
        <p:guide pos="2880"/>
      </p:guideLst>
    </p:cSldViewPr>
  </p:slideViewPr>
  <p:outlineViewPr>
    <p:cViewPr>
      <p:scale>
        <a:sx n="33" d="100"/>
        <a:sy n="33" d="100"/>
      </p:scale>
      <p:origin x="0" y="-15840"/>
    </p:cViewPr>
  </p:outlineViewPr>
  <p:notesTextViewPr>
    <p:cViewPr>
      <p:scale>
        <a:sx n="3" d="2"/>
        <a:sy n="3" d="2"/>
      </p:scale>
      <p:origin x="0" y="0"/>
    </p:cViewPr>
  </p:notesTextViewPr>
  <p:sorterViewPr>
    <p:cViewPr>
      <p:scale>
        <a:sx n="81" d="100"/>
        <a:sy n="81" d="100"/>
      </p:scale>
      <p:origin x="0" y="-3547"/>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12/17/2023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4373FE-46E5-4EC3-8B09-87BB8EC91198}"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171491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373FE-46E5-4EC3-8B09-87BB8EC91198}"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252103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373FE-46E5-4EC3-8B09-87BB8EC91198}"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584074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2B5DFB-0281-4967-A30F-ECABF5603F7F}"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E278-2280-4A82-8519-F298317E6230}" type="slidenum">
              <a:rPr lang="en-US" smtClean="0"/>
              <a:t>‹#›</a:t>
            </a:fld>
            <a:endParaRPr lang="en-US"/>
          </a:p>
        </p:txBody>
      </p:sp>
    </p:spTree>
    <p:extLst>
      <p:ext uri="{BB962C8B-B14F-4D97-AF65-F5344CB8AC3E}">
        <p14:creationId xmlns:p14="http://schemas.microsoft.com/office/powerpoint/2010/main" val="408547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2B5DFB-0281-4967-A30F-ECABF5603F7F}"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E278-2280-4A82-8519-F298317E6230}" type="slidenum">
              <a:rPr lang="en-US" smtClean="0"/>
              <a:t>‹#›</a:t>
            </a:fld>
            <a:endParaRPr lang="en-US"/>
          </a:p>
        </p:txBody>
      </p:sp>
    </p:spTree>
    <p:extLst>
      <p:ext uri="{BB962C8B-B14F-4D97-AF65-F5344CB8AC3E}">
        <p14:creationId xmlns:p14="http://schemas.microsoft.com/office/powerpoint/2010/main" val="2981510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2B5DFB-0281-4967-A30F-ECABF5603F7F}"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E278-2280-4A82-8519-F298317E6230}" type="slidenum">
              <a:rPr lang="en-US" smtClean="0"/>
              <a:t>‹#›</a:t>
            </a:fld>
            <a:endParaRPr lang="en-US"/>
          </a:p>
        </p:txBody>
      </p:sp>
    </p:spTree>
    <p:extLst>
      <p:ext uri="{BB962C8B-B14F-4D97-AF65-F5344CB8AC3E}">
        <p14:creationId xmlns:p14="http://schemas.microsoft.com/office/powerpoint/2010/main" val="3316623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2B5DFB-0281-4967-A30F-ECABF5603F7F}"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BE278-2280-4A82-8519-F298317E6230}" type="slidenum">
              <a:rPr lang="en-US" smtClean="0"/>
              <a:t>‹#›</a:t>
            </a:fld>
            <a:endParaRPr lang="en-US"/>
          </a:p>
        </p:txBody>
      </p:sp>
    </p:spTree>
    <p:extLst>
      <p:ext uri="{BB962C8B-B14F-4D97-AF65-F5344CB8AC3E}">
        <p14:creationId xmlns:p14="http://schemas.microsoft.com/office/powerpoint/2010/main" val="1734826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2B5DFB-0281-4967-A30F-ECABF5603F7F}" type="datetimeFigureOut">
              <a:rPr lang="en-US" smtClean="0"/>
              <a:t>12/17/2023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3BE278-2280-4A82-8519-F298317E6230}" type="slidenum">
              <a:rPr lang="en-US" smtClean="0"/>
              <a:t>‹#›</a:t>
            </a:fld>
            <a:endParaRPr lang="en-US"/>
          </a:p>
        </p:txBody>
      </p:sp>
    </p:spTree>
    <p:extLst>
      <p:ext uri="{BB962C8B-B14F-4D97-AF65-F5344CB8AC3E}">
        <p14:creationId xmlns:p14="http://schemas.microsoft.com/office/powerpoint/2010/main" val="759581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2B5DFB-0281-4967-A30F-ECABF5603F7F}" type="datetimeFigureOut">
              <a:rPr lang="en-US" smtClean="0"/>
              <a:t>12/17/2023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3BE278-2280-4A82-8519-F298317E6230}" type="slidenum">
              <a:rPr lang="en-US" smtClean="0"/>
              <a:t>‹#›</a:t>
            </a:fld>
            <a:endParaRPr lang="en-US"/>
          </a:p>
        </p:txBody>
      </p:sp>
    </p:spTree>
    <p:extLst>
      <p:ext uri="{BB962C8B-B14F-4D97-AF65-F5344CB8AC3E}">
        <p14:creationId xmlns:p14="http://schemas.microsoft.com/office/powerpoint/2010/main" val="2160596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B5DFB-0281-4967-A30F-ECABF5603F7F}" type="datetimeFigureOut">
              <a:rPr lang="en-US" smtClean="0"/>
              <a:t>12/17/2023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3BE278-2280-4A82-8519-F298317E6230}" type="slidenum">
              <a:rPr lang="en-US" smtClean="0"/>
              <a:t>‹#›</a:t>
            </a:fld>
            <a:endParaRPr lang="en-US"/>
          </a:p>
        </p:txBody>
      </p:sp>
    </p:spTree>
    <p:extLst>
      <p:ext uri="{BB962C8B-B14F-4D97-AF65-F5344CB8AC3E}">
        <p14:creationId xmlns:p14="http://schemas.microsoft.com/office/powerpoint/2010/main" val="189210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2B5DFB-0281-4967-A30F-ECABF5603F7F}"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BE278-2280-4A82-8519-F298317E6230}" type="slidenum">
              <a:rPr lang="en-US" smtClean="0"/>
              <a:t>‹#›</a:t>
            </a:fld>
            <a:endParaRPr lang="en-US"/>
          </a:p>
        </p:txBody>
      </p:sp>
    </p:spTree>
    <p:extLst>
      <p:ext uri="{BB962C8B-B14F-4D97-AF65-F5344CB8AC3E}">
        <p14:creationId xmlns:p14="http://schemas.microsoft.com/office/powerpoint/2010/main" val="782593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373FE-46E5-4EC3-8B09-87BB8EC91198}"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776980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2B5DFB-0281-4967-A30F-ECABF5603F7F}"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BE278-2280-4A82-8519-F298317E6230}" type="slidenum">
              <a:rPr lang="en-US" smtClean="0"/>
              <a:t>‹#›</a:t>
            </a:fld>
            <a:endParaRPr lang="en-US"/>
          </a:p>
        </p:txBody>
      </p:sp>
    </p:spTree>
    <p:extLst>
      <p:ext uri="{BB962C8B-B14F-4D97-AF65-F5344CB8AC3E}">
        <p14:creationId xmlns:p14="http://schemas.microsoft.com/office/powerpoint/2010/main" val="3552851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2B5DFB-0281-4967-A30F-ECABF5603F7F}"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E278-2280-4A82-8519-F298317E6230}" type="slidenum">
              <a:rPr lang="en-US" smtClean="0"/>
              <a:t>‹#›</a:t>
            </a:fld>
            <a:endParaRPr lang="en-US"/>
          </a:p>
        </p:txBody>
      </p:sp>
    </p:spTree>
    <p:extLst>
      <p:ext uri="{BB962C8B-B14F-4D97-AF65-F5344CB8AC3E}">
        <p14:creationId xmlns:p14="http://schemas.microsoft.com/office/powerpoint/2010/main" val="505763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2B5DFB-0281-4967-A30F-ECABF5603F7F}"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E278-2280-4A82-8519-F298317E6230}" type="slidenum">
              <a:rPr lang="en-US" smtClean="0"/>
              <a:t>‹#›</a:t>
            </a:fld>
            <a:endParaRPr lang="en-US"/>
          </a:p>
        </p:txBody>
      </p:sp>
    </p:spTree>
    <p:extLst>
      <p:ext uri="{BB962C8B-B14F-4D97-AF65-F5344CB8AC3E}">
        <p14:creationId xmlns:p14="http://schemas.microsoft.com/office/powerpoint/2010/main" val="98239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4373FE-46E5-4EC3-8B09-87BB8EC91198}"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1808693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4373FE-46E5-4EC3-8B09-87BB8EC91198}"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184588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4373FE-46E5-4EC3-8B09-87BB8EC91198}" type="datetimeFigureOut">
              <a:rPr lang="en-US" smtClean="0"/>
              <a:t>12/17/2023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82409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4373FE-46E5-4EC3-8B09-87BB8EC91198}" type="datetimeFigureOut">
              <a:rPr lang="en-US" smtClean="0"/>
              <a:t>12/17/2023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425640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373FE-46E5-4EC3-8B09-87BB8EC91198}" type="datetimeFigureOut">
              <a:rPr lang="en-US" smtClean="0"/>
              <a:t>12/17/2023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93549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4373FE-46E5-4EC3-8B09-87BB8EC91198}"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3016785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4373FE-46E5-4EC3-8B09-87BB8EC91198}"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1466738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373FE-46E5-4EC3-8B09-87BB8EC91198}" type="datetimeFigureOut">
              <a:rPr lang="en-US" smtClean="0"/>
              <a:t>12/17/2023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E781A-A49D-456A-A786-A4020587AF63}" type="slidenum">
              <a:rPr lang="en-US" smtClean="0"/>
              <a:t>‹#›</a:t>
            </a:fld>
            <a:endParaRPr lang="en-US"/>
          </a:p>
        </p:txBody>
      </p:sp>
    </p:spTree>
    <p:extLst>
      <p:ext uri="{BB962C8B-B14F-4D97-AF65-F5344CB8AC3E}">
        <p14:creationId xmlns:p14="http://schemas.microsoft.com/office/powerpoint/2010/main" val="169759790"/>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B5DFB-0281-4967-A30F-ECABF5603F7F}" type="datetimeFigureOut">
              <a:rPr lang="en-US" smtClean="0"/>
              <a:t>12/17/2023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BE278-2280-4A82-8519-F298317E6230}" type="slidenum">
              <a:rPr lang="en-US" smtClean="0"/>
              <a:t>‹#›</a:t>
            </a:fld>
            <a:endParaRPr lang="en-US"/>
          </a:p>
        </p:txBody>
      </p:sp>
    </p:spTree>
    <p:extLst>
      <p:ext uri="{BB962C8B-B14F-4D97-AF65-F5344CB8AC3E}">
        <p14:creationId xmlns:p14="http://schemas.microsoft.com/office/powerpoint/2010/main" val="258459327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054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09B-1DB6-EA4C-8C68-0360B2FD40CF}"/>
              </a:ext>
            </a:extLst>
          </p:cNvPr>
          <p:cNvSpPr>
            <a:spLocks noGrp="1"/>
          </p:cNvSpPr>
          <p:nvPr>
            <p:ph type="title"/>
          </p:nvPr>
        </p:nvSpPr>
        <p:spPr>
          <a:xfrm>
            <a:off x="628650" y="365127"/>
            <a:ext cx="7886700" cy="895638"/>
          </a:xfrm>
          <a:solidFill>
            <a:srgbClr val="C0000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Malevolent Hatred</a:t>
            </a:r>
          </a:p>
        </p:txBody>
      </p:sp>
      <p:sp>
        <p:nvSpPr>
          <p:cNvPr id="3" name="Content Placeholder 2">
            <a:extLst>
              <a:ext uri="{FF2B5EF4-FFF2-40B4-BE49-F238E27FC236}">
                <a16:creationId xmlns:a16="http://schemas.microsoft.com/office/drawing/2014/main" id="{A7C49337-BF05-432F-64BC-91F53AC14712}"/>
              </a:ext>
            </a:extLst>
          </p:cNvPr>
          <p:cNvSpPr>
            <a:spLocks noGrp="1"/>
          </p:cNvSpPr>
          <p:nvPr>
            <p:ph idx="1"/>
          </p:nvPr>
        </p:nvSpPr>
        <p:spPr>
          <a:xfrm>
            <a:off x="628650" y="1648691"/>
            <a:ext cx="7886700" cy="4528272"/>
          </a:xfrm>
        </p:spPr>
        <p:txBody>
          <a:bodyPr/>
          <a:lstStyle/>
          <a:p>
            <a:pPr marL="0" indent="0">
              <a:buNone/>
            </a:pPr>
            <a:endParaRPr lang="en-US" dirty="0"/>
          </a:p>
          <a:p>
            <a:pPr marL="0" indent="0">
              <a:buNone/>
            </a:pPr>
            <a:r>
              <a:rPr lang="en-US" dirty="0"/>
              <a:t>Whoever hates his brother is a murderer, </a:t>
            </a:r>
            <a:br>
              <a:rPr lang="en-US" dirty="0"/>
            </a:br>
            <a:r>
              <a:rPr lang="en-US" dirty="0"/>
              <a:t>and you know that no murderer has </a:t>
            </a:r>
            <a:br>
              <a:rPr lang="en-US" dirty="0"/>
            </a:br>
            <a:r>
              <a:rPr lang="en-US" dirty="0"/>
              <a:t>eternal life abiding in him.</a:t>
            </a:r>
          </a:p>
          <a:p>
            <a:pPr marL="0" indent="0">
              <a:buNone/>
            </a:pPr>
            <a:endParaRPr lang="en-US" sz="800" dirty="0"/>
          </a:p>
          <a:p>
            <a:pPr marL="0" indent="0">
              <a:buNone/>
            </a:pPr>
            <a:r>
              <a:rPr lang="en-US" dirty="0"/>
              <a:t>1 John 3:15</a:t>
            </a:r>
          </a:p>
        </p:txBody>
      </p:sp>
      <p:pic>
        <p:nvPicPr>
          <p:cNvPr id="4" name="Picture 4" descr="Open Bible White Background Images – Browse 21,409 Stock Photos, Vectors,  and Video | Adobe Stock">
            <a:extLst>
              <a:ext uri="{FF2B5EF4-FFF2-40B4-BE49-F238E27FC236}">
                <a16:creationId xmlns:a16="http://schemas.microsoft.com/office/drawing/2014/main" id="{E3199974-2450-84D0-EDF2-27388F24A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273" y="4490171"/>
            <a:ext cx="3112077" cy="207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18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09B-1DB6-EA4C-8C68-0360B2FD40CF}"/>
              </a:ext>
            </a:extLst>
          </p:cNvPr>
          <p:cNvSpPr>
            <a:spLocks noGrp="1"/>
          </p:cNvSpPr>
          <p:nvPr>
            <p:ph type="title"/>
          </p:nvPr>
        </p:nvSpPr>
        <p:spPr>
          <a:xfrm>
            <a:off x="628650" y="365127"/>
            <a:ext cx="7886700" cy="895638"/>
          </a:xfrm>
          <a:solidFill>
            <a:srgbClr val="C0000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Malevolent Hatred</a:t>
            </a:r>
          </a:p>
        </p:txBody>
      </p:sp>
      <p:sp>
        <p:nvSpPr>
          <p:cNvPr id="3" name="Content Placeholder 2">
            <a:extLst>
              <a:ext uri="{FF2B5EF4-FFF2-40B4-BE49-F238E27FC236}">
                <a16:creationId xmlns:a16="http://schemas.microsoft.com/office/drawing/2014/main" id="{A7C49337-BF05-432F-64BC-91F53AC14712}"/>
              </a:ext>
            </a:extLst>
          </p:cNvPr>
          <p:cNvSpPr>
            <a:spLocks noGrp="1"/>
          </p:cNvSpPr>
          <p:nvPr>
            <p:ph idx="1"/>
          </p:nvPr>
        </p:nvSpPr>
        <p:spPr>
          <a:xfrm>
            <a:off x="628650" y="1648691"/>
            <a:ext cx="7886700" cy="4528272"/>
          </a:xfrm>
        </p:spPr>
        <p:txBody>
          <a:bodyPr>
            <a:normAutofit/>
          </a:bodyPr>
          <a:lstStyle/>
          <a:p>
            <a:pPr marL="0" indent="0">
              <a:buNone/>
            </a:pPr>
            <a:r>
              <a:rPr lang="en-US" dirty="0"/>
              <a:t>   If he pushes him out of </a:t>
            </a:r>
            <a:r>
              <a:rPr lang="en-US" dirty="0">
                <a:highlight>
                  <a:srgbClr val="FFFF00"/>
                </a:highlight>
              </a:rPr>
              <a:t>hatred</a:t>
            </a:r>
            <a:r>
              <a:rPr lang="en-US" dirty="0"/>
              <a:t> or, while lying in wait, hurls something at him so that he dies, </a:t>
            </a:r>
          </a:p>
          <a:p>
            <a:pPr marL="0" indent="0">
              <a:buNone/>
            </a:pPr>
            <a:r>
              <a:rPr lang="en-US" dirty="0"/>
              <a:t>   or in </a:t>
            </a:r>
            <a:r>
              <a:rPr lang="en-US" dirty="0">
                <a:highlight>
                  <a:srgbClr val="FFFF00"/>
                </a:highlight>
              </a:rPr>
              <a:t>enmity</a:t>
            </a:r>
            <a:r>
              <a:rPr lang="en-US" dirty="0"/>
              <a:t> he strikes him with his hand so that he dies, the one who struck him shall surely be put to death. He is a murderer. The avenger of blood shall put the murderer to death when he meets him.</a:t>
            </a:r>
          </a:p>
          <a:p>
            <a:pPr marL="0" indent="0">
              <a:buNone/>
            </a:pPr>
            <a:endParaRPr lang="en-US" sz="800" dirty="0"/>
          </a:p>
          <a:p>
            <a:pPr marL="0" indent="0">
              <a:buNone/>
            </a:pPr>
            <a:r>
              <a:rPr lang="en-US" dirty="0"/>
              <a:t>Numbers 35:20-21</a:t>
            </a:r>
          </a:p>
        </p:txBody>
      </p:sp>
      <p:pic>
        <p:nvPicPr>
          <p:cNvPr id="1028" name="Picture 4" descr="Open Bible White Background Images – Browse 21,409 Stock Photos, Vectors,  and Video | Adobe Stock">
            <a:extLst>
              <a:ext uri="{FF2B5EF4-FFF2-40B4-BE49-F238E27FC236}">
                <a16:creationId xmlns:a16="http://schemas.microsoft.com/office/drawing/2014/main" id="{9214196B-12D5-05F3-CD68-84F5A1936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273" y="4490171"/>
            <a:ext cx="3112077" cy="207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99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09B-1DB6-EA4C-8C68-0360B2FD40CF}"/>
              </a:ext>
            </a:extLst>
          </p:cNvPr>
          <p:cNvSpPr>
            <a:spLocks noGrp="1"/>
          </p:cNvSpPr>
          <p:nvPr>
            <p:ph type="title"/>
          </p:nvPr>
        </p:nvSpPr>
        <p:spPr>
          <a:xfrm>
            <a:off x="628650" y="365127"/>
            <a:ext cx="7886700" cy="895638"/>
          </a:xfrm>
          <a:solidFill>
            <a:srgbClr val="7030A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Aversion Hatred</a:t>
            </a:r>
          </a:p>
        </p:txBody>
      </p:sp>
    </p:spTree>
    <p:extLst>
      <p:ext uri="{BB962C8B-B14F-4D97-AF65-F5344CB8AC3E}">
        <p14:creationId xmlns:p14="http://schemas.microsoft.com/office/powerpoint/2010/main" val="1459221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09B-1DB6-EA4C-8C68-0360B2FD40CF}"/>
              </a:ext>
            </a:extLst>
          </p:cNvPr>
          <p:cNvSpPr>
            <a:spLocks noGrp="1"/>
          </p:cNvSpPr>
          <p:nvPr>
            <p:ph type="title"/>
          </p:nvPr>
        </p:nvSpPr>
        <p:spPr>
          <a:xfrm>
            <a:off x="628650" y="365127"/>
            <a:ext cx="7886700" cy="895638"/>
          </a:xfrm>
          <a:solidFill>
            <a:srgbClr val="7030A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Aversion Hatred</a:t>
            </a:r>
          </a:p>
        </p:txBody>
      </p:sp>
      <p:sp>
        <p:nvSpPr>
          <p:cNvPr id="3" name="Content Placeholder 2">
            <a:extLst>
              <a:ext uri="{FF2B5EF4-FFF2-40B4-BE49-F238E27FC236}">
                <a16:creationId xmlns:a16="http://schemas.microsoft.com/office/drawing/2014/main" id="{A7C49337-BF05-432F-64BC-91F53AC14712}"/>
              </a:ext>
            </a:extLst>
          </p:cNvPr>
          <p:cNvSpPr>
            <a:spLocks noGrp="1"/>
          </p:cNvSpPr>
          <p:nvPr>
            <p:ph idx="1"/>
          </p:nvPr>
        </p:nvSpPr>
        <p:spPr>
          <a:xfrm>
            <a:off x="628650" y="1648691"/>
            <a:ext cx="7886700" cy="4528272"/>
          </a:xfrm>
        </p:spPr>
        <p:txBody>
          <a:bodyPr/>
          <a:lstStyle/>
          <a:p>
            <a:pPr marL="0" indent="0">
              <a:buNone/>
            </a:pPr>
            <a:endParaRPr lang="en-US" dirty="0"/>
          </a:p>
          <a:p>
            <a:pPr marL="0" indent="0">
              <a:buNone/>
            </a:pPr>
            <a:r>
              <a:rPr lang="en-US" dirty="0"/>
              <a:t>You shall not worship the Lord your God in that way; for every abomination to the Lord which He hates they have done to their gods; for they burn even their sons and daughters in the fire to their gods.</a:t>
            </a:r>
          </a:p>
          <a:p>
            <a:pPr marL="0" indent="0">
              <a:buNone/>
            </a:pPr>
            <a:endParaRPr lang="en-US" sz="800" dirty="0"/>
          </a:p>
          <a:p>
            <a:pPr marL="0" indent="0">
              <a:buNone/>
            </a:pPr>
            <a:r>
              <a:rPr lang="en-US" dirty="0"/>
              <a:t>Deuteronomy 12:31</a:t>
            </a:r>
          </a:p>
        </p:txBody>
      </p:sp>
      <p:sp>
        <p:nvSpPr>
          <p:cNvPr id="5" name="Rectangle: Rounded Corners 4">
            <a:extLst>
              <a:ext uri="{FF2B5EF4-FFF2-40B4-BE49-F238E27FC236}">
                <a16:creationId xmlns:a16="http://schemas.microsoft.com/office/drawing/2014/main" id="{1A1A9EA9-CAD3-1575-A87F-CB90C1CF9C2D}"/>
              </a:ext>
            </a:extLst>
          </p:cNvPr>
          <p:cNvSpPr/>
          <p:nvPr/>
        </p:nvSpPr>
        <p:spPr>
          <a:xfrm>
            <a:off x="4710545" y="4544291"/>
            <a:ext cx="3804805" cy="1496291"/>
          </a:xfrm>
          <a:prstGeom prst="roundRect">
            <a:avLst/>
          </a:prstGeom>
          <a:solidFill>
            <a:srgbClr val="7030A0"/>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CE997F9-069A-A64F-B932-2F2563744A9A}"/>
              </a:ext>
            </a:extLst>
          </p:cNvPr>
          <p:cNvSpPr txBox="1"/>
          <p:nvPr/>
        </p:nvSpPr>
        <p:spPr>
          <a:xfrm>
            <a:off x="5043055" y="4738255"/>
            <a:ext cx="3103418"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God has this </a:t>
            </a:r>
            <a:b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kind of hatred. </a:t>
            </a:r>
          </a:p>
        </p:txBody>
      </p:sp>
    </p:spTree>
    <p:extLst>
      <p:ext uri="{BB962C8B-B14F-4D97-AF65-F5344CB8AC3E}">
        <p14:creationId xmlns:p14="http://schemas.microsoft.com/office/powerpoint/2010/main" val="342702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09B-1DB6-EA4C-8C68-0360B2FD40CF}"/>
              </a:ext>
            </a:extLst>
          </p:cNvPr>
          <p:cNvSpPr>
            <a:spLocks noGrp="1"/>
          </p:cNvSpPr>
          <p:nvPr>
            <p:ph type="title"/>
          </p:nvPr>
        </p:nvSpPr>
        <p:spPr>
          <a:xfrm>
            <a:off x="628650" y="365127"/>
            <a:ext cx="7886700" cy="895638"/>
          </a:xfrm>
          <a:solidFill>
            <a:srgbClr val="7030A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Aversion Hatred</a:t>
            </a:r>
          </a:p>
        </p:txBody>
      </p:sp>
      <p:sp>
        <p:nvSpPr>
          <p:cNvPr id="3" name="Content Placeholder 2">
            <a:extLst>
              <a:ext uri="{FF2B5EF4-FFF2-40B4-BE49-F238E27FC236}">
                <a16:creationId xmlns:a16="http://schemas.microsoft.com/office/drawing/2014/main" id="{A7C49337-BF05-432F-64BC-91F53AC14712}"/>
              </a:ext>
            </a:extLst>
          </p:cNvPr>
          <p:cNvSpPr>
            <a:spLocks noGrp="1"/>
          </p:cNvSpPr>
          <p:nvPr>
            <p:ph idx="1"/>
          </p:nvPr>
        </p:nvSpPr>
        <p:spPr>
          <a:xfrm>
            <a:off x="628650" y="1648691"/>
            <a:ext cx="7886700" cy="4528272"/>
          </a:xfrm>
        </p:spPr>
        <p:txBody>
          <a:bodyPr/>
          <a:lstStyle/>
          <a:p>
            <a:pPr marL="0" indent="0">
              <a:buNone/>
            </a:pPr>
            <a:endParaRPr lang="en-US" dirty="0"/>
          </a:p>
          <a:p>
            <a:pPr marL="0" indent="0">
              <a:buNone/>
            </a:pPr>
            <a:r>
              <a:rPr lang="en-US" dirty="0"/>
              <a:t>But this you have, that you hate the deeds of the Nicolaitans, which I also hate.</a:t>
            </a:r>
          </a:p>
          <a:p>
            <a:pPr marL="0" indent="0">
              <a:buNone/>
            </a:pPr>
            <a:endParaRPr lang="en-US" sz="800" dirty="0"/>
          </a:p>
          <a:p>
            <a:pPr marL="0" indent="0">
              <a:buNone/>
            </a:pPr>
            <a:r>
              <a:rPr lang="en-US" dirty="0"/>
              <a:t>Revelation 2:6</a:t>
            </a:r>
          </a:p>
        </p:txBody>
      </p:sp>
      <p:sp>
        <p:nvSpPr>
          <p:cNvPr id="5" name="Rectangle: Rounded Corners 4">
            <a:extLst>
              <a:ext uri="{FF2B5EF4-FFF2-40B4-BE49-F238E27FC236}">
                <a16:creationId xmlns:a16="http://schemas.microsoft.com/office/drawing/2014/main" id="{1A1A9EA9-CAD3-1575-A87F-CB90C1CF9C2D}"/>
              </a:ext>
            </a:extLst>
          </p:cNvPr>
          <p:cNvSpPr/>
          <p:nvPr/>
        </p:nvSpPr>
        <p:spPr>
          <a:xfrm>
            <a:off x="4710545" y="4544291"/>
            <a:ext cx="3804805" cy="1496291"/>
          </a:xfrm>
          <a:prstGeom prst="roundRect">
            <a:avLst/>
          </a:prstGeom>
          <a:solidFill>
            <a:srgbClr val="7030A0"/>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CE997F9-069A-A64F-B932-2F2563744A9A}"/>
              </a:ext>
            </a:extLst>
          </p:cNvPr>
          <p:cNvSpPr txBox="1"/>
          <p:nvPr/>
        </p:nvSpPr>
        <p:spPr>
          <a:xfrm>
            <a:off x="5043055" y="4738255"/>
            <a:ext cx="3103418"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Jesus has this kind of hatred. </a:t>
            </a:r>
          </a:p>
        </p:txBody>
      </p:sp>
    </p:spTree>
    <p:extLst>
      <p:ext uri="{BB962C8B-B14F-4D97-AF65-F5344CB8AC3E}">
        <p14:creationId xmlns:p14="http://schemas.microsoft.com/office/powerpoint/2010/main" val="180098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09B-1DB6-EA4C-8C68-0360B2FD40CF}"/>
              </a:ext>
            </a:extLst>
          </p:cNvPr>
          <p:cNvSpPr>
            <a:spLocks noGrp="1"/>
          </p:cNvSpPr>
          <p:nvPr>
            <p:ph type="title"/>
          </p:nvPr>
        </p:nvSpPr>
        <p:spPr>
          <a:xfrm>
            <a:off x="628650" y="365127"/>
            <a:ext cx="7886700" cy="895638"/>
          </a:xfrm>
          <a:solidFill>
            <a:srgbClr val="7030A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Aversion Hatred</a:t>
            </a:r>
          </a:p>
        </p:txBody>
      </p:sp>
      <p:sp>
        <p:nvSpPr>
          <p:cNvPr id="3" name="Content Placeholder 2">
            <a:extLst>
              <a:ext uri="{FF2B5EF4-FFF2-40B4-BE49-F238E27FC236}">
                <a16:creationId xmlns:a16="http://schemas.microsoft.com/office/drawing/2014/main" id="{A7C49337-BF05-432F-64BC-91F53AC14712}"/>
              </a:ext>
            </a:extLst>
          </p:cNvPr>
          <p:cNvSpPr>
            <a:spLocks noGrp="1"/>
          </p:cNvSpPr>
          <p:nvPr>
            <p:ph idx="1"/>
          </p:nvPr>
        </p:nvSpPr>
        <p:spPr>
          <a:xfrm>
            <a:off x="628650" y="1648691"/>
            <a:ext cx="7886700" cy="4528272"/>
          </a:xfrm>
        </p:spPr>
        <p:txBody>
          <a:bodyPr>
            <a:normAutofit/>
          </a:bodyPr>
          <a:lstStyle/>
          <a:p>
            <a:pPr marL="0" indent="0">
              <a:buNone/>
            </a:pPr>
            <a:endParaRPr lang="en-US" dirty="0"/>
          </a:p>
          <a:p>
            <a:pPr marL="0" indent="0">
              <a:buNone/>
            </a:pPr>
            <a:r>
              <a:rPr lang="en-US" dirty="0"/>
              <a:t>You who love the Lord, hate evil! </a:t>
            </a:r>
            <a:br>
              <a:rPr lang="en-US" dirty="0"/>
            </a:br>
            <a:r>
              <a:rPr lang="en-US" dirty="0"/>
              <a:t>He preserves the souls of His saints; </a:t>
            </a:r>
            <a:br>
              <a:rPr lang="en-US" dirty="0"/>
            </a:br>
            <a:r>
              <a:rPr lang="en-US" dirty="0"/>
              <a:t>He delivers them out of the hand of the wicked.</a:t>
            </a:r>
          </a:p>
          <a:p>
            <a:pPr marL="0" indent="0">
              <a:buNone/>
            </a:pPr>
            <a:endParaRPr lang="en-US" sz="800" dirty="0"/>
          </a:p>
          <a:p>
            <a:pPr marL="0" indent="0">
              <a:buNone/>
            </a:pPr>
            <a:r>
              <a:rPr lang="en-US" dirty="0"/>
              <a:t>Psalm 97:10</a:t>
            </a:r>
          </a:p>
        </p:txBody>
      </p:sp>
      <p:pic>
        <p:nvPicPr>
          <p:cNvPr id="4" name="Picture 4" descr="Open Bible White Background Images – Browse 21,409 Stock Photos, Vectors,  and Video | Adobe Stock">
            <a:extLst>
              <a:ext uri="{FF2B5EF4-FFF2-40B4-BE49-F238E27FC236}">
                <a16:creationId xmlns:a16="http://schemas.microsoft.com/office/drawing/2014/main" id="{C4DCC70F-024E-3C12-3EE1-46F315095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273" y="4490171"/>
            <a:ext cx="3112077" cy="207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24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09B-1DB6-EA4C-8C68-0360B2FD40CF}"/>
              </a:ext>
            </a:extLst>
          </p:cNvPr>
          <p:cNvSpPr>
            <a:spLocks noGrp="1"/>
          </p:cNvSpPr>
          <p:nvPr>
            <p:ph type="title"/>
          </p:nvPr>
        </p:nvSpPr>
        <p:spPr>
          <a:xfrm>
            <a:off x="628650" y="365127"/>
            <a:ext cx="7886700" cy="895638"/>
          </a:xfrm>
          <a:solidFill>
            <a:srgbClr val="7030A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Aversion Hatred</a:t>
            </a:r>
          </a:p>
        </p:txBody>
      </p:sp>
      <p:sp>
        <p:nvSpPr>
          <p:cNvPr id="3" name="Content Placeholder 2">
            <a:extLst>
              <a:ext uri="{FF2B5EF4-FFF2-40B4-BE49-F238E27FC236}">
                <a16:creationId xmlns:a16="http://schemas.microsoft.com/office/drawing/2014/main" id="{A7C49337-BF05-432F-64BC-91F53AC14712}"/>
              </a:ext>
            </a:extLst>
          </p:cNvPr>
          <p:cNvSpPr>
            <a:spLocks noGrp="1"/>
          </p:cNvSpPr>
          <p:nvPr>
            <p:ph idx="1"/>
          </p:nvPr>
        </p:nvSpPr>
        <p:spPr>
          <a:xfrm>
            <a:off x="628650" y="1648691"/>
            <a:ext cx="7886700" cy="4528272"/>
          </a:xfrm>
        </p:spPr>
        <p:txBody>
          <a:bodyPr>
            <a:normAutofit/>
          </a:bodyPr>
          <a:lstStyle/>
          <a:p>
            <a:pPr marL="0" indent="0">
              <a:buNone/>
            </a:pPr>
            <a:endParaRPr lang="en-US" dirty="0"/>
          </a:p>
          <a:p>
            <a:pPr marL="0" indent="0">
              <a:buNone/>
            </a:pPr>
            <a:r>
              <a:rPr lang="en-US" dirty="0"/>
              <a:t>The fear of the Lord is to hate evil; </a:t>
            </a:r>
            <a:br>
              <a:rPr lang="en-US" dirty="0"/>
            </a:br>
            <a:r>
              <a:rPr lang="en-US" dirty="0"/>
              <a:t>pride and arrogance and the evil way </a:t>
            </a:r>
            <a:br>
              <a:rPr lang="en-US" dirty="0"/>
            </a:br>
            <a:r>
              <a:rPr lang="en-US" dirty="0"/>
              <a:t>and the perverse mouth I hate. </a:t>
            </a:r>
          </a:p>
          <a:p>
            <a:pPr marL="0" indent="0">
              <a:buNone/>
            </a:pPr>
            <a:endParaRPr lang="en-US" sz="800" dirty="0"/>
          </a:p>
          <a:p>
            <a:pPr marL="0" indent="0">
              <a:buNone/>
            </a:pPr>
            <a:r>
              <a:rPr lang="en-US" dirty="0"/>
              <a:t>Proverbs 8:13</a:t>
            </a:r>
          </a:p>
        </p:txBody>
      </p:sp>
      <p:pic>
        <p:nvPicPr>
          <p:cNvPr id="4" name="Picture 4" descr="Open Bible White Background Images – Browse 21,409 Stock Photos, Vectors,  and Video | Adobe Stock">
            <a:extLst>
              <a:ext uri="{FF2B5EF4-FFF2-40B4-BE49-F238E27FC236}">
                <a16:creationId xmlns:a16="http://schemas.microsoft.com/office/drawing/2014/main" id="{C4DCC70F-024E-3C12-3EE1-46F315095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273" y="4490171"/>
            <a:ext cx="3112077" cy="207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59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09B-1DB6-EA4C-8C68-0360B2FD40CF}"/>
              </a:ext>
            </a:extLst>
          </p:cNvPr>
          <p:cNvSpPr>
            <a:spLocks noGrp="1"/>
          </p:cNvSpPr>
          <p:nvPr>
            <p:ph type="title"/>
          </p:nvPr>
        </p:nvSpPr>
        <p:spPr>
          <a:xfrm>
            <a:off x="628650" y="365127"/>
            <a:ext cx="7886700" cy="895638"/>
          </a:xfrm>
          <a:solidFill>
            <a:srgbClr val="7030A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Aversion Hatred</a:t>
            </a:r>
          </a:p>
        </p:txBody>
      </p:sp>
      <p:sp>
        <p:nvSpPr>
          <p:cNvPr id="3" name="Content Placeholder 2">
            <a:extLst>
              <a:ext uri="{FF2B5EF4-FFF2-40B4-BE49-F238E27FC236}">
                <a16:creationId xmlns:a16="http://schemas.microsoft.com/office/drawing/2014/main" id="{A7C49337-BF05-432F-64BC-91F53AC14712}"/>
              </a:ext>
            </a:extLst>
          </p:cNvPr>
          <p:cNvSpPr>
            <a:spLocks noGrp="1"/>
          </p:cNvSpPr>
          <p:nvPr>
            <p:ph idx="1"/>
          </p:nvPr>
        </p:nvSpPr>
        <p:spPr>
          <a:xfrm>
            <a:off x="628650" y="1648691"/>
            <a:ext cx="7886700" cy="4528272"/>
          </a:xfrm>
        </p:spPr>
        <p:txBody>
          <a:bodyPr>
            <a:normAutofit/>
          </a:bodyPr>
          <a:lstStyle/>
          <a:p>
            <a:pPr marL="0" indent="0">
              <a:buNone/>
            </a:pPr>
            <a:endParaRPr lang="en-US" dirty="0"/>
          </a:p>
          <a:p>
            <a:pPr marL="0" indent="0">
              <a:buNone/>
            </a:pPr>
            <a:r>
              <a:rPr lang="en-US" dirty="0"/>
              <a:t>Let love be without hypocrisy. </a:t>
            </a:r>
            <a:br>
              <a:rPr lang="en-US" dirty="0"/>
            </a:br>
            <a:r>
              <a:rPr lang="en-US" dirty="0"/>
              <a:t>Abhor what is evil. </a:t>
            </a:r>
            <a:br>
              <a:rPr lang="en-US" dirty="0"/>
            </a:br>
            <a:r>
              <a:rPr lang="en-US" dirty="0"/>
              <a:t>Cling to what is good. </a:t>
            </a:r>
          </a:p>
          <a:p>
            <a:pPr marL="0" indent="0">
              <a:buNone/>
            </a:pPr>
            <a:endParaRPr lang="en-US" sz="800" dirty="0"/>
          </a:p>
          <a:p>
            <a:pPr marL="0" indent="0">
              <a:buNone/>
            </a:pPr>
            <a:r>
              <a:rPr lang="en-US" dirty="0"/>
              <a:t>Romans 12:9</a:t>
            </a:r>
          </a:p>
        </p:txBody>
      </p:sp>
      <p:pic>
        <p:nvPicPr>
          <p:cNvPr id="4" name="Picture 4" descr="Open Bible White Background Images – Browse 21,409 Stock Photos, Vectors,  and Video | Adobe Stock">
            <a:extLst>
              <a:ext uri="{FF2B5EF4-FFF2-40B4-BE49-F238E27FC236}">
                <a16:creationId xmlns:a16="http://schemas.microsoft.com/office/drawing/2014/main" id="{C4DCC70F-024E-3C12-3EE1-46F315095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273" y="4490171"/>
            <a:ext cx="3112077" cy="207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76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09B-1DB6-EA4C-8C68-0360B2FD40CF}"/>
              </a:ext>
            </a:extLst>
          </p:cNvPr>
          <p:cNvSpPr>
            <a:spLocks noGrp="1"/>
          </p:cNvSpPr>
          <p:nvPr>
            <p:ph type="title"/>
          </p:nvPr>
        </p:nvSpPr>
        <p:spPr>
          <a:xfrm>
            <a:off x="628650" y="365127"/>
            <a:ext cx="7886700" cy="895638"/>
          </a:xfrm>
          <a:solidFill>
            <a:srgbClr val="7030A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Aversion Hatred</a:t>
            </a:r>
          </a:p>
        </p:txBody>
      </p:sp>
      <p:sp>
        <p:nvSpPr>
          <p:cNvPr id="3" name="Content Placeholder 2">
            <a:extLst>
              <a:ext uri="{FF2B5EF4-FFF2-40B4-BE49-F238E27FC236}">
                <a16:creationId xmlns:a16="http://schemas.microsoft.com/office/drawing/2014/main" id="{A7C49337-BF05-432F-64BC-91F53AC14712}"/>
              </a:ext>
            </a:extLst>
          </p:cNvPr>
          <p:cNvSpPr>
            <a:spLocks noGrp="1"/>
          </p:cNvSpPr>
          <p:nvPr>
            <p:ph idx="1"/>
          </p:nvPr>
        </p:nvSpPr>
        <p:spPr>
          <a:xfrm>
            <a:off x="628650" y="1648691"/>
            <a:ext cx="7886700" cy="4528272"/>
          </a:xfrm>
        </p:spPr>
        <p:txBody>
          <a:bodyPr>
            <a:normAutofit/>
          </a:bodyPr>
          <a:lstStyle/>
          <a:p>
            <a:pPr marL="0" indent="0">
              <a:buNone/>
            </a:pPr>
            <a:endParaRPr lang="en-US" dirty="0"/>
          </a:p>
          <a:p>
            <a:pPr marL="0" indent="0">
              <a:buNone/>
            </a:pPr>
            <a:r>
              <a:rPr lang="en-US" dirty="0"/>
              <a:t>I will set nothing wicked before my eyes;</a:t>
            </a:r>
            <a:br>
              <a:rPr lang="en-US" dirty="0"/>
            </a:br>
            <a:r>
              <a:rPr lang="en-US" dirty="0"/>
              <a:t>I hate the work of those who fall away;</a:t>
            </a:r>
            <a:br>
              <a:rPr lang="en-US" dirty="0"/>
            </a:br>
            <a:r>
              <a:rPr lang="en-US" dirty="0"/>
              <a:t>It shall not cling to me.</a:t>
            </a:r>
          </a:p>
          <a:p>
            <a:pPr marL="0" indent="0">
              <a:buNone/>
            </a:pPr>
            <a:endParaRPr lang="en-US" sz="800" dirty="0"/>
          </a:p>
          <a:p>
            <a:pPr marL="0" indent="0">
              <a:buNone/>
            </a:pPr>
            <a:r>
              <a:rPr lang="en-US" dirty="0"/>
              <a:t>Psalm 101:3</a:t>
            </a:r>
          </a:p>
        </p:txBody>
      </p:sp>
      <p:pic>
        <p:nvPicPr>
          <p:cNvPr id="4" name="Picture 4" descr="Open Bible White Background Images – Browse 21,409 Stock Photos, Vectors,  and Video | Adobe Stock">
            <a:extLst>
              <a:ext uri="{FF2B5EF4-FFF2-40B4-BE49-F238E27FC236}">
                <a16:creationId xmlns:a16="http://schemas.microsoft.com/office/drawing/2014/main" id="{C4DCC70F-024E-3C12-3EE1-46F315095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273" y="4490171"/>
            <a:ext cx="3112077" cy="207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46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09B-1DB6-EA4C-8C68-0360B2FD40CF}"/>
              </a:ext>
            </a:extLst>
          </p:cNvPr>
          <p:cNvSpPr>
            <a:spLocks noGrp="1"/>
          </p:cNvSpPr>
          <p:nvPr>
            <p:ph type="title"/>
          </p:nvPr>
        </p:nvSpPr>
        <p:spPr>
          <a:xfrm>
            <a:off x="628650" y="365127"/>
            <a:ext cx="7886700" cy="895638"/>
          </a:xfrm>
          <a:solidFill>
            <a:srgbClr val="7030A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Aversion Hatred</a:t>
            </a:r>
          </a:p>
        </p:txBody>
      </p:sp>
      <p:sp>
        <p:nvSpPr>
          <p:cNvPr id="3" name="Content Placeholder 2">
            <a:extLst>
              <a:ext uri="{FF2B5EF4-FFF2-40B4-BE49-F238E27FC236}">
                <a16:creationId xmlns:a16="http://schemas.microsoft.com/office/drawing/2014/main" id="{A7C49337-BF05-432F-64BC-91F53AC14712}"/>
              </a:ext>
            </a:extLst>
          </p:cNvPr>
          <p:cNvSpPr>
            <a:spLocks noGrp="1"/>
          </p:cNvSpPr>
          <p:nvPr>
            <p:ph idx="1"/>
          </p:nvPr>
        </p:nvSpPr>
        <p:spPr>
          <a:xfrm>
            <a:off x="628650" y="1648691"/>
            <a:ext cx="7886700" cy="4528272"/>
          </a:xfrm>
        </p:spPr>
        <p:txBody>
          <a:bodyPr>
            <a:normAutofit/>
          </a:bodyPr>
          <a:lstStyle/>
          <a:p>
            <a:pPr marL="0" indent="0">
              <a:buNone/>
            </a:pPr>
            <a:endParaRPr lang="en-US" dirty="0"/>
          </a:p>
          <a:p>
            <a:pPr marL="0" indent="0">
              <a:buNone/>
            </a:pPr>
            <a:r>
              <a:rPr lang="en-US" dirty="0"/>
              <a:t>Through Your precepts I get understanding;</a:t>
            </a:r>
            <a:br>
              <a:rPr lang="en-US" dirty="0"/>
            </a:br>
            <a:r>
              <a:rPr lang="en-US" dirty="0"/>
              <a:t>Therefore I hate every false way. </a:t>
            </a:r>
          </a:p>
          <a:p>
            <a:pPr marL="0" indent="0">
              <a:buNone/>
            </a:pPr>
            <a:endParaRPr lang="en-US" sz="800" dirty="0"/>
          </a:p>
          <a:p>
            <a:pPr marL="0" indent="0">
              <a:buNone/>
            </a:pPr>
            <a:r>
              <a:rPr lang="en-US" dirty="0"/>
              <a:t>Psalm 119:104</a:t>
            </a:r>
          </a:p>
        </p:txBody>
      </p:sp>
      <p:pic>
        <p:nvPicPr>
          <p:cNvPr id="4" name="Picture 4" descr="Open Bible White Background Images – Browse 21,409 Stock Photos, Vectors,  and Video | Adobe Stock">
            <a:extLst>
              <a:ext uri="{FF2B5EF4-FFF2-40B4-BE49-F238E27FC236}">
                <a16:creationId xmlns:a16="http://schemas.microsoft.com/office/drawing/2014/main" id="{C4DCC70F-024E-3C12-3EE1-46F315095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273" y="4490171"/>
            <a:ext cx="3112077" cy="207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7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D1025-77CD-DFC1-3EF8-CC677F819AB5}"/>
              </a:ext>
            </a:extLst>
          </p:cNvPr>
          <p:cNvSpPr>
            <a:spLocks noGrp="1"/>
          </p:cNvSpPr>
          <p:nvPr>
            <p:ph type="ctrTitle"/>
          </p:nvPr>
        </p:nvSpPr>
        <p:spPr>
          <a:xfrm>
            <a:off x="685800" y="310139"/>
            <a:ext cx="7772400" cy="1255425"/>
          </a:xfrm>
        </p:spPr>
        <p:txBody>
          <a:bodyPr>
            <a:normAutofit/>
          </a:bodyPr>
          <a:lstStyle/>
          <a:p>
            <a:r>
              <a:rPr lang="en-US" sz="4800" b="1" dirty="0">
                <a:latin typeface="Arial Narrow" panose="020B0606020202030204" pitchFamily="34" charset="0"/>
              </a:rPr>
              <a:t>What the Bible says about</a:t>
            </a:r>
          </a:p>
        </p:txBody>
      </p:sp>
      <p:pic>
        <p:nvPicPr>
          <p:cNvPr id="1026" name="Picture 2" descr="Disturbing Data From Statistics Canada Shows Anti-Indigenous Hate Crimes  Are On The Rise">
            <a:extLst>
              <a:ext uri="{FF2B5EF4-FFF2-40B4-BE49-F238E27FC236}">
                <a16:creationId xmlns:a16="http://schemas.microsoft.com/office/drawing/2014/main" id="{B9EC0D22-0FD3-29F6-1D43-917A5E8D0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491" y="1997508"/>
            <a:ext cx="7523018" cy="42316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05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09B-1DB6-EA4C-8C68-0360B2FD40CF}"/>
              </a:ext>
            </a:extLst>
          </p:cNvPr>
          <p:cNvSpPr>
            <a:spLocks noGrp="1"/>
          </p:cNvSpPr>
          <p:nvPr>
            <p:ph type="title"/>
          </p:nvPr>
        </p:nvSpPr>
        <p:spPr>
          <a:xfrm>
            <a:off x="628650" y="365127"/>
            <a:ext cx="7886700" cy="895638"/>
          </a:xfrm>
          <a:solidFill>
            <a:srgbClr val="7030A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Aversion Hatred</a:t>
            </a:r>
          </a:p>
        </p:txBody>
      </p:sp>
      <p:sp>
        <p:nvSpPr>
          <p:cNvPr id="3" name="Content Placeholder 2">
            <a:extLst>
              <a:ext uri="{FF2B5EF4-FFF2-40B4-BE49-F238E27FC236}">
                <a16:creationId xmlns:a16="http://schemas.microsoft.com/office/drawing/2014/main" id="{A7C49337-BF05-432F-64BC-91F53AC14712}"/>
              </a:ext>
            </a:extLst>
          </p:cNvPr>
          <p:cNvSpPr>
            <a:spLocks noGrp="1"/>
          </p:cNvSpPr>
          <p:nvPr>
            <p:ph idx="1"/>
          </p:nvPr>
        </p:nvSpPr>
        <p:spPr>
          <a:xfrm>
            <a:off x="628650" y="1648691"/>
            <a:ext cx="7886700" cy="4528272"/>
          </a:xfrm>
        </p:spPr>
        <p:txBody>
          <a:bodyPr>
            <a:normAutofit/>
          </a:bodyPr>
          <a:lstStyle/>
          <a:p>
            <a:pPr marL="0" indent="0">
              <a:buNone/>
            </a:pPr>
            <a:endParaRPr lang="en-US" dirty="0"/>
          </a:p>
          <a:p>
            <a:pPr marL="0" indent="0">
              <a:buNone/>
            </a:pPr>
            <a:r>
              <a:rPr lang="en-US" dirty="0"/>
              <a:t>I hate and abhor lying, but I love Your law. </a:t>
            </a:r>
          </a:p>
          <a:p>
            <a:pPr marL="0" indent="0">
              <a:buNone/>
            </a:pPr>
            <a:endParaRPr lang="en-US" sz="800" dirty="0"/>
          </a:p>
          <a:p>
            <a:pPr marL="0" indent="0">
              <a:buNone/>
            </a:pPr>
            <a:r>
              <a:rPr lang="en-US" dirty="0"/>
              <a:t>Psalm 119:163</a:t>
            </a:r>
          </a:p>
        </p:txBody>
      </p:sp>
      <p:pic>
        <p:nvPicPr>
          <p:cNvPr id="4" name="Picture 4" descr="Open Bible White Background Images – Browse 21,409 Stock Photos, Vectors,  and Video | Adobe Stock">
            <a:extLst>
              <a:ext uri="{FF2B5EF4-FFF2-40B4-BE49-F238E27FC236}">
                <a16:creationId xmlns:a16="http://schemas.microsoft.com/office/drawing/2014/main" id="{C4DCC70F-024E-3C12-3EE1-46F315095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273" y="4490171"/>
            <a:ext cx="3112077" cy="207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09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09B-1DB6-EA4C-8C68-0360B2FD40CF}"/>
              </a:ext>
            </a:extLst>
          </p:cNvPr>
          <p:cNvSpPr>
            <a:spLocks noGrp="1"/>
          </p:cNvSpPr>
          <p:nvPr>
            <p:ph type="title"/>
          </p:nvPr>
        </p:nvSpPr>
        <p:spPr>
          <a:xfrm>
            <a:off x="628650" y="365127"/>
            <a:ext cx="7886700" cy="895638"/>
          </a:xfrm>
          <a:solidFill>
            <a:srgbClr val="7030A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Aversion Hatred</a:t>
            </a:r>
          </a:p>
        </p:txBody>
      </p:sp>
      <p:sp>
        <p:nvSpPr>
          <p:cNvPr id="3" name="Content Placeholder 2">
            <a:extLst>
              <a:ext uri="{FF2B5EF4-FFF2-40B4-BE49-F238E27FC236}">
                <a16:creationId xmlns:a16="http://schemas.microsoft.com/office/drawing/2014/main" id="{A7C49337-BF05-432F-64BC-91F53AC14712}"/>
              </a:ext>
            </a:extLst>
          </p:cNvPr>
          <p:cNvSpPr>
            <a:spLocks noGrp="1"/>
          </p:cNvSpPr>
          <p:nvPr>
            <p:ph idx="1"/>
          </p:nvPr>
        </p:nvSpPr>
        <p:spPr>
          <a:xfrm>
            <a:off x="628650" y="1648691"/>
            <a:ext cx="7886700" cy="4528272"/>
          </a:xfrm>
        </p:spPr>
        <p:txBody>
          <a:bodyPr>
            <a:normAutofit/>
          </a:bodyPr>
          <a:lstStyle/>
          <a:p>
            <a:pPr marL="0" indent="0">
              <a:buNone/>
            </a:pPr>
            <a:endParaRPr lang="en-US" dirty="0"/>
          </a:p>
          <a:p>
            <a:pPr marL="0" indent="0">
              <a:buNone/>
            </a:pPr>
            <a:r>
              <a:rPr lang="en-US" dirty="0"/>
              <a:t>But others save with fear, pulling them out of the fire, hating even the garment defiled by the flesh. </a:t>
            </a:r>
          </a:p>
          <a:p>
            <a:pPr marL="0" indent="0">
              <a:buNone/>
            </a:pPr>
            <a:endParaRPr lang="en-US" sz="800" dirty="0"/>
          </a:p>
          <a:p>
            <a:pPr marL="0" indent="0">
              <a:buNone/>
            </a:pPr>
            <a:r>
              <a:rPr lang="en-US" dirty="0"/>
              <a:t>Jude 23</a:t>
            </a:r>
          </a:p>
        </p:txBody>
      </p:sp>
      <p:pic>
        <p:nvPicPr>
          <p:cNvPr id="4" name="Picture 4" descr="Open Bible White Background Images – Browse 21,409 Stock Photos, Vectors,  and Video | Adobe Stock">
            <a:extLst>
              <a:ext uri="{FF2B5EF4-FFF2-40B4-BE49-F238E27FC236}">
                <a16:creationId xmlns:a16="http://schemas.microsoft.com/office/drawing/2014/main" id="{C4DCC70F-024E-3C12-3EE1-46F315095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273" y="4490171"/>
            <a:ext cx="3112077" cy="207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31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09B-1DB6-EA4C-8C68-0360B2FD40CF}"/>
              </a:ext>
            </a:extLst>
          </p:cNvPr>
          <p:cNvSpPr>
            <a:spLocks noGrp="1"/>
          </p:cNvSpPr>
          <p:nvPr>
            <p:ph type="title"/>
          </p:nvPr>
        </p:nvSpPr>
        <p:spPr>
          <a:xfrm>
            <a:off x="628650" y="365127"/>
            <a:ext cx="7886700" cy="895638"/>
          </a:xfrm>
          <a:solidFill>
            <a:srgbClr val="7030A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Aversion Hatred</a:t>
            </a:r>
          </a:p>
        </p:txBody>
      </p:sp>
      <p:sp>
        <p:nvSpPr>
          <p:cNvPr id="3" name="Content Placeholder 2">
            <a:extLst>
              <a:ext uri="{FF2B5EF4-FFF2-40B4-BE49-F238E27FC236}">
                <a16:creationId xmlns:a16="http://schemas.microsoft.com/office/drawing/2014/main" id="{A7C49337-BF05-432F-64BC-91F53AC14712}"/>
              </a:ext>
            </a:extLst>
          </p:cNvPr>
          <p:cNvSpPr>
            <a:spLocks noGrp="1"/>
          </p:cNvSpPr>
          <p:nvPr>
            <p:ph idx="1"/>
          </p:nvPr>
        </p:nvSpPr>
        <p:spPr>
          <a:xfrm>
            <a:off x="628650" y="1648691"/>
            <a:ext cx="7886700" cy="4528272"/>
          </a:xfrm>
        </p:spPr>
        <p:txBody>
          <a:bodyPr>
            <a:normAutofit/>
          </a:bodyPr>
          <a:lstStyle/>
          <a:p>
            <a:pPr marL="0" indent="0">
              <a:buNone/>
            </a:pPr>
            <a:endParaRPr lang="en-US" dirty="0"/>
          </a:p>
          <a:p>
            <a:pPr marL="0" indent="0">
              <a:buNone/>
            </a:pPr>
            <a:r>
              <a:rPr lang="en-US" dirty="0"/>
              <a:t>   The boastful shall not stand in Your sight;</a:t>
            </a:r>
            <a:br>
              <a:rPr lang="en-US" dirty="0"/>
            </a:br>
            <a:r>
              <a:rPr lang="en-US" dirty="0"/>
              <a:t>You hate all workers of iniquity. </a:t>
            </a:r>
          </a:p>
          <a:p>
            <a:pPr marL="0" indent="0">
              <a:buNone/>
            </a:pPr>
            <a:r>
              <a:rPr lang="en-US" dirty="0"/>
              <a:t>   You shall destroy those who speak falsehood;</a:t>
            </a:r>
            <a:br>
              <a:rPr lang="en-US" dirty="0"/>
            </a:br>
            <a:r>
              <a:rPr lang="en-US" dirty="0"/>
              <a:t>The Lord abhors the bloodthirsty and deceitful man. </a:t>
            </a:r>
          </a:p>
          <a:p>
            <a:pPr marL="0" indent="0">
              <a:buNone/>
            </a:pPr>
            <a:endParaRPr lang="en-US" sz="800" dirty="0"/>
          </a:p>
          <a:p>
            <a:pPr marL="0" indent="0">
              <a:buNone/>
            </a:pPr>
            <a:r>
              <a:rPr lang="en-US" dirty="0"/>
              <a:t>Psalm 5:5-6</a:t>
            </a:r>
          </a:p>
        </p:txBody>
      </p:sp>
      <p:pic>
        <p:nvPicPr>
          <p:cNvPr id="4" name="Picture 4" descr="Open Bible White Background Images – Browse 21,409 Stock Photos, Vectors,  and Video | Adobe Stock">
            <a:extLst>
              <a:ext uri="{FF2B5EF4-FFF2-40B4-BE49-F238E27FC236}">
                <a16:creationId xmlns:a16="http://schemas.microsoft.com/office/drawing/2014/main" id="{C4DCC70F-024E-3C12-3EE1-46F315095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273" y="4490171"/>
            <a:ext cx="3112077" cy="207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09B-1DB6-EA4C-8C68-0360B2FD40CF}"/>
              </a:ext>
            </a:extLst>
          </p:cNvPr>
          <p:cNvSpPr>
            <a:spLocks noGrp="1"/>
          </p:cNvSpPr>
          <p:nvPr>
            <p:ph type="title"/>
          </p:nvPr>
        </p:nvSpPr>
        <p:spPr>
          <a:xfrm>
            <a:off x="628650" y="365127"/>
            <a:ext cx="7886700" cy="895638"/>
          </a:xfrm>
          <a:solidFill>
            <a:srgbClr val="7030A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Aversion Hatred</a:t>
            </a:r>
          </a:p>
        </p:txBody>
      </p:sp>
      <p:sp>
        <p:nvSpPr>
          <p:cNvPr id="3" name="Content Placeholder 2">
            <a:extLst>
              <a:ext uri="{FF2B5EF4-FFF2-40B4-BE49-F238E27FC236}">
                <a16:creationId xmlns:a16="http://schemas.microsoft.com/office/drawing/2014/main" id="{A7C49337-BF05-432F-64BC-91F53AC14712}"/>
              </a:ext>
            </a:extLst>
          </p:cNvPr>
          <p:cNvSpPr>
            <a:spLocks noGrp="1"/>
          </p:cNvSpPr>
          <p:nvPr>
            <p:ph idx="1"/>
          </p:nvPr>
        </p:nvSpPr>
        <p:spPr>
          <a:xfrm>
            <a:off x="628650" y="1648691"/>
            <a:ext cx="7886700" cy="4528272"/>
          </a:xfrm>
        </p:spPr>
        <p:txBody>
          <a:bodyPr>
            <a:normAutofit/>
          </a:bodyPr>
          <a:lstStyle/>
          <a:p>
            <a:pPr marL="0" indent="0">
              <a:buNone/>
            </a:pPr>
            <a:endParaRPr lang="en-US" dirty="0"/>
          </a:p>
          <a:p>
            <a:pPr marL="0" indent="0">
              <a:buNone/>
            </a:pPr>
            <a:r>
              <a:rPr lang="en-US" dirty="0"/>
              <a:t>The Lord tests the righteous, but the wicked and the one who loves violence His soul hates. </a:t>
            </a:r>
          </a:p>
          <a:p>
            <a:pPr marL="0" indent="0">
              <a:buNone/>
            </a:pPr>
            <a:endParaRPr lang="en-US" sz="800" dirty="0"/>
          </a:p>
          <a:p>
            <a:pPr marL="0" indent="0">
              <a:buNone/>
            </a:pPr>
            <a:r>
              <a:rPr lang="en-US" dirty="0"/>
              <a:t>Psalm 11:5</a:t>
            </a:r>
          </a:p>
        </p:txBody>
      </p:sp>
      <p:pic>
        <p:nvPicPr>
          <p:cNvPr id="4" name="Picture 4" descr="Open Bible White Background Images – Browse 21,409 Stock Photos, Vectors,  and Video | Adobe Stock">
            <a:extLst>
              <a:ext uri="{FF2B5EF4-FFF2-40B4-BE49-F238E27FC236}">
                <a16:creationId xmlns:a16="http://schemas.microsoft.com/office/drawing/2014/main" id="{C4DCC70F-024E-3C12-3EE1-46F315095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273" y="4490171"/>
            <a:ext cx="3112077" cy="207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65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09B-1DB6-EA4C-8C68-0360B2FD40CF}"/>
              </a:ext>
            </a:extLst>
          </p:cNvPr>
          <p:cNvSpPr>
            <a:spLocks noGrp="1"/>
          </p:cNvSpPr>
          <p:nvPr>
            <p:ph type="title"/>
          </p:nvPr>
        </p:nvSpPr>
        <p:spPr>
          <a:xfrm>
            <a:off x="628650" y="365127"/>
            <a:ext cx="7886700" cy="895638"/>
          </a:xfrm>
          <a:solidFill>
            <a:srgbClr val="7030A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Aversion Hatred</a:t>
            </a:r>
          </a:p>
        </p:txBody>
      </p:sp>
      <p:sp>
        <p:nvSpPr>
          <p:cNvPr id="3" name="Content Placeholder 2">
            <a:extLst>
              <a:ext uri="{FF2B5EF4-FFF2-40B4-BE49-F238E27FC236}">
                <a16:creationId xmlns:a16="http://schemas.microsoft.com/office/drawing/2014/main" id="{A7C49337-BF05-432F-64BC-91F53AC14712}"/>
              </a:ext>
            </a:extLst>
          </p:cNvPr>
          <p:cNvSpPr>
            <a:spLocks noGrp="1"/>
          </p:cNvSpPr>
          <p:nvPr>
            <p:ph idx="1"/>
          </p:nvPr>
        </p:nvSpPr>
        <p:spPr>
          <a:xfrm>
            <a:off x="628650" y="1648691"/>
            <a:ext cx="7886700" cy="4528272"/>
          </a:xfrm>
        </p:spPr>
        <p:txBody>
          <a:bodyPr>
            <a:normAutofit/>
          </a:bodyPr>
          <a:lstStyle/>
          <a:p>
            <a:pPr marL="0" indent="0">
              <a:buNone/>
            </a:pPr>
            <a:endParaRPr lang="en-US" dirty="0"/>
          </a:p>
          <a:p>
            <a:pPr marL="0" indent="0">
              <a:buNone/>
            </a:pPr>
            <a:r>
              <a:rPr lang="en-US" dirty="0"/>
              <a:t>   I have not sat with idolatrous mortals,</a:t>
            </a:r>
            <a:br>
              <a:rPr lang="en-US" dirty="0"/>
            </a:br>
            <a:r>
              <a:rPr lang="en-US" dirty="0"/>
              <a:t>Nor will I go in with hypocrites. </a:t>
            </a:r>
          </a:p>
          <a:p>
            <a:pPr marL="0" indent="0">
              <a:buNone/>
            </a:pPr>
            <a:r>
              <a:rPr lang="en-US" dirty="0"/>
              <a:t>   I have hated the assembly of evildoers,</a:t>
            </a:r>
            <a:br>
              <a:rPr lang="en-US" dirty="0"/>
            </a:br>
            <a:r>
              <a:rPr lang="en-US" dirty="0"/>
              <a:t>And will not sit with the wicked. </a:t>
            </a:r>
          </a:p>
          <a:p>
            <a:pPr marL="0" indent="0">
              <a:buNone/>
            </a:pPr>
            <a:endParaRPr lang="en-US" sz="800" dirty="0"/>
          </a:p>
          <a:p>
            <a:pPr marL="0" indent="0">
              <a:buNone/>
            </a:pPr>
            <a:r>
              <a:rPr lang="en-US" dirty="0"/>
              <a:t>Psalm 26:4-5</a:t>
            </a:r>
          </a:p>
        </p:txBody>
      </p:sp>
      <p:pic>
        <p:nvPicPr>
          <p:cNvPr id="4" name="Picture 4" descr="Open Bible White Background Images – Browse 21,409 Stock Photos, Vectors,  and Video | Adobe Stock">
            <a:extLst>
              <a:ext uri="{FF2B5EF4-FFF2-40B4-BE49-F238E27FC236}">
                <a16:creationId xmlns:a16="http://schemas.microsoft.com/office/drawing/2014/main" id="{C4DCC70F-024E-3C12-3EE1-46F315095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273" y="4490171"/>
            <a:ext cx="3112077" cy="207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25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09B-1DB6-EA4C-8C68-0360B2FD40CF}"/>
              </a:ext>
            </a:extLst>
          </p:cNvPr>
          <p:cNvSpPr>
            <a:spLocks noGrp="1"/>
          </p:cNvSpPr>
          <p:nvPr>
            <p:ph type="title"/>
          </p:nvPr>
        </p:nvSpPr>
        <p:spPr>
          <a:xfrm>
            <a:off x="628650" y="365127"/>
            <a:ext cx="7886700" cy="895638"/>
          </a:xfrm>
          <a:solidFill>
            <a:srgbClr val="7030A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Aversion Hatred</a:t>
            </a:r>
          </a:p>
        </p:txBody>
      </p:sp>
      <p:sp>
        <p:nvSpPr>
          <p:cNvPr id="3" name="Content Placeholder 2">
            <a:extLst>
              <a:ext uri="{FF2B5EF4-FFF2-40B4-BE49-F238E27FC236}">
                <a16:creationId xmlns:a16="http://schemas.microsoft.com/office/drawing/2014/main" id="{A7C49337-BF05-432F-64BC-91F53AC14712}"/>
              </a:ext>
            </a:extLst>
          </p:cNvPr>
          <p:cNvSpPr>
            <a:spLocks noGrp="1"/>
          </p:cNvSpPr>
          <p:nvPr>
            <p:ph idx="1"/>
          </p:nvPr>
        </p:nvSpPr>
        <p:spPr>
          <a:xfrm>
            <a:off x="628650" y="1648691"/>
            <a:ext cx="7886700" cy="4528272"/>
          </a:xfrm>
        </p:spPr>
        <p:txBody>
          <a:bodyPr>
            <a:normAutofit/>
          </a:bodyPr>
          <a:lstStyle/>
          <a:p>
            <a:pPr marL="0" indent="0">
              <a:buNone/>
            </a:pPr>
            <a:endParaRPr lang="en-US" dirty="0"/>
          </a:p>
          <a:p>
            <a:pPr marL="0" indent="0">
              <a:buNone/>
            </a:pPr>
            <a:r>
              <a:rPr lang="en-US" dirty="0"/>
              <a:t>And Jehu the son of </a:t>
            </a:r>
            <a:r>
              <a:rPr lang="en-US" dirty="0" err="1"/>
              <a:t>Hanani</a:t>
            </a:r>
            <a:r>
              <a:rPr lang="en-US" dirty="0"/>
              <a:t> the seer went out to meet him, and said to King Jehoshaphat, “Should you help the wicked and love those who hate the Lord? Therefore the wrath of the Lord is upon you.” </a:t>
            </a:r>
          </a:p>
          <a:p>
            <a:pPr marL="0" indent="0">
              <a:buNone/>
            </a:pPr>
            <a:endParaRPr lang="en-US" sz="800" dirty="0"/>
          </a:p>
          <a:p>
            <a:pPr marL="0" indent="0">
              <a:buNone/>
            </a:pPr>
            <a:r>
              <a:rPr lang="en-US" dirty="0"/>
              <a:t>2 Chronicles 19:2</a:t>
            </a:r>
          </a:p>
        </p:txBody>
      </p:sp>
      <p:pic>
        <p:nvPicPr>
          <p:cNvPr id="4" name="Picture 4" descr="Open Bible White Background Images – Browse 21,409 Stock Photos, Vectors,  and Video | Adobe Stock">
            <a:extLst>
              <a:ext uri="{FF2B5EF4-FFF2-40B4-BE49-F238E27FC236}">
                <a16:creationId xmlns:a16="http://schemas.microsoft.com/office/drawing/2014/main" id="{C4DCC70F-024E-3C12-3EE1-46F315095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273" y="4490171"/>
            <a:ext cx="3112077" cy="207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91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09B-1DB6-EA4C-8C68-0360B2FD40CF}"/>
              </a:ext>
            </a:extLst>
          </p:cNvPr>
          <p:cNvSpPr>
            <a:spLocks noGrp="1"/>
          </p:cNvSpPr>
          <p:nvPr>
            <p:ph type="title"/>
          </p:nvPr>
        </p:nvSpPr>
        <p:spPr>
          <a:xfrm>
            <a:off x="628650" y="365127"/>
            <a:ext cx="7886700" cy="895638"/>
          </a:xfrm>
          <a:solidFill>
            <a:srgbClr val="7030A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Aversion Hatred</a:t>
            </a:r>
          </a:p>
        </p:txBody>
      </p:sp>
      <p:sp>
        <p:nvSpPr>
          <p:cNvPr id="3" name="Content Placeholder 2">
            <a:extLst>
              <a:ext uri="{FF2B5EF4-FFF2-40B4-BE49-F238E27FC236}">
                <a16:creationId xmlns:a16="http://schemas.microsoft.com/office/drawing/2014/main" id="{A7C49337-BF05-432F-64BC-91F53AC14712}"/>
              </a:ext>
            </a:extLst>
          </p:cNvPr>
          <p:cNvSpPr>
            <a:spLocks noGrp="1"/>
          </p:cNvSpPr>
          <p:nvPr>
            <p:ph idx="1"/>
          </p:nvPr>
        </p:nvSpPr>
        <p:spPr>
          <a:xfrm>
            <a:off x="628650" y="1648691"/>
            <a:ext cx="7886700" cy="4528272"/>
          </a:xfrm>
        </p:spPr>
        <p:txBody>
          <a:bodyPr>
            <a:normAutofit/>
          </a:bodyPr>
          <a:lstStyle/>
          <a:p>
            <a:pPr marL="0" indent="0">
              <a:buNone/>
            </a:pPr>
            <a:endParaRPr lang="en-US" dirty="0"/>
          </a:p>
          <a:p>
            <a:pPr marL="0" indent="0">
              <a:buNone/>
            </a:pPr>
            <a:r>
              <a:rPr lang="en-US" dirty="0"/>
              <a:t>   Do I not hate them, O Lord, who hate You?</a:t>
            </a:r>
            <a:br>
              <a:rPr lang="en-US" dirty="0"/>
            </a:br>
            <a:r>
              <a:rPr lang="en-US" dirty="0"/>
              <a:t>And do I not loathe those who rise up against You? </a:t>
            </a:r>
          </a:p>
          <a:p>
            <a:pPr marL="0" indent="0">
              <a:buNone/>
            </a:pPr>
            <a:r>
              <a:rPr lang="en-US" dirty="0"/>
              <a:t>   I hate them with perfect hatred; I count them my enemies. </a:t>
            </a:r>
          </a:p>
          <a:p>
            <a:pPr marL="0" indent="0">
              <a:buNone/>
            </a:pPr>
            <a:endParaRPr lang="en-US" sz="800" dirty="0"/>
          </a:p>
          <a:p>
            <a:pPr marL="0" indent="0">
              <a:buNone/>
            </a:pPr>
            <a:r>
              <a:rPr lang="en-US" dirty="0"/>
              <a:t>Psalm 139:21-22</a:t>
            </a:r>
          </a:p>
        </p:txBody>
      </p:sp>
      <p:pic>
        <p:nvPicPr>
          <p:cNvPr id="4" name="Picture 4" descr="Open Bible White Background Images – Browse 21,409 Stock Photos, Vectors,  and Video | Adobe Stock">
            <a:extLst>
              <a:ext uri="{FF2B5EF4-FFF2-40B4-BE49-F238E27FC236}">
                <a16:creationId xmlns:a16="http://schemas.microsoft.com/office/drawing/2014/main" id="{C4DCC70F-024E-3C12-3EE1-46F315095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273" y="4490171"/>
            <a:ext cx="3112077" cy="207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4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6AAC-2AEA-8F52-6C70-F45D109198B9}"/>
              </a:ext>
            </a:extLst>
          </p:cNvPr>
          <p:cNvSpPr>
            <a:spLocks noGrp="1"/>
          </p:cNvSpPr>
          <p:nvPr>
            <p:ph type="title"/>
          </p:nvPr>
        </p:nvSpPr>
        <p:spPr/>
        <p:txBody>
          <a:bodyPr/>
          <a:lstStyle/>
          <a:p>
            <a:pPr algn="ctr"/>
            <a:r>
              <a:rPr lang="en-US" b="1" dirty="0">
                <a:latin typeface="+mn-lt"/>
              </a:rPr>
              <a:t>The Christian and Hate</a:t>
            </a:r>
          </a:p>
        </p:txBody>
      </p:sp>
      <p:sp>
        <p:nvSpPr>
          <p:cNvPr id="3" name="Content Placeholder 2">
            <a:extLst>
              <a:ext uri="{FF2B5EF4-FFF2-40B4-BE49-F238E27FC236}">
                <a16:creationId xmlns:a16="http://schemas.microsoft.com/office/drawing/2014/main" id="{A71FB203-91F6-A42E-0AEE-D62A7E1863C6}"/>
              </a:ext>
            </a:extLst>
          </p:cNvPr>
          <p:cNvSpPr>
            <a:spLocks noGrp="1"/>
          </p:cNvSpPr>
          <p:nvPr>
            <p:ph idx="1"/>
          </p:nvPr>
        </p:nvSpPr>
        <p:spPr/>
        <p:txBody>
          <a:bodyPr/>
          <a:lstStyle/>
          <a:p>
            <a:r>
              <a:rPr lang="en-US" dirty="0"/>
              <a:t>We must have nothing to do with malevolent hate that results in ill will, violence, and eventually murder. </a:t>
            </a:r>
          </a:p>
          <a:p>
            <a:r>
              <a:rPr lang="en-US" dirty="0"/>
              <a:t>We must learn to detest and avoid those things and people that God hates. </a:t>
            </a:r>
          </a:p>
        </p:txBody>
      </p:sp>
    </p:spTree>
    <p:extLst>
      <p:ext uri="{BB962C8B-B14F-4D97-AF65-F5344CB8AC3E}">
        <p14:creationId xmlns:p14="http://schemas.microsoft.com/office/powerpoint/2010/main" val="1462545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85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09B-1DB6-EA4C-8C68-0360B2FD40CF}"/>
              </a:ext>
            </a:extLst>
          </p:cNvPr>
          <p:cNvSpPr>
            <a:spLocks noGrp="1"/>
          </p:cNvSpPr>
          <p:nvPr>
            <p:ph type="title"/>
          </p:nvPr>
        </p:nvSpPr>
        <p:spPr>
          <a:xfrm>
            <a:off x="628650" y="365127"/>
            <a:ext cx="7886700" cy="895638"/>
          </a:xfrm>
          <a:solidFill>
            <a:srgbClr val="0070C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Hate Defined</a:t>
            </a:r>
          </a:p>
        </p:txBody>
      </p:sp>
      <p:sp>
        <p:nvSpPr>
          <p:cNvPr id="3" name="Content Placeholder 2">
            <a:extLst>
              <a:ext uri="{FF2B5EF4-FFF2-40B4-BE49-F238E27FC236}">
                <a16:creationId xmlns:a16="http://schemas.microsoft.com/office/drawing/2014/main" id="{A7C49337-BF05-432F-64BC-91F53AC14712}"/>
              </a:ext>
            </a:extLst>
          </p:cNvPr>
          <p:cNvSpPr>
            <a:spLocks noGrp="1"/>
          </p:cNvSpPr>
          <p:nvPr>
            <p:ph idx="1"/>
          </p:nvPr>
        </p:nvSpPr>
        <p:spPr>
          <a:xfrm>
            <a:off x="628650" y="1648691"/>
            <a:ext cx="7886700" cy="4528272"/>
          </a:xfrm>
        </p:spPr>
        <p:txBody>
          <a:bodyPr/>
          <a:lstStyle/>
          <a:p>
            <a:r>
              <a:rPr lang="en-US" dirty="0"/>
              <a:t>A strong dislike.</a:t>
            </a:r>
          </a:p>
        </p:txBody>
      </p:sp>
    </p:spTree>
    <p:extLst>
      <p:ext uri="{BB962C8B-B14F-4D97-AF65-F5344CB8AC3E}">
        <p14:creationId xmlns:p14="http://schemas.microsoft.com/office/powerpoint/2010/main" val="231094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09B-1DB6-EA4C-8C68-0360B2FD40CF}"/>
              </a:ext>
            </a:extLst>
          </p:cNvPr>
          <p:cNvSpPr>
            <a:spLocks noGrp="1"/>
          </p:cNvSpPr>
          <p:nvPr>
            <p:ph type="title"/>
          </p:nvPr>
        </p:nvSpPr>
        <p:spPr>
          <a:xfrm>
            <a:off x="628650" y="365127"/>
            <a:ext cx="7886700" cy="895638"/>
          </a:xfrm>
          <a:solidFill>
            <a:srgbClr val="0070C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Hate Defined</a:t>
            </a:r>
          </a:p>
        </p:txBody>
      </p:sp>
      <p:sp>
        <p:nvSpPr>
          <p:cNvPr id="3" name="Content Placeholder 2">
            <a:extLst>
              <a:ext uri="{FF2B5EF4-FFF2-40B4-BE49-F238E27FC236}">
                <a16:creationId xmlns:a16="http://schemas.microsoft.com/office/drawing/2014/main" id="{A7C49337-BF05-432F-64BC-91F53AC14712}"/>
              </a:ext>
            </a:extLst>
          </p:cNvPr>
          <p:cNvSpPr>
            <a:spLocks noGrp="1"/>
          </p:cNvSpPr>
          <p:nvPr>
            <p:ph idx="1"/>
          </p:nvPr>
        </p:nvSpPr>
        <p:spPr>
          <a:xfrm>
            <a:off x="628650" y="1648691"/>
            <a:ext cx="7886700" cy="4528272"/>
          </a:xfrm>
        </p:spPr>
        <p:txBody>
          <a:bodyPr/>
          <a:lstStyle/>
          <a:p>
            <a:pPr marL="0" indent="0" algn="ctr">
              <a:buNone/>
            </a:pPr>
            <a:r>
              <a:rPr lang="en-US" b="1" dirty="0"/>
              <a:t>1. Malevolent Hatred</a:t>
            </a:r>
          </a:p>
          <a:p>
            <a:r>
              <a:rPr lang="en-US" dirty="0"/>
              <a:t>“to have a strong dislike or ill will for; loathe; despise” </a:t>
            </a:r>
            <a:r>
              <a:rPr lang="en-US" sz="2400" dirty="0"/>
              <a:t>(Webster’s Dictionary). </a:t>
            </a:r>
            <a:endParaRPr lang="en-US" dirty="0"/>
          </a:p>
          <a:p>
            <a:r>
              <a:rPr lang="en-US" dirty="0"/>
              <a:t>Strong feeling of antagonism and dislike, generally malevolent and prompting to violence and injury. </a:t>
            </a:r>
          </a:p>
          <a:p>
            <a:endParaRPr lang="en-US" dirty="0"/>
          </a:p>
          <a:p>
            <a:r>
              <a:rPr lang="en-US" dirty="0"/>
              <a:t>The Bible strongly condemns this kind of hatred.</a:t>
            </a:r>
          </a:p>
        </p:txBody>
      </p:sp>
    </p:spTree>
    <p:extLst>
      <p:ext uri="{BB962C8B-B14F-4D97-AF65-F5344CB8AC3E}">
        <p14:creationId xmlns:p14="http://schemas.microsoft.com/office/powerpoint/2010/main" val="315395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09B-1DB6-EA4C-8C68-0360B2FD40CF}"/>
              </a:ext>
            </a:extLst>
          </p:cNvPr>
          <p:cNvSpPr>
            <a:spLocks noGrp="1"/>
          </p:cNvSpPr>
          <p:nvPr>
            <p:ph type="title"/>
          </p:nvPr>
        </p:nvSpPr>
        <p:spPr>
          <a:xfrm>
            <a:off x="628650" y="365127"/>
            <a:ext cx="7886700" cy="895638"/>
          </a:xfrm>
          <a:solidFill>
            <a:srgbClr val="0070C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Hate Defined</a:t>
            </a:r>
          </a:p>
        </p:txBody>
      </p:sp>
      <p:sp>
        <p:nvSpPr>
          <p:cNvPr id="3" name="Content Placeholder 2">
            <a:extLst>
              <a:ext uri="{FF2B5EF4-FFF2-40B4-BE49-F238E27FC236}">
                <a16:creationId xmlns:a16="http://schemas.microsoft.com/office/drawing/2014/main" id="{A7C49337-BF05-432F-64BC-91F53AC14712}"/>
              </a:ext>
            </a:extLst>
          </p:cNvPr>
          <p:cNvSpPr>
            <a:spLocks noGrp="1"/>
          </p:cNvSpPr>
          <p:nvPr>
            <p:ph idx="1"/>
          </p:nvPr>
        </p:nvSpPr>
        <p:spPr>
          <a:xfrm>
            <a:off x="628650" y="1648691"/>
            <a:ext cx="7886700" cy="4528272"/>
          </a:xfrm>
        </p:spPr>
        <p:txBody>
          <a:bodyPr>
            <a:normAutofit/>
          </a:bodyPr>
          <a:lstStyle/>
          <a:p>
            <a:pPr marL="0" indent="0" algn="ctr">
              <a:buNone/>
            </a:pPr>
            <a:r>
              <a:rPr lang="en-US" b="1" dirty="0"/>
              <a:t>2. Aversion Hatred</a:t>
            </a:r>
          </a:p>
          <a:p>
            <a:r>
              <a:rPr lang="en-US" dirty="0"/>
              <a:t>“to dislike or wish to avoid; shrink from” </a:t>
            </a:r>
            <a:br>
              <a:rPr lang="en-US" dirty="0"/>
            </a:br>
            <a:r>
              <a:rPr lang="en-US" sz="2400" dirty="0"/>
              <a:t>(Webster’s Dictionary). </a:t>
            </a:r>
          </a:p>
          <a:p>
            <a:r>
              <a:rPr lang="en-US" dirty="0"/>
              <a:t>A strong dislike of that which is disagreeable or offensive. </a:t>
            </a:r>
          </a:p>
          <a:p>
            <a:r>
              <a:rPr lang="en-US" dirty="0"/>
              <a:t>Repugnance or a right feeling of aversion from what is evil. </a:t>
            </a:r>
          </a:p>
          <a:p>
            <a:endParaRPr lang="en-US" dirty="0"/>
          </a:p>
          <a:p>
            <a:r>
              <a:rPr lang="en-US" dirty="0"/>
              <a:t>The Bible strongly commends this kind of hatred.</a:t>
            </a:r>
          </a:p>
        </p:txBody>
      </p:sp>
    </p:spTree>
    <p:extLst>
      <p:ext uri="{BB962C8B-B14F-4D97-AF65-F5344CB8AC3E}">
        <p14:creationId xmlns:p14="http://schemas.microsoft.com/office/powerpoint/2010/main" val="256625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09B-1DB6-EA4C-8C68-0360B2FD40CF}"/>
              </a:ext>
            </a:extLst>
          </p:cNvPr>
          <p:cNvSpPr>
            <a:spLocks noGrp="1"/>
          </p:cNvSpPr>
          <p:nvPr>
            <p:ph type="title"/>
          </p:nvPr>
        </p:nvSpPr>
        <p:spPr>
          <a:xfrm>
            <a:off x="628650" y="365127"/>
            <a:ext cx="7886700" cy="895638"/>
          </a:xfrm>
          <a:solidFill>
            <a:srgbClr val="0070C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Hate Defined</a:t>
            </a:r>
          </a:p>
        </p:txBody>
      </p:sp>
      <p:sp>
        <p:nvSpPr>
          <p:cNvPr id="3" name="Content Placeholder 2">
            <a:extLst>
              <a:ext uri="{FF2B5EF4-FFF2-40B4-BE49-F238E27FC236}">
                <a16:creationId xmlns:a16="http://schemas.microsoft.com/office/drawing/2014/main" id="{A7C49337-BF05-432F-64BC-91F53AC14712}"/>
              </a:ext>
            </a:extLst>
          </p:cNvPr>
          <p:cNvSpPr>
            <a:spLocks noGrp="1"/>
          </p:cNvSpPr>
          <p:nvPr>
            <p:ph idx="1"/>
          </p:nvPr>
        </p:nvSpPr>
        <p:spPr>
          <a:xfrm>
            <a:off x="628650" y="1648691"/>
            <a:ext cx="7886700" cy="4528272"/>
          </a:xfrm>
        </p:spPr>
        <p:txBody>
          <a:bodyPr>
            <a:normAutofit/>
          </a:bodyPr>
          <a:lstStyle/>
          <a:p>
            <a:pPr marL="0" indent="0" algn="ctr">
              <a:buNone/>
            </a:pPr>
            <a:r>
              <a:rPr lang="en-US" b="1" dirty="0"/>
              <a:t>3. Relative Hatred</a:t>
            </a:r>
          </a:p>
          <a:p>
            <a:r>
              <a:rPr lang="en-US" dirty="0"/>
              <a:t>Hate is sometimes used in the Bible as a hyperbole to express a strong preference for one over another. </a:t>
            </a:r>
          </a:p>
          <a:p>
            <a:endParaRPr lang="en-US" sz="800" dirty="0"/>
          </a:p>
          <a:p>
            <a:r>
              <a:rPr lang="en-US" dirty="0"/>
              <a:t>“Jacob I have loved, but Esau I have hated” </a:t>
            </a:r>
            <a:br>
              <a:rPr lang="en-US" dirty="0"/>
            </a:br>
            <a:r>
              <a:rPr lang="en-US" dirty="0"/>
              <a:t>(Rom. 9:13; Malachi 1:2-3). </a:t>
            </a:r>
          </a:p>
          <a:p>
            <a:r>
              <a:rPr lang="en-US" dirty="0"/>
              <a:t>“hate his father and mother” (Luke 14:26). </a:t>
            </a:r>
          </a:p>
          <a:p>
            <a:r>
              <a:rPr lang="en-US" dirty="0"/>
              <a:t>“hate the one and love the other” (Matt. 6:24).</a:t>
            </a:r>
          </a:p>
        </p:txBody>
      </p:sp>
    </p:spTree>
    <p:extLst>
      <p:ext uri="{BB962C8B-B14F-4D97-AF65-F5344CB8AC3E}">
        <p14:creationId xmlns:p14="http://schemas.microsoft.com/office/powerpoint/2010/main" val="158054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09B-1DB6-EA4C-8C68-0360B2FD40CF}"/>
              </a:ext>
            </a:extLst>
          </p:cNvPr>
          <p:cNvSpPr>
            <a:spLocks noGrp="1"/>
          </p:cNvSpPr>
          <p:nvPr>
            <p:ph type="title"/>
          </p:nvPr>
        </p:nvSpPr>
        <p:spPr>
          <a:xfrm>
            <a:off x="628650" y="365127"/>
            <a:ext cx="7886700" cy="895638"/>
          </a:xfrm>
          <a:solidFill>
            <a:srgbClr val="C0000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Malevolent Hatred</a:t>
            </a:r>
          </a:p>
        </p:txBody>
      </p:sp>
    </p:spTree>
    <p:extLst>
      <p:ext uri="{BB962C8B-B14F-4D97-AF65-F5344CB8AC3E}">
        <p14:creationId xmlns:p14="http://schemas.microsoft.com/office/powerpoint/2010/main" val="141387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09B-1DB6-EA4C-8C68-0360B2FD40CF}"/>
              </a:ext>
            </a:extLst>
          </p:cNvPr>
          <p:cNvSpPr>
            <a:spLocks noGrp="1"/>
          </p:cNvSpPr>
          <p:nvPr>
            <p:ph type="title"/>
          </p:nvPr>
        </p:nvSpPr>
        <p:spPr>
          <a:xfrm>
            <a:off x="628650" y="365127"/>
            <a:ext cx="7886700" cy="895638"/>
          </a:xfrm>
          <a:solidFill>
            <a:srgbClr val="C0000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Malevolent Hatred</a:t>
            </a:r>
          </a:p>
        </p:txBody>
      </p:sp>
      <p:sp>
        <p:nvSpPr>
          <p:cNvPr id="3" name="Content Placeholder 2">
            <a:extLst>
              <a:ext uri="{FF2B5EF4-FFF2-40B4-BE49-F238E27FC236}">
                <a16:creationId xmlns:a16="http://schemas.microsoft.com/office/drawing/2014/main" id="{A7C49337-BF05-432F-64BC-91F53AC14712}"/>
              </a:ext>
            </a:extLst>
          </p:cNvPr>
          <p:cNvSpPr>
            <a:spLocks noGrp="1"/>
          </p:cNvSpPr>
          <p:nvPr>
            <p:ph idx="1"/>
          </p:nvPr>
        </p:nvSpPr>
        <p:spPr>
          <a:xfrm>
            <a:off x="628650" y="1648691"/>
            <a:ext cx="7886700" cy="4528272"/>
          </a:xfrm>
        </p:spPr>
        <p:txBody>
          <a:bodyPr/>
          <a:lstStyle/>
          <a:p>
            <a:pPr marL="0" indent="0">
              <a:buNone/>
            </a:pPr>
            <a:endParaRPr lang="en-US" dirty="0"/>
          </a:p>
          <a:p>
            <a:pPr marL="0" indent="0">
              <a:buNone/>
            </a:pPr>
            <a:r>
              <a:rPr lang="en-US" dirty="0"/>
              <a:t>Love does no harm to a neighbor; therefore love is the fulfillment of the law.</a:t>
            </a:r>
          </a:p>
          <a:p>
            <a:pPr marL="0" indent="0">
              <a:buNone/>
            </a:pPr>
            <a:endParaRPr lang="en-US" sz="800" dirty="0"/>
          </a:p>
          <a:p>
            <a:pPr marL="0" indent="0">
              <a:buNone/>
            </a:pPr>
            <a:r>
              <a:rPr lang="en-US" dirty="0"/>
              <a:t>Romans 13:10</a:t>
            </a:r>
          </a:p>
        </p:txBody>
      </p:sp>
      <p:pic>
        <p:nvPicPr>
          <p:cNvPr id="4" name="Picture 4" descr="Open Bible White Background Images – Browse 21,409 Stock Photos, Vectors,  and Video | Adobe Stock">
            <a:extLst>
              <a:ext uri="{FF2B5EF4-FFF2-40B4-BE49-F238E27FC236}">
                <a16:creationId xmlns:a16="http://schemas.microsoft.com/office/drawing/2014/main" id="{C4DCC70F-024E-3C12-3EE1-46F315095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273" y="4490171"/>
            <a:ext cx="3112077" cy="207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4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09B-1DB6-EA4C-8C68-0360B2FD40CF}"/>
              </a:ext>
            </a:extLst>
          </p:cNvPr>
          <p:cNvSpPr>
            <a:spLocks noGrp="1"/>
          </p:cNvSpPr>
          <p:nvPr>
            <p:ph type="title"/>
          </p:nvPr>
        </p:nvSpPr>
        <p:spPr>
          <a:xfrm>
            <a:off x="628650" y="365127"/>
            <a:ext cx="7886700" cy="895638"/>
          </a:xfrm>
          <a:solidFill>
            <a:srgbClr val="C0000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Malevolent Hatred</a:t>
            </a:r>
          </a:p>
        </p:txBody>
      </p:sp>
      <p:sp>
        <p:nvSpPr>
          <p:cNvPr id="3" name="Content Placeholder 2">
            <a:extLst>
              <a:ext uri="{FF2B5EF4-FFF2-40B4-BE49-F238E27FC236}">
                <a16:creationId xmlns:a16="http://schemas.microsoft.com/office/drawing/2014/main" id="{A7C49337-BF05-432F-64BC-91F53AC14712}"/>
              </a:ext>
            </a:extLst>
          </p:cNvPr>
          <p:cNvSpPr>
            <a:spLocks noGrp="1"/>
          </p:cNvSpPr>
          <p:nvPr>
            <p:ph idx="1"/>
          </p:nvPr>
        </p:nvSpPr>
        <p:spPr>
          <a:xfrm>
            <a:off x="628650" y="1648691"/>
            <a:ext cx="7886700" cy="4528272"/>
          </a:xfrm>
        </p:spPr>
        <p:txBody>
          <a:bodyPr/>
          <a:lstStyle/>
          <a:p>
            <a:pPr marL="0" indent="0">
              <a:buNone/>
            </a:pPr>
            <a:endParaRPr lang="en-US" dirty="0"/>
          </a:p>
          <a:p>
            <a:pPr marL="0" indent="0">
              <a:buNone/>
            </a:pPr>
            <a:r>
              <a:rPr lang="en-US" dirty="0"/>
              <a:t>For we ourselves were also once foolish, disobedient, deceived, serving various lusts and pleasures, living in malice and envy, hateful and hating one another.</a:t>
            </a:r>
          </a:p>
          <a:p>
            <a:pPr marL="0" indent="0">
              <a:buNone/>
            </a:pPr>
            <a:endParaRPr lang="en-US" sz="800" dirty="0"/>
          </a:p>
          <a:p>
            <a:pPr marL="0" indent="0">
              <a:buNone/>
            </a:pPr>
            <a:r>
              <a:rPr lang="en-US" dirty="0"/>
              <a:t>Titus 3:3</a:t>
            </a:r>
          </a:p>
        </p:txBody>
      </p:sp>
      <p:pic>
        <p:nvPicPr>
          <p:cNvPr id="4" name="Picture 4" descr="Open Bible White Background Images – Browse 21,409 Stock Photos, Vectors,  and Video | Adobe Stock">
            <a:extLst>
              <a:ext uri="{FF2B5EF4-FFF2-40B4-BE49-F238E27FC236}">
                <a16:creationId xmlns:a16="http://schemas.microsoft.com/office/drawing/2014/main" id="{7D0171C0-CD11-20BC-F6BB-B995B0B22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273" y="4490171"/>
            <a:ext cx="3112077" cy="207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47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TotalTime>
  <Words>852</Words>
  <Application>Microsoft Office PowerPoint</Application>
  <PresentationFormat>On-screen Show (4:3)</PresentationFormat>
  <Paragraphs>123</Paragraphs>
  <Slides>28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Arial Narrow</vt:lpstr>
      <vt:lpstr>Calibri</vt:lpstr>
      <vt:lpstr>Calibri Light</vt:lpstr>
      <vt:lpstr>1_Office Theme</vt:lpstr>
      <vt:lpstr>4_Office Theme</vt:lpstr>
      <vt:lpstr>PowerPoint Presentation</vt:lpstr>
      <vt:lpstr>What the Bible says about</vt:lpstr>
      <vt:lpstr>Hate Defined</vt:lpstr>
      <vt:lpstr>Hate Defined</vt:lpstr>
      <vt:lpstr>Hate Defined</vt:lpstr>
      <vt:lpstr>Hate Defined</vt:lpstr>
      <vt:lpstr>Malevolent Hatred</vt:lpstr>
      <vt:lpstr>Malevolent Hatred</vt:lpstr>
      <vt:lpstr>Malevolent Hatred</vt:lpstr>
      <vt:lpstr>Malevolent Hatred</vt:lpstr>
      <vt:lpstr>Malevolent Hatred</vt:lpstr>
      <vt:lpstr>Aversion Hatred</vt:lpstr>
      <vt:lpstr>Aversion Hatred</vt:lpstr>
      <vt:lpstr>Aversion Hatred</vt:lpstr>
      <vt:lpstr>Aversion Hatred</vt:lpstr>
      <vt:lpstr>Aversion Hatred</vt:lpstr>
      <vt:lpstr>Aversion Hatred</vt:lpstr>
      <vt:lpstr>Aversion Hatred</vt:lpstr>
      <vt:lpstr>Aversion Hatred</vt:lpstr>
      <vt:lpstr>Aversion Hatred</vt:lpstr>
      <vt:lpstr>Aversion Hatred</vt:lpstr>
      <vt:lpstr>Aversion Hatred</vt:lpstr>
      <vt:lpstr>Aversion Hatred</vt:lpstr>
      <vt:lpstr>Aversion Hatred</vt:lpstr>
      <vt:lpstr>Aversion Hatred</vt:lpstr>
      <vt:lpstr>Aversion Hatred</vt:lpstr>
      <vt:lpstr>The Christian and Hate</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66</cp:revision>
  <dcterms:created xsi:type="dcterms:W3CDTF">2008-03-16T18:22:36Z</dcterms:created>
  <dcterms:modified xsi:type="dcterms:W3CDTF">2023-12-17T15:34:00Z</dcterms:modified>
</cp:coreProperties>
</file>