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99" r:id="rId2"/>
  </p:sldMasterIdLst>
  <p:notesMasterIdLst>
    <p:notesMasterId r:id="rId18"/>
  </p:notesMasterIdLst>
  <p:sldIdLst>
    <p:sldId id="259" r:id="rId3"/>
    <p:sldId id="256" r:id="rId4"/>
    <p:sldId id="257" r:id="rId5"/>
    <p:sldId id="260" r:id="rId6"/>
    <p:sldId id="261" r:id="rId7"/>
    <p:sldId id="262" r:id="rId8"/>
    <p:sldId id="263" r:id="rId9"/>
    <p:sldId id="264" r:id="rId10"/>
    <p:sldId id="265" r:id="rId11"/>
    <p:sldId id="266" r:id="rId12"/>
    <p:sldId id="268" r:id="rId13"/>
    <p:sldId id="269" r:id="rId14"/>
    <p:sldId id="270" r:id="rId15"/>
    <p:sldId id="271"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18" y="78"/>
      </p:cViewPr>
      <p:guideLst>
        <p:guide orient="horz" pos="2160"/>
        <p:guide pos="2880"/>
      </p:guideLst>
    </p:cSldViewPr>
  </p:slideViewPr>
  <p:outlineViewPr>
    <p:cViewPr>
      <p:scale>
        <a:sx n="33" d="100"/>
        <a:sy n="33" d="100"/>
      </p:scale>
      <p:origin x="0" y="-1584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294120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65910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53774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791463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4294833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671463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438012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CC44AC-91EA-4657-BA5C-364F4236EA7B}" type="datetimeFigureOut">
              <a:rPr lang="en-US" smtClean="0"/>
              <a:t>11/26/2023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870891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CC44AC-91EA-4657-BA5C-364F4236EA7B}" type="datetimeFigureOut">
              <a:rPr lang="en-US" smtClean="0"/>
              <a:t>11/26/2023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059104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C44AC-91EA-4657-BA5C-364F4236EA7B}" type="datetimeFigureOut">
              <a:rPr lang="en-US" smtClean="0"/>
              <a:t>11/26/2023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3932332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00929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8262722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158759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3791802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74511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CC44AC-91EA-4657-BA5C-364F4236EA7B}" type="datetimeFigureOut">
              <a:rPr lang="en-US" smtClean="0"/>
              <a:t>11/26/2023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1584561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228702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CC44AC-91EA-4657-BA5C-364F4236EA7B}" type="datetimeFigureOut">
              <a:rPr lang="en-US" smtClean="0"/>
              <a:t>11/26/2023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281474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CC44AC-91EA-4657-BA5C-364F4236EA7B}" type="datetimeFigureOut">
              <a:rPr lang="en-US" smtClean="0"/>
              <a:t>11/26/2023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74859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C44AC-91EA-4657-BA5C-364F4236EA7B}" type="datetimeFigureOut">
              <a:rPr lang="en-US" smtClean="0"/>
              <a:t>11/26/2023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52897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405040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CC44AC-91EA-4657-BA5C-364F4236EA7B}" type="datetimeFigureOut">
              <a:rPr lang="en-US" smtClean="0"/>
              <a:t>11/26/2023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DFC451-77B1-4F5F-8F9A-BF3558E23064}" type="slidenum">
              <a:rPr lang="en-US" smtClean="0"/>
              <a:t>‹#›</a:t>
            </a:fld>
            <a:endParaRPr lang="en-US"/>
          </a:p>
        </p:txBody>
      </p:sp>
    </p:spTree>
    <p:extLst>
      <p:ext uri="{BB962C8B-B14F-4D97-AF65-F5344CB8AC3E}">
        <p14:creationId xmlns:p14="http://schemas.microsoft.com/office/powerpoint/2010/main" val="267947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C44AC-91EA-4657-BA5C-364F4236EA7B}" type="datetimeFigureOut">
              <a:rPr lang="en-US" smtClean="0"/>
              <a:t>11/26/2023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FC451-77B1-4F5F-8F9A-BF3558E23064}" type="slidenum">
              <a:rPr lang="en-US" smtClean="0"/>
              <a:t>‹#›</a:t>
            </a:fld>
            <a:endParaRPr lang="en-US"/>
          </a:p>
        </p:txBody>
      </p:sp>
    </p:spTree>
    <p:extLst>
      <p:ext uri="{BB962C8B-B14F-4D97-AF65-F5344CB8AC3E}">
        <p14:creationId xmlns:p14="http://schemas.microsoft.com/office/powerpoint/2010/main" val="4137241575"/>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C44AC-91EA-4657-BA5C-364F4236EA7B}" type="datetimeFigureOut">
              <a:rPr lang="en-US" smtClean="0"/>
              <a:t>11/26/2023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FC451-77B1-4F5F-8F9A-BF3558E23064}" type="slidenum">
              <a:rPr lang="en-US" smtClean="0"/>
              <a:t>‹#›</a:t>
            </a:fld>
            <a:endParaRPr lang="en-US"/>
          </a:p>
        </p:txBody>
      </p:sp>
    </p:spTree>
    <p:extLst>
      <p:ext uri="{BB962C8B-B14F-4D97-AF65-F5344CB8AC3E}">
        <p14:creationId xmlns:p14="http://schemas.microsoft.com/office/powerpoint/2010/main" val="90724329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382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05826-7572-D6F4-3154-089E49107D0F}"/>
              </a:ext>
            </a:extLst>
          </p:cNvPr>
          <p:cNvSpPr>
            <a:spLocks noGrp="1"/>
          </p:cNvSpPr>
          <p:nvPr>
            <p:ph type="title"/>
          </p:nvPr>
        </p:nvSpPr>
        <p:spPr/>
        <p:txBody>
          <a:bodyPr/>
          <a:lstStyle/>
          <a:p>
            <a:pPr algn="ctr"/>
            <a:r>
              <a:rPr lang="en-US" b="1" dirty="0">
                <a:latin typeface="+mn-lt"/>
              </a:rPr>
              <a:t>1. The Correct Mode</a:t>
            </a:r>
          </a:p>
        </p:txBody>
      </p:sp>
      <p:sp>
        <p:nvSpPr>
          <p:cNvPr id="3" name="Content Placeholder 2">
            <a:extLst>
              <a:ext uri="{FF2B5EF4-FFF2-40B4-BE49-F238E27FC236}">
                <a16:creationId xmlns:a16="http://schemas.microsoft.com/office/drawing/2014/main" id="{DAADE0EC-32FA-13FF-1A35-3DE3BBDDB71F}"/>
              </a:ext>
            </a:extLst>
          </p:cNvPr>
          <p:cNvSpPr>
            <a:spLocks noGrp="1"/>
          </p:cNvSpPr>
          <p:nvPr>
            <p:ph idx="1"/>
          </p:nvPr>
        </p:nvSpPr>
        <p:spPr/>
        <p:txBody>
          <a:bodyPr>
            <a:normAutofit/>
          </a:bodyPr>
          <a:lstStyle/>
          <a:p>
            <a:r>
              <a:rPr lang="en-US" sz="3200" b="1" dirty="0"/>
              <a:t>The English word “baptize” is transliterated from the Greek word </a:t>
            </a:r>
            <a:r>
              <a:rPr lang="en-US" sz="3200" b="1" i="1" dirty="0" err="1"/>
              <a:t>baptizo</a:t>
            </a:r>
            <a:r>
              <a:rPr lang="en-US" sz="3200" b="1" dirty="0"/>
              <a:t>. </a:t>
            </a:r>
          </a:p>
          <a:p>
            <a:endParaRPr lang="en-US" sz="800" b="1" dirty="0"/>
          </a:p>
          <a:p>
            <a:r>
              <a:rPr lang="en-US" sz="3200" b="1" dirty="0"/>
              <a:t>Means “to immerse, submerge, dip, or plunge”</a:t>
            </a:r>
          </a:p>
        </p:txBody>
      </p:sp>
    </p:spTree>
    <p:extLst>
      <p:ext uri="{BB962C8B-B14F-4D97-AF65-F5344CB8AC3E}">
        <p14:creationId xmlns:p14="http://schemas.microsoft.com/office/powerpoint/2010/main" val="667403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717B-A058-CB8A-8993-687F38A2B797}"/>
              </a:ext>
            </a:extLst>
          </p:cNvPr>
          <p:cNvSpPr>
            <a:spLocks noGrp="1"/>
          </p:cNvSpPr>
          <p:nvPr>
            <p:ph type="title"/>
          </p:nvPr>
        </p:nvSpPr>
        <p:spPr/>
        <p:txBody>
          <a:bodyPr/>
          <a:lstStyle/>
          <a:p>
            <a:pPr algn="ctr"/>
            <a:r>
              <a:rPr lang="en-US" b="1" dirty="0">
                <a:latin typeface="+mn-lt"/>
              </a:rPr>
              <a:t>2. The Correct Authority</a:t>
            </a:r>
          </a:p>
        </p:txBody>
      </p:sp>
      <p:sp>
        <p:nvSpPr>
          <p:cNvPr id="3" name="Content Placeholder 2">
            <a:extLst>
              <a:ext uri="{FF2B5EF4-FFF2-40B4-BE49-F238E27FC236}">
                <a16:creationId xmlns:a16="http://schemas.microsoft.com/office/drawing/2014/main" id="{909B5211-CABD-DBE4-C771-96A57F184912}"/>
              </a:ext>
            </a:extLst>
          </p:cNvPr>
          <p:cNvSpPr>
            <a:spLocks noGrp="1"/>
          </p:cNvSpPr>
          <p:nvPr>
            <p:ph idx="1"/>
          </p:nvPr>
        </p:nvSpPr>
        <p:spPr/>
        <p:txBody>
          <a:bodyPr>
            <a:normAutofit/>
          </a:bodyPr>
          <a:lstStyle/>
          <a:p>
            <a:pPr marL="0" indent="0">
              <a:buNone/>
            </a:pPr>
            <a:r>
              <a:rPr lang="en-US" sz="3200" b="1" dirty="0"/>
              <a:t>And he said to them, “Into what then were you baptized?” So they said, “Into John’s baptism.” </a:t>
            </a:r>
          </a:p>
          <a:p>
            <a:pPr marL="0" indent="0">
              <a:buNone/>
            </a:pPr>
            <a:endParaRPr lang="en-US" sz="800" b="1" dirty="0"/>
          </a:p>
          <a:p>
            <a:pPr marL="0" indent="0">
              <a:buNone/>
            </a:pPr>
            <a:r>
              <a:rPr lang="en-US" sz="3200" b="1" dirty="0"/>
              <a:t>When they heard this, they were baptized in the name of the Lord Jesus.</a:t>
            </a:r>
          </a:p>
          <a:p>
            <a:pPr marL="0" indent="0">
              <a:buNone/>
            </a:pPr>
            <a:endParaRPr lang="en-US" sz="800" b="1" dirty="0"/>
          </a:p>
          <a:p>
            <a:pPr marL="0" indent="0">
              <a:buNone/>
            </a:pPr>
            <a:r>
              <a:rPr lang="en-US" sz="3200" b="1" dirty="0"/>
              <a:t>Acts 19:3, 5</a:t>
            </a:r>
          </a:p>
        </p:txBody>
      </p:sp>
    </p:spTree>
    <p:extLst>
      <p:ext uri="{BB962C8B-B14F-4D97-AF65-F5344CB8AC3E}">
        <p14:creationId xmlns:p14="http://schemas.microsoft.com/office/powerpoint/2010/main" val="368927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33529-D80B-6687-9FF6-30F5BB516004}"/>
              </a:ext>
            </a:extLst>
          </p:cNvPr>
          <p:cNvSpPr>
            <a:spLocks noGrp="1"/>
          </p:cNvSpPr>
          <p:nvPr>
            <p:ph type="title"/>
          </p:nvPr>
        </p:nvSpPr>
        <p:spPr/>
        <p:txBody>
          <a:bodyPr/>
          <a:lstStyle/>
          <a:p>
            <a:pPr algn="ctr"/>
            <a:r>
              <a:rPr lang="en-US" b="1" dirty="0">
                <a:latin typeface="+mn-lt"/>
              </a:rPr>
              <a:t>3. The Correct Purpose</a:t>
            </a:r>
          </a:p>
        </p:txBody>
      </p:sp>
      <p:sp>
        <p:nvSpPr>
          <p:cNvPr id="3" name="Content Placeholder 2">
            <a:extLst>
              <a:ext uri="{FF2B5EF4-FFF2-40B4-BE49-F238E27FC236}">
                <a16:creationId xmlns:a16="http://schemas.microsoft.com/office/drawing/2014/main" id="{D1DE705C-0D1C-C296-8AC1-DEF53F418669}"/>
              </a:ext>
            </a:extLst>
          </p:cNvPr>
          <p:cNvSpPr>
            <a:spLocks noGrp="1"/>
          </p:cNvSpPr>
          <p:nvPr>
            <p:ph idx="1"/>
          </p:nvPr>
        </p:nvSpPr>
        <p:spPr/>
        <p:txBody>
          <a:bodyPr/>
          <a:lstStyle/>
          <a:p>
            <a:r>
              <a:rPr lang="en-US" b="1" dirty="0"/>
              <a:t>Different churches teach that baptism accomplishes different things. </a:t>
            </a:r>
          </a:p>
          <a:p>
            <a:pPr lvl="1"/>
            <a:r>
              <a:rPr lang="en-US" sz="2800" b="1" dirty="0"/>
              <a:t>“outward sign of an inward grace” </a:t>
            </a:r>
          </a:p>
          <a:p>
            <a:pPr lvl="1"/>
            <a:r>
              <a:rPr lang="en-US" sz="2800" b="1" dirty="0"/>
              <a:t>“what one does to become a member of their denomination” </a:t>
            </a:r>
          </a:p>
          <a:p>
            <a:endParaRPr lang="en-US" sz="800" b="1" dirty="0"/>
          </a:p>
          <a:p>
            <a:r>
              <a:rPr lang="en-US" b="1" dirty="0"/>
              <a:t>The Bible says baptism is for the remission of sins. </a:t>
            </a:r>
          </a:p>
          <a:p>
            <a:pPr lvl="1"/>
            <a:r>
              <a:rPr lang="en-US" sz="2800" b="1" dirty="0"/>
              <a:t>Mark 16:16; Acts 2:38; Acts 22:16</a:t>
            </a:r>
          </a:p>
        </p:txBody>
      </p:sp>
    </p:spTree>
    <p:extLst>
      <p:ext uri="{BB962C8B-B14F-4D97-AF65-F5344CB8AC3E}">
        <p14:creationId xmlns:p14="http://schemas.microsoft.com/office/powerpoint/2010/main" val="258713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DE837-77B8-65F5-881E-72A4F30DC2A8}"/>
              </a:ext>
            </a:extLst>
          </p:cNvPr>
          <p:cNvSpPr>
            <a:spLocks noGrp="1"/>
          </p:cNvSpPr>
          <p:nvPr>
            <p:ph type="title"/>
          </p:nvPr>
        </p:nvSpPr>
        <p:spPr/>
        <p:txBody>
          <a:bodyPr/>
          <a:lstStyle/>
          <a:p>
            <a:pPr algn="ctr"/>
            <a:r>
              <a:rPr lang="en-US" b="1" dirty="0">
                <a:latin typeface="+mn-lt"/>
              </a:rPr>
              <a:t>4. The Correct Subject</a:t>
            </a:r>
          </a:p>
        </p:txBody>
      </p:sp>
      <p:sp>
        <p:nvSpPr>
          <p:cNvPr id="3" name="Content Placeholder 2">
            <a:extLst>
              <a:ext uri="{FF2B5EF4-FFF2-40B4-BE49-F238E27FC236}">
                <a16:creationId xmlns:a16="http://schemas.microsoft.com/office/drawing/2014/main" id="{773429D9-0008-0549-11E0-FD2E4DACF382}"/>
              </a:ext>
            </a:extLst>
          </p:cNvPr>
          <p:cNvSpPr>
            <a:spLocks noGrp="1"/>
          </p:cNvSpPr>
          <p:nvPr>
            <p:ph idx="1"/>
          </p:nvPr>
        </p:nvSpPr>
        <p:spPr/>
        <p:txBody>
          <a:bodyPr>
            <a:normAutofit/>
          </a:bodyPr>
          <a:lstStyle/>
          <a:p>
            <a:r>
              <a:rPr lang="en-US" sz="3200" b="1" dirty="0"/>
              <a:t>The Lord’s baptism is for penitent believers. </a:t>
            </a:r>
          </a:p>
          <a:p>
            <a:endParaRPr lang="en-US" sz="800" b="1" dirty="0"/>
          </a:p>
          <a:p>
            <a:r>
              <a:rPr lang="en-US" sz="3200" b="1" dirty="0"/>
              <a:t>Mark 16:16 </a:t>
            </a:r>
            <a:r>
              <a:rPr lang="en-US" sz="2400" b="1" dirty="0">
                <a:solidFill>
                  <a:srgbClr val="7030A0"/>
                </a:solidFill>
                <a:sym typeface="Wingdings" panose="05000000000000000000" pitchFamily="2" charset="2"/>
              </a:rPr>
              <a:t></a:t>
            </a:r>
            <a:r>
              <a:rPr lang="en-US" sz="3200" b="1" dirty="0"/>
              <a:t> no </a:t>
            </a:r>
            <a:r>
              <a:rPr lang="en-US" sz="3200" b="1" i="1" dirty="0"/>
              <a:t>belief</a:t>
            </a:r>
            <a:r>
              <a:rPr lang="en-US" sz="3200" b="1" dirty="0"/>
              <a:t> – no baptism! </a:t>
            </a:r>
          </a:p>
          <a:p>
            <a:r>
              <a:rPr lang="en-US" sz="3200" b="1" dirty="0"/>
              <a:t>Acts 2:38 </a:t>
            </a:r>
            <a:r>
              <a:rPr lang="en-US" sz="2400" b="1" dirty="0">
                <a:solidFill>
                  <a:srgbClr val="7030A0"/>
                </a:solidFill>
                <a:sym typeface="Wingdings" panose="05000000000000000000" pitchFamily="2" charset="2"/>
              </a:rPr>
              <a:t></a:t>
            </a:r>
            <a:r>
              <a:rPr lang="en-US" sz="3200" b="1" dirty="0"/>
              <a:t> no </a:t>
            </a:r>
            <a:r>
              <a:rPr lang="en-US" sz="3200" b="1" i="1" dirty="0"/>
              <a:t>repentance</a:t>
            </a:r>
            <a:r>
              <a:rPr lang="en-US" sz="3200" b="1" dirty="0"/>
              <a:t> – no baptism! </a:t>
            </a:r>
          </a:p>
          <a:p>
            <a:r>
              <a:rPr lang="en-US" sz="3200" b="1" dirty="0"/>
              <a:t>Acts 8:36-38 </a:t>
            </a:r>
            <a:r>
              <a:rPr lang="en-US" sz="2400" b="1" dirty="0">
                <a:solidFill>
                  <a:srgbClr val="7030A0"/>
                </a:solidFill>
                <a:sym typeface="Wingdings" panose="05000000000000000000" pitchFamily="2" charset="2"/>
              </a:rPr>
              <a:t></a:t>
            </a:r>
            <a:r>
              <a:rPr lang="en-US" sz="3200" b="1" dirty="0"/>
              <a:t> no </a:t>
            </a:r>
            <a:r>
              <a:rPr lang="en-US" sz="3200" b="1" i="1" dirty="0"/>
              <a:t>confession</a:t>
            </a:r>
            <a:r>
              <a:rPr lang="en-US" sz="3200" b="1" dirty="0"/>
              <a:t> – no baptism! </a:t>
            </a:r>
          </a:p>
        </p:txBody>
      </p:sp>
    </p:spTree>
    <p:extLst>
      <p:ext uri="{BB962C8B-B14F-4D97-AF65-F5344CB8AC3E}">
        <p14:creationId xmlns:p14="http://schemas.microsoft.com/office/powerpoint/2010/main" val="175513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F674B-B03D-B6C8-4BCB-9AE79CD06215}"/>
              </a:ext>
            </a:extLst>
          </p:cNvPr>
          <p:cNvSpPr>
            <a:spLocks noGrp="1"/>
          </p:cNvSpPr>
          <p:nvPr>
            <p:ph type="title"/>
          </p:nvPr>
        </p:nvSpPr>
        <p:spPr/>
        <p:txBody>
          <a:bodyPr/>
          <a:lstStyle/>
          <a:p>
            <a:pPr algn="ctr"/>
            <a:r>
              <a:rPr lang="en-US" b="1" dirty="0">
                <a:latin typeface="+mn-lt"/>
              </a:rPr>
              <a:t>One needs to be “rebaptized” </a:t>
            </a:r>
            <a:br>
              <a:rPr lang="en-US" b="1" dirty="0">
                <a:latin typeface="+mn-lt"/>
              </a:rPr>
            </a:br>
            <a:r>
              <a:rPr lang="en-US" b="1" dirty="0">
                <a:latin typeface="+mn-lt"/>
              </a:rPr>
              <a:t>if their baptism lacked…</a:t>
            </a:r>
          </a:p>
        </p:txBody>
      </p:sp>
      <p:sp>
        <p:nvSpPr>
          <p:cNvPr id="3" name="Content Placeholder 2">
            <a:extLst>
              <a:ext uri="{FF2B5EF4-FFF2-40B4-BE49-F238E27FC236}">
                <a16:creationId xmlns:a16="http://schemas.microsoft.com/office/drawing/2014/main" id="{36E246BC-D9A1-A487-EEB7-6CECF1E8D37E}"/>
              </a:ext>
            </a:extLst>
          </p:cNvPr>
          <p:cNvSpPr>
            <a:spLocks noGrp="1"/>
          </p:cNvSpPr>
          <p:nvPr>
            <p:ph idx="1"/>
          </p:nvPr>
        </p:nvSpPr>
        <p:spPr>
          <a:xfrm>
            <a:off x="628650" y="2147455"/>
            <a:ext cx="7886700" cy="4029508"/>
          </a:xfrm>
        </p:spPr>
        <p:txBody>
          <a:bodyPr/>
          <a:lstStyle/>
          <a:p>
            <a:pPr marL="514350" indent="-514350">
              <a:buFont typeface="+mj-lt"/>
              <a:buAutoNum type="arabicPeriod"/>
            </a:pPr>
            <a:r>
              <a:rPr lang="en-US" b="1" dirty="0"/>
              <a:t>The Correct Mode – Immersion</a:t>
            </a:r>
          </a:p>
          <a:p>
            <a:pPr marL="514350" indent="-514350">
              <a:buFont typeface="+mj-lt"/>
              <a:buAutoNum type="arabicPeriod"/>
            </a:pPr>
            <a:r>
              <a:rPr lang="en-US" b="1" dirty="0"/>
              <a:t>The Correct Authority – the Name of Jesus</a:t>
            </a:r>
          </a:p>
          <a:p>
            <a:pPr marL="514350" indent="-514350">
              <a:buFont typeface="+mj-lt"/>
              <a:buAutoNum type="arabicPeriod"/>
            </a:pPr>
            <a:r>
              <a:rPr lang="en-US" b="1" dirty="0"/>
              <a:t>The Correct Purpose – the Remission of Sins</a:t>
            </a:r>
          </a:p>
          <a:p>
            <a:pPr marL="514350" indent="-514350">
              <a:buFont typeface="+mj-lt"/>
              <a:buAutoNum type="arabicPeriod"/>
            </a:pPr>
            <a:r>
              <a:rPr lang="en-US" b="1" dirty="0"/>
              <a:t>The Correct Subject – a Penitent Believer</a:t>
            </a:r>
          </a:p>
        </p:txBody>
      </p:sp>
    </p:spTree>
    <p:extLst>
      <p:ext uri="{BB962C8B-B14F-4D97-AF65-F5344CB8AC3E}">
        <p14:creationId xmlns:p14="http://schemas.microsoft.com/office/powerpoint/2010/main" val="3008437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3207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Future of Water">
            <a:extLst>
              <a:ext uri="{FF2B5EF4-FFF2-40B4-BE49-F238E27FC236}">
                <a16:creationId xmlns:a16="http://schemas.microsoft.com/office/drawing/2014/main" id="{55F536CB-4D53-E7C8-3492-0E938F717A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3499"/>
          <a:stretch/>
        </p:blipFill>
        <p:spPr bwMode="auto">
          <a:xfrm>
            <a:off x="0" y="525606"/>
            <a:ext cx="9144000" cy="594619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C4AA9D4-4B55-DE5E-D3FB-8EF4A3138018}"/>
              </a:ext>
            </a:extLst>
          </p:cNvPr>
          <p:cNvSpPr>
            <a:spLocks noGrp="1"/>
          </p:cNvSpPr>
          <p:nvPr>
            <p:ph type="ctrTitle"/>
          </p:nvPr>
        </p:nvSpPr>
        <p:spPr>
          <a:xfrm>
            <a:off x="685800" y="4793677"/>
            <a:ext cx="7772400" cy="1307086"/>
          </a:xfrm>
        </p:spPr>
        <p:txBody>
          <a:bodyPr>
            <a:normAutofit/>
          </a:bodyPr>
          <a:lstStyle/>
          <a:p>
            <a:r>
              <a:rPr lang="en-US" sz="7200" dirty="0">
                <a:solidFill>
                  <a:schemeClr val="bg1"/>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Rebaptism</a:t>
            </a:r>
          </a:p>
        </p:txBody>
      </p:sp>
      <p:sp>
        <p:nvSpPr>
          <p:cNvPr id="3" name="Subtitle 2">
            <a:extLst>
              <a:ext uri="{FF2B5EF4-FFF2-40B4-BE49-F238E27FC236}">
                <a16:creationId xmlns:a16="http://schemas.microsoft.com/office/drawing/2014/main" id="{6162EA9E-0B63-3C50-7E3E-0C6E35F4DE67}"/>
              </a:ext>
            </a:extLst>
          </p:cNvPr>
          <p:cNvSpPr>
            <a:spLocks noGrp="1"/>
          </p:cNvSpPr>
          <p:nvPr>
            <p:ph type="subTitle" idx="1"/>
          </p:nvPr>
        </p:nvSpPr>
        <p:spPr>
          <a:xfrm>
            <a:off x="1143000" y="1094003"/>
            <a:ext cx="6858000" cy="831417"/>
          </a:xfrm>
        </p:spPr>
        <p:txBody>
          <a:bodyPr>
            <a:normAutofit/>
          </a:bodyPr>
          <a:lstStyle/>
          <a:p>
            <a:r>
              <a:rPr lang="en-US" sz="4000" b="1" dirty="0">
                <a:solidFill>
                  <a:schemeClr val="bg1"/>
                </a:solidFill>
                <a:effectLst>
                  <a:outerShdw blurRad="38100" dist="38100" dir="2700000" algn="tl">
                    <a:srgbClr val="000000">
                      <a:alpha val="43137"/>
                    </a:srgbClr>
                  </a:outerShdw>
                </a:effectLst>
              </a:rPr>
              <a:t>What the Bible Says About</a:t>
            </a:r>
          </a:p>
        </p:txBody>
      </p:sp>
    </p:spTree>
    <p:extLst>
      <p:ext uri="{BB962C8B-B14F-4D97-AF65-F5344CB8AC3E}">
        <p14:creationId xmlns:p14="http://schemas.microsoft.com/office/powerpoint/2010/main" val="1893186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775-CBEE-0940-EC29-D77A66FADADF}"/>
              </a:ext>
            </a:extLst>
          </p:cNvPr>
          <p:cNvSpPr>
            <a:spLocks noGrp="1"/>
          </p:cNvSpPr>
          <p:nvPr>
            <p:ph type="title"/>
          </p:nvPr>
        </p:nvSpPr>
        <p:spPr/>
        <p:txBody>
          <a:bodyPr/>
          <a:lstStyle/>
          <a:p>
            <a:pPr algn="ctr"/>
            <a:r>
              <a:rPr lang="en-US" b="1" dirty="0">
                <a:latin typeface="+mn-lt"/>
              </a:rPr>
              <a:t>Acts 19:1-7</a:t>
            </a:r>
          </a:p>
        </p:txBody>
      </p:sp>
      <p:sp>
        <p:nvSpPr>
          <p:cNvPr id="3" name="Content Placeholder 2">
            <a:extLst>
              <a:ext uri="{FF2B5EF4-FFF2-40B4-BE49-F238E27FC236}">
                <a16:creationId xmlns:a16="http://schemas.microsoft.com/office/drawing/2014/main" id="{F04F18B3-FE19-63D8-3735-8EA0D167E5B5}"/>
              </a:ext>
            </a:extLst>
          </p:cNvPr>
          <p:cNvSpPr>
            <a:spLocks noGrp="1"/>
          </p:cNvSpPr>
          <p:nvPr>
            <p:ph idx="1"/>
          </p:nvPr>
        </p:nvSpPr>
        <p:spPr/>
        <p:txBody>
          <a:bodyPr>
            <a:normAutofit/>
          </a:bodyPr>
          <a:lstStyle/>
          <a:p>
            <a:r>
              <a:rPr lang="en-US" sz="3200" dirty="0"/>
              <a:t>This is a Biblical case of rebaptism. </a:t>
            </a:r>
          </a:p>
          <a:p>
            <a:endParaRPr lang="en-US" sz="3200" dirty="0"/>
          </a:p>
          <a:p>
            <a:r>
              <a:rPr lang="en-US" sz="3200" dirty="0"/>
              <a:t>When should one consider being rebaptized? </a:t>
            </a:r>
          </a:p>
        </p:txBody>
      </p:sp>
    </p:spTree>
    <p:extLst>
      <p:ext uri="{BB962C8B-B14F-4D97-AF65-F5344CB8AC3E}">
        <p14:creationId xmlns:p14="http://schemas.microsoft.com/office/powerpoint/2010/main" val="18915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775-CBEE-0940-EC29-D77A66FADADF}"/>
              </a:ext>
            </a:extLst>
          </p:cNvPr>
          <p:cNvSpPr>
            <a:spLocks noGrp="1"/>
          </p:cNvSpPr>
          <p:nvPr>
            <p:ph type="title"/>
          </p:nvPr>
        </p:nvSpPr>
        <p:spPr/>
        <p:txBody>
          <a:bodyPr/>
          <a:lstStyle/>
          <a:p>
            <a:pPr algn="ctr"/>
            <a:r>
              <a:rPr lang="en-US" b="1" dirty="0">
                <a:latin typeface="+mn-lt"/>
              </a:rPr>
              <a:t>Baptism is for Salvation</a:t>
            </a:r>
          </a:p>
        </p:txBody>
      </p:sp>
      <p:sp>
        <p:nvSpPr>
          <p:cNvPr id="3" name="Content Placeholder 2">
            <a:extLst>
              <a:ext uri="{FF2B5EF4-FFF2-40B4-BE49-F238E27FC236}">
                <a16:creationId xmlns:a16="http://schemas.microsoft.com/office/drawing/2014/main" id="{F04F18B3-FE19-63D8-3735-8EA0D167E5B5}"/>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He who believes and is baptized will be saved; but he who does not believe will be condemned.  </a:t>
            </a:r>
          </a:p>
          <a:p>
            <a:pPr marL="0" indent="0">
              <a:buNone/>
            </a:pPr>
            <a:endParaRPr lang="en-US" sz="800" b="1" dirty="0"/>
          </a:p>
          <a:p>
            <a:pPr marL="0" indent="0">
              <a:buNone/>
            </a:pPr>
            <a:r>
              <a:rPr lang="en-US" sz="3200" b="1" dirty="0"/>
              <a:t>Mark 16:16</a:t>
            </a:r>
          </a:p>
        </p:txBody>
      </p:sp>
      <p:pic>
        <p:nvPicPr>
          <p:cNvPr id="1026" name="Picture 2" descr="Bible Stock Photo - Download Image Now - Bible, Open, Cut Out - iStock">
            <a:extLst>
              <a:ext uri="{FF2B5EF4-FFF2-40B4-BE49-F238E27FC236}">
                <a16:creationId xmlns:a16="http://schemas.microsoft.com/office/drawing/2014/main" id="{4D347C7B-C7B9-6E69-0D98-48DAFD811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3282" y="4352423"/>
            <a:ext cx="3732068" cy="2140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728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775-CBEE-0940-EC29-D77A66FADADF}"/>
              </a:ext>
            </a:extLst>
          </p:cNvPr>
          <p:cNvSpPr>
            <a:spLocks noGrp="1"/>
          </p:cNvSpPr>
          <p:nvPr>
            <p:ph type="title"/>
          </p:nvPr>
        </p:nvSpPr>
        <p:spPr/>
        <p:txBody>
          <a:bodyPr/>
          <a:lstStyle/>
          <a:p>
            <a:pPr algn="ctr"/>
            <a:r>
              <a:rPr lang="en-US" b="1" dirty="0">
                <a:latin typeface="+mn-lt"/>
              </a:rPr>
              <a:t>Baptism is for Salvation</a:t>
            </a:r>
          </a:p>
        </p:txBody>
      </p:sp>
      <p:sp>
        <p:nvSpPr>
          <p:cNvPr id="3" name="Content Placeholder 2">
            <a:extLst>
              <a:ext uri="{FF2B5EF4-FFF2-40B4-BE49-F238E27FC236}">
                <a16:creationId xmlns:a16="http://schemas.microsoft.com/office/drawing/2014/main" id="{F04F18B3-FE19-63D8-3735-8EA0D167E5B5}"/>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Then Peter said to them, “Repent, and let every one of you be baptized in the name of Jesus Christ for the remission of sins; and you shall receive the gift of the Holy Spirit.”  </a:t>
            </a:r>
          </a:p>
          <a:p>
            <a:pPr marL="0" indent="0">
              <a:buNone/>
            </a:pPr>
            <a:endParaRPr lang="en-US" sz="800" b="1" dirty="0"/>
          </a:p>
          <a:p>
            <a:pPr marL="0" indent="0">
              <a:buNone/>
            </a:pPr>
            <a:r>
              <a:rPr lang="en-US" sz="3200" b="1" dirty="0"/>
              <a:t>Acts 2:38</a:t>
            </a:r>
          </a:p>
        </p:txBody>
      </p:sp>
      <p:pic>
        <p:nvPicPr>
          <p:cNvPr id="1026" name="Picture 2" descr="Bible Stock Photo - Download Image Now - Bible, Open, Cut Out - iStock">
            <a:extLst>
              <a:ext uri="{FF2B5EF4-FFF2-40B4-BE49-F238E27FC236}">
                <a16:creationId xmlns:a16="http://schemas.microsoft.com/office/drawing/2014/main" id="{4D347C7B-C7B9-6E69-0D98-48DAFD811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3282" y="4352423"/>
            <a:ext cx="3732068" cy="2140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204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775-CBEE-0940-EC29-D77A66FADADF}"/>
              </a:ext>
            </a:extLst>
          </p:cNvPr>
          <p:cNvSpPr>
            <a:spLocks noGrp="1"/>
          </p:cNvSpPr>
          <p:nvPr>
            <p:ph type="title"/>
          </p:nvPr>
        </p:nvSpPr>
        <p:spPr/>
        <p:txBody>
          <a:bodyPr/>
          <a:lstStyle/>
          <a:p>
            <a:pPr algn="ctr"/>
            <a:r>
              <a:rPr lang="en-US" b="1" dirty="0">
                <a:latin typeface="+mn-lt"/>
              </a:rPr>
              <a:t>Baptism is for Salvation</a:t>
            </a:r>
          </a:p>
        </p:txBody>
      </p:sp>
      <p:sp>
        <p:nvSpPr>
          <p:cNvPr id="3" name="Content Placeholder 2">
            <a:extLst>
              <a:ext uri="{FF2B5EF4-FFF2-40B4-BE49-F238E27FC236}">
                <a16:creationId xmlns:a16="http://schemas.microsoft.com/office/drawing/2014/main" id="{F04F18B3-FE19-63D8-3735-8EA0D167E5B5}"/>
              </a:ext>
            </a:extLst>
          </p:cNvPr>
          <p:cNvSpPr>
            <a:spLocks noGrp="1"/>
          </p:cNvSpPr>
          <p:nvPr>
            <p:ph idx="1"/>
          </p:nvPr>
        </p:nvSpPr>
        <p:spPr/>
        <p:txBody>
          <a:bodyPr>
            <a:normAutofit/>
          </a:bodyPr>
          <a:lstStyle/>
          <a:p>
            <a:pPr marL="0" indent="0">
              <a:buNone/>
            </a:pPr>
            <a:endParaRPr lang="en-US" sz="3200" b="1" dirty="0"/>
          </a:p>
          <a:p>
            <a:pPr marL="0" indent="0">
              <a:buNone/>
            </a:pPr>
            <a:r>
              <a:rPr lang="en-US" sz="3200" b="1" dirty="0"/>
              <a:t>And now why are you waiting? Arise and be baptized, and wash away your sins, calling on the name of the Lord.  </a:t>
            </a:r>
          </a:p>
          <a:p>
            <a:pPr marL="0" indent="0">
              <a:buNone/>
            </a:pPr>
            <a:endParaRPr lang="en-US" sz="800" b="1" dirty="0"/>
          </a:p>
          <a:p>
            <a:pPr marL="0" indent="0">
              <a:buNone/>
            </a:pPr>
            <a:r>
              <a:rPr lang="en-US" sz="3200" b="1" dirty="0"/>
              <a:t>Acts 22:16</a:t>
            </a:r>
          </a:p>
        </p:txBody>
      </p:sp>
      <p:pic>
        <p:nvPicPr>
          <p:cNvPr id="1026" name="Picture 2" descr="Bible Stock Photo - Download Image Now - Bible, Open, Cut Out - iStock">
            <a:extLst>
              <a:ext uri="{FF2B5EF4-FFF2-40B4-BE49-F238E27FC236}">
                <a16:creationId xmlns:a16="http://schemas.microsoft.com/office/drawing/2014/main" id="{4D347C7B-C7B9-6E69-0D98-48DAFD811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3282" y="4352423"/>
            <a:ext cx="3732068" cy="2140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1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775-CBEE-0940-EC29-D77A66FADADF}"/>
              </a:ext>
            </a:extLst>
          </p:cNvPr>
          <p:cNvSpPr>
            <a:spLocks noGrp="1"/>
          </p:cNvSpPr>
          <p:nvPr>
            <p:ph type="title"/>
          </p:nvPr>
        </p:nvSpPr>
        <p:spPr/>
        <p:txBody>
          <a:bodyPr/>
          <a:lstStyle/>
          <a:p>
            <a:pPr algn="ctr"/>
            <a:r>
              <a:rPr lang="en-US" b="1" dirty="0">
                <a:latin typeface="+mn-lt"/>
              </a:rPr>
              <a:t>Baptism is for Salvation</a:t>
            </a:r>
          </a:p>
        </p:txBody>
      </p:sp>
      <p:sp>
        <p:nvSpPr>
          <p:cNvPr id="3" name="Content Placeholder 2">
            <a:extLst>
              <a:ext uri="{FF2B5EF4-FFF2-40B4-BE49-F238E27FC236}">
                <a16:creationId xmlns:a16="http://schemas.microsoft.com/office/drawing/2014/main" id="{F04F18B3-FE19-63D8-3735-8EA0D167E5B5}"/>
              </a:ext>
            </a:extLst>
          </p:cNvPr>
          <p:cNvSpPr>
            <a:spLocks noGrp="1"/>
          </p:cNvSpPr>
          <p:nvPr>
            <p:ph idx="1"/>
          </p:nvPr>
        </p:nvSpPr>
        <p:spPr/>
        <p:txBody>
          <a:bodyPr>
            <a:normAutofit/>
          </a:bodyPr>
          <a:lstStyle/>
          <a:p>
            <a:pPr marL="0" indent="0">
              <a:buNone/>
            </a:pPr>
            <a:r>
              <a:rPr lang="en-US" sz="3200" b="1" dirty="0"/>
              <a:t>The like figure whereunto even baptism doth also now save us (not the putting away of the filth of the flesh, but the answer of a good conscience toward God,) by the resurrection of Jesus Christ:</a:t>
            </a:r>
          </a:p>
          <a:p>
            <a:pPr marL="0" indent="0">
              <a:buNone/>
            </a:pPr>
            <a:endParaRPr lang="en-US" sz="800" b="1" dirty="0"/>
          </a:p>
          <a:p>
            <a:pPr marL="0" indent="0">
              <a:buNone/>
            </a:pPr>
            <a:r>
              <a:rPr lang="en-US" sz="3200" b="1" dirty="0"/>
              <a:t>1 Peter 3:21 KJV</a:t>
            </a:r>
          </a:p>
        </p:txBody>
      </p:sp>
      <p:pic>
        <p:nvPicPr>
          <p:cNvPr id="1026" name="Picture 2" descr="Bible Stock Photo - Download Image Now - Bible, Open, Cut Out - iStock">
            <a:extLst>
              <a:ext uri="{FF2B5EF4-FFF2-40B4-BE49-F238E27FC236}">
                <a16:creationId xmlns:a16="http://schemas.microsoft.com/office/drawing/2014/main" id="{4D347C7B-C7B9-6E69-0D98-48DAFD811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3282" y="4352423"/>
            <a:ext cx="3732068" cy="2140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92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05826-7572-D6F4-3154-089E49107D0F}"/>
              </a:ext>
            </a:extLst>
          </p:cNvPr>
          <p:cNvSpPr>
            <a:spLocks noGrp="1"/>
          </p:cNvSpPr>
          <p:nvPr>
            <p:ph type="title"/>
          </p:nvPr>
        </p:nvSpPr>
        <p:spPr/>
        <p:txBody>
          <a:bodyPr/>
          <a:lstStyle/>
          <a:p>
            <a:pPr algn="ctr"/>
            <a:r>
              <a:rPr lang="en-US" b="1" dirty="0">
                <a:latin typeface="+mn-lt"/>
              </a:rPr>
              <a:t>1. The Correct Mode</a:t>
            </a:r>
          </a:p>
        </p:txBody>
      </p:sp>
      <p:sp>
        <p:nvSpPr>
          <p:cNvPr id="3" name="Content Placeholder 2">
            <a:extLst>
              <a:ext uri="{FF2B5EF4-FFF2-40B4-BE49-F238E27FC236}">
                <a16:creationId xmlns:a16="http://schemas.microsoft.com/office/drawing/2014/main" id="{DAADE0EC-32FA-13FF-1A35-3DE3BBDDB71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830344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05826-7572-D6F4-3154-089E49107D0F}"/>
              </a:ext>
            </a:extLst>
          </p:cNvPr>
          <p:cNvSpPr>
            <a:spLocks noGrp="1"/>
          </p:cNvSpPr>
          <p:nvPr>
            <p:ph type="title"/>
          </p:nvPr>
        </p:nvSpPr>
        <p:spPr/>
        <p:txBody>
          <a:bodyPr/>
          <a:lstStyle/>
          <a:p>
            <a:pPr algn="ctr"/>
            <a:r>
              <a:rPr lang="en-US" b="1" dirty="0">
                <a:latin typeface="+mn-lt"/>
              </a:rPr>
              <a:t>1. The Correct Mode</a:t>
            </a:r>
          </a:p>
        </p:txBody>
      </p:sp>
      <p:sp>
        <p:nvSpPr>
          <p:cNvPr id="3" name="Content Placeholder 2">
            <a:extLst>
              <a:ext uri="{FF2B5EF4-FFF2-40B4-BE49-F238E27FC236}">
                <a16:creationId xmlns:a16="http://schemas.microsoft.com/office/drawing/2014/main" id="{DAADE0EC-32FA-13FF-1A35-3DE3BBDDB71F}"/>
              </a:ext>
            </a:extLst>
          </p:cNvPr>
          <p:cNvSpPr>
            <a:spLocks noGrp="1"/>
          </p:cNvSpPr>
          <p:nvPr>
            <p:ph idx="1"/>
          </p:nvPr>
        </p:nvSpPr>
        <p:spPr>
          <a:xfrm>
            <a:off x="628650" y="1825624"/>
            <a:ext cx="7886700" cy="4667249"/>
          </a:xfrm>
        </p:spPr>
        <p:txBody>
          <a:bodyPr>
            <a:normAutofit/>
          </a:bodyPr>
          <a:lstStyle/>
          <a:p>
            <a:pPr marL="514350" indent="-514350">
              <a:buSzPct val="80000"/>
              <a:buFont typeface="+mj-lt"/>
              <a:buAutoNum type="arabicPeriod" startAt="3"/>
            </a:pPr>
            <a:r>
              <a:rPr lang="en-US" sz="3200" b="1" dirty="0"/>
              <a:t>Or do you not know that as many of us as were baptized into Christ Jesus were baptized into His death? </a:t>
            </a:r>
          </a:p>
          <a:p>
            <a:pPr marL="514350" indent="-514350">
              <a:buSzPct val="80000"/>
              <a:buFont typeface="+mj-lt"/>
              <a:buAutoNum type="arabicPeriod" startAt="3"/>
            </a:pPr>
            <a:r>
              <a:rPr lang="en-US" sz="3200" b="1" dirty="0"/>
              <a:t>Therefore we were buried with Him through baptism into death, that just as Christ was raised from the dead by the glory of the Father, even so we also should walk in newness of life. </a:t>
            </a:r>
          </a:p>
          <a:p>
            <a:pPr marL="0" indent="0">
              <a:buNone/>
            </a:pPr>
            <a:endParaRPr lang="en-US" sz="900" b="1" dirty="0"/>
          </a:p>
          <a:p>
            <a:pPr marL="0" indent="0">
              <a:buNone/>
            </a:pPr>
            <a:r>
              <a:rPr lang="en-US" sz="3200" b="1" dirty="0"/>
              <a:t>Romans 6:3-4</a:t>
            </a:r>
          </a:p>
        </p:txBody>
      </p:sp>
    </p:spTree>
    <p:extLst>
      <p:ext uri="{BB962C8B-B14F-4D97-AF65-F5344CB8AC3E}">
        <p14:creationId xmlns:p14="http://schemas.microsoft.com/office/powerpoint/2010/main" val="3219586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460</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Aharoni</vt:lpstr>
      <vt:lpstr>Arial</vt:lpstr>
      <vt:lpstr>Calibri</vt:lpstr>
      <vt:lpstr>Calibri Light</vt:lpstr>
      <vt:lpstr>1_Office Theme</vt:lpstr>
      <vt:lpstr>4_Office Theme</vt:lpstr>
      <vt:lpstr>PowerPoint Presentation</vt:lpstr>
      <vt:lpstr>Rebaptism</vt:lpstr>
      <vt:lpstr>Acts 19:1-7</vt:lpstr>
      <vt:lpstr>Baptism is for Salvation</vt:lpstr>
      <vt:lpstr>Baptism is for Salvation</vt:lpstr>
      <vt:lpstr>Baptism is for Salvation</vt:lpstr>
      <vt:lpstr>Baptism is for Salvation</vt:lpstr>
      <vt:lpstr>1. The Correct Mode</vt:lpstr>
      <vt:lpstr>1. The Correct Mode</vt:lpstr>
      <vt:lpstr>1. The Correct Mode</vt:lpstr>
      <vt:lpstr>2. The Correct Authority</vt:lpstr>
      <vt:lpstr>3. The Correct Purpose</vt:lpstr>
      <vt:lpstr>4. The Correct Subject</vt:lpstr>
      <vt:lpstr>One needs to be “rebaptized”  if their baptism lacked…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59</cp:revision>
  <dcterms:created xsi:type="dcterms:W3CDTF">2008-03-16T18:22:36Z</dcterms:created>
  <dcterms:modified xsi:type="dcterms:W3CDTF">2023-11-26T19:56:23Z</dcterms:modified>
</cp:coreProperties>
</file>