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10"/>
  </p:notesMasterIdLst>
  <p:sldIdLst>
    <p:sldId id="259" r:id="rId3"/>
    <p:sldId id="256" r:id="rId4"/>
    <p:sldId id="257" r:id="rId5"/>
    <p:sldId id="685" r:id="rId6"/>
    <p:sldId id="686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907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4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5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1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54" y="1124712"/>
            <a:ext cx="8277606" cy="3172968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54" y="4727448"/>
            <a:ext cx="8277606" cy="1481328"/>
          </a:xfrm>
        </p:spPr>
        <p:txBody>
          <a:bodyPr>
            <a:normAutofit/>
          </a:bodyPr>
          <a:lstStyle>
            <a:lvl1pPr marL="0" indent="0" algn="l"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2054" y="6356351"/>
            <a:ext cx="20574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52260" y="6356351"/>
            <a:ext cx="20574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624870" y="434802"/>
            <a:ext cx="146304" cy="528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433989" y="4501201"/>
            <a:ext cx="8276022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559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78024"/>
            <a:ext cx="7626096" cy="3694176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69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418658" y="4981421"/>
            <a:ext cx="8351217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374126" y="5118581"/>
            <a:ext cx="109728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38" y="640080"/>
            <a:ext cx="8167878" cy="4114800"/>
          </a:xfrm>
        </p:spPr>
        <p:txBody>
          <a:bodyPr anchor="b">
            <a:normAutofit/>
          </a:bodyPr>
          <a:lstStyle>
            <a:lvl1pPr>
              <a:defRPr sz="49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5102352"/>
            <a:ext cx="795528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9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6676" y="2478024"/>
            <a:ext cx="370332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9452" y="2478024"/>
            <a:ext cx="370332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52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76" y="2372650"/>
            <a:ext cx="3703320" cy="823912"/>
          </a:xfrm>
        </p:spPr>
        <p:txBody>
          <a:bodyPr anchor="b"/>
          <a:lstStyle>
            <a:lvl1pPr marL="0" indent="0">
              <a:buNone/>
              <a:defRPr sz="1800" b="1" cap="none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76" y="3203688"/>
            <a:ext cx="3703320" cy="296851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9452" y="2372650"/>
            <a:ext cx="3703320" cy="823912"/>
          </a:xfrm>
        </p:spPr>
        <p:txBody>
          <a:bodyPr anchor="b"/>
          <a:lstStyle>
            <a:lvl1pPr marL="0" indent="0">
              <a:buNone/>
              <a:defRPr sz="1800" b="1" cap="none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9452" y="3203688"/>
            <a:ext cx="3703320" cy="296851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68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499390" y="1533525"/>
            <a:ext cx="8187797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456813" y="2971798"/>
            <a:ext cx="96012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244" y="1938528"/>
            <a:ext cx="7632954" cy="2990088"/>
          </a:xfrm>
        </p:spPr>
        <p:txBody>
          <a:bodyPr>
            <a:normAutofit/>
          </a:bodyPr>
          <a:lstStyle>
            <a:lvl1pPr>
              <a:defRPr sz="40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93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45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418658" y="1162033"/>
            <a:ext cx="2805555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374126" y="1618375"/>
            <a:ext cx="109728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" y="1709928"/>
            <a:ext cx="2324862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25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894" y="1709928"/>
            <a:ext cx="5047488" cy="4096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510" y="3429000"/>
            <a:ext cx="2324862" cy="2066544"/>
          </a:xfr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1510" y="6356351"/>
            <a:ext cx="20574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5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09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418658" y="1162033"/>
            <a:ext cx="2805555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374126" y="1618375"/>
            <a:ext cx="109728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" y="1709928"/>
            <a:ext cx="2324862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25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23894" y="1161288"/>
            <a:ext cx="5047488" cy="4645152"/>
          </a:xfrm>
        </p:spPr>
        <p:txBody>
          <a:bodyPr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510" y="3438144"/>
            <a:ext cx="2324862" cy="2057400"/>
          </a:xfr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1510" y="6356351"/>
            <a:ext cx="20574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94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58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3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3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0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3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2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6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8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4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93584-A6DC-4661-9ABE-12AEC2E859FB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70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9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f.ly/logosres/wbe?hw=Comfort&amp;off=9&amp;ctx=COMFORT.+~The+OT+terms+na%CC%84h%CC%A3am%2c.+%E2%80%9Cto+sigh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205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57CFFC-22DD-A5E2-4244-51885B74D6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36" b="4964"/>
          <a:stretch/>
        </p:blipFill>
        <p:spPr>
          <a:xfrm>
            <a:off x="15" y="857257"/>
            <a:ext cx="9143986" cy="514349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849901" y="-293352"/>
            <a:ext cx="3444203" cy="9144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7DCFC-2821-C01B-DC86-F4BB3A581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415" y="3176196"/>
            <a:ext cx="6808922" cy="1790700"/>
          </a:xfrm>
        </p:spPr>
        <p:txBody>
          <a:bodyPr>
            <a:normAutofit/>
          </a:bodyPr>
          <a:lstStyle/>
          <a:p>
            <a:r>
              <a:rPr lang="en-US" sz="4950" dirty="0"/>
              <a:t>Comfort for the Christian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38529"/>
            <a:ext cx="7339423" cy="5143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648C46-AA59-6FB8-5C0B-87D0C6AFA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415" y="5075959"/>
            <a:ext cx="6808922" cy="444731"/>
          </a:xfrm>
        </p:spPr>
        <p:txBody>
          <a:bodyPr anchor="ctr">
            <a:normAutofit/>
          </a:bodyPr>
          <a:lstStyle/>
          <a:p>
            <a:r>
              <a:rPr lang="en-US" dirty="0"/>
              <a:t>8/20/2023</a:t>
            </a:r>
          </a:p>
        </p:txBody>
      </p:sp>
    </p:spTree>
    <p:extLst>
      <p:ext uri="{BB962C8B-B14F-4D97-AF65-F5344CB8AC3E}">
        <p14:creationId xmlns:p14="http://schemas.microsoft.com/office/powerpoint/2010/main" val="2793542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43C61-FD80-2522-8E01-E3F641C5C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975AD-4960-2F32-46C0-FE9F183F4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Old Testament -  terms </a:t>
            </a:r>
            <a:r>
              <a:rPr lang="en-US" sz="1500" i="1" dirty="0" err="1"/>
              <a:t>nāḥam</a:t>
            </a:r>
            <a:r>
              <a:rPr lang="en-US" sz="1500" i="1" dirty="0"/>
              <a:t>,. “</a:t>
            </a:r>
            <a:r>
              <a:rPr lang="en-US" sz="1500" dirty="0"/>
              <a:t>to sigh with,” and </a:t>
            </a:r>
            <a:r>
              <a:rPr lang="en-US" sz="1500" dirty="0" err="1"/>
              <a:t>sā˓ad</a:t>
            </a:r>
            <a:r>
              <a:rPr lang="en-US" sz="1500" dirty="0"/>
              <a:t>, “to support and refresh,” imply an expression of sympathy, giving of encouragement. </a:t>
            </a:r>
          </a:p>
          <a:p>
            <a:r>
              <a:rPr lang="en-US" sz="1500" dirty="0"/>
              <a:t>New Testament – The term ‘parakaleō’, means “to call to one’s side” particular to help.   The NT terms express the idea of strengthening, encouragement, speaking with consolation</a:t>
            </a:r>
            <a:r>
              <a:rPr lang="en-US" sz="1500" i="1" dirty="0"/>
              <a:t>. </a:t>
            </a:r>
          </a:p>
          <a:p>
            <a:endParaRPr lang="en-US" sz="1200" i="1" dirty="0"/>
          </a:p>
          <a:p>
            <a:endParaRPr lang="en-US" sz="1200" i="1" dirty="0"/>
          </a:p>
          <a:p>
            <a:endParaRPr lang="en-US" sz="1200" i="1" dirty="0"/>
          </a:p>
          <a:p>
            <a:r>
              <a:rPr lang="en-US" sz="825" dirty="0"/>
              <a:t>Charles F. Pfeiffer, Howard Frederic Vos, and John Rea, </a:t>
            </a:r>
            <a:r>
              <a:rPr lang="en-US" sz="825" i="1" u="sng" dirty="0">
                <a:solidFill>
                  <a:srgbClr val="0000FF"/>
                </a:solidFill>
                <a:hlinkClick r:id="rId2"/>
              </a:rPr>
              <a:t>The Wycliffe Bible Encyclopedia</a:t>
            </a:r>
            <a:r>
              <a:rPr lang="en-US" sz="825" dirty="0">
                <a:solidFill>
                  <a:srgbClr val="0000FF"/>
                </a:solidFill>
                <a:hlinkClick r:id="rId2"/>
              </a:rPr>
              <a:t> (Moody Press, 1975).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0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21D9A-3B2C-5903-F142-04F462AC2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B5406-CDC6-2B10-651C-C822D9DA1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Things to remember</a:t>
            </a:r>
          </a:p>
          <a:p>
            <a:r>
              <a:rPr lang="en-US" sz="2700" dirty="0"/>
              <a:t>Things to do </a:t>
            </a:r>
          </a:p>
        </p:txBody>
      </p:sp>
    </p:spTree>
    <p:extLst>
      <p:ext uri="{BB962C8B-B14F-4D97-AF65-F5344CB8AC3E}">
        <p14:creationId xmlns:p14="http://schemas.microsoft.com/office/powerpoint/2010/main" val="94365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BB6654-AAFF-0DB4-763E-37338C780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610" y="1597914"/>
            <a:ext cx="3364396" cy="816102"/>
          </a:xfrm>
        </p:spPr>
        <p:txBody>
          <a:bodyPr anchor="b">
            <a:normAutofit/>
          </a:bodyPr>
          <a:lstStyle/>
          <a:p>
            <a:r>
              <a:rPr lang="en-US" sz="2550"/>
              <a:t>Remember – God is still on His throne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6917" y="1148204"/>
            <a:ext cx="54864" cy="411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610" y="2571750"/>
            <a:ext cx="3291840" cy="1371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76B55-AB0B-75C1-109A-11F2DA7C9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47" y="2771752"/>
            <a:ext cx="3687227" cy="2993027"/>
          </a:xfrm>
        </p:spPr>
        <p:txBody>
          <a:bodyPr anchor="t">
            <a:normAutofit lnSpcReduction="10000"/>
          </a:bodyPr>
          <a:lstStyle/>
          <a:p>
            <a:r>
              <a:rPr lang="en-US" sz="1500" dirty="0"/>
              <a:t>Rev. 4    The letter was written to encourage early Christians to resist the temptations and persecutions they were facing from Rome</a:t>
            </a:r>
          </a:p>
          <a:p>
            <a:pPr lvl="1"/>
            <a:r>
              <a:rPr lang="en-US" sz="1500" dirty="0"/>
              <a:t>Unless you offer your pinch of incense to the emperor as god, you cannot work</a:t>
            </a:r>
          </a:p>
          <a:p>
            <a:pPr lvl="1"/>
            <a:r>
              <a:rPr lang="en-US" sz="1500" dirty="0"/>
              <a:t>Some were put to death- Antipas at Pergamum (Rev. 2:13)</a:t>
            </a:r>
          </a:p>
          <a:p>
            <a:pPr lvl="1"/>
            <a:r>
              <a:rPr lang="en-US" sz="1500" dirty="0"/>
              <a:t>The message was that God knows, God cares, and God is in control</a:t>
            </a:r>
          </a:p>
          <a:p>
            <a:pPr lvl="1"/>
            <a:endParaRPr lang="en-US" sz="1275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8A45B3A-0E8C-FBEB-9398-5272194966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89" r="18770"/>
          <a:stretch/>
        </p:blipFill>
        <p:spPr bwMode="auto">
          <a:xfrm>
            <a:off x="3981039" y="857257"/>
            <a:ext cx="5162961" cy="5143493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noFill/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42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C36B0-4CE8-7692-218E-AB692810F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 of God’s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DB76D-5041-A8EA-AAAE-FF639E344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loves us - as individuals -</a:t>
            </a:r>
          </a:p>
          <a:p>
            <a:r>
              <a:rPr lang="en-US" dirty="0"/>
              <a:t>Nothing happens without His permission</a:t>
            </a:r>
          </a:p>
          <a:p>
            <a:pPr lvl="1"/>
            <a:r>
              <a:rPr lang="en-US" dirty="0"/>
              <a:t>Job</a:t>
            </a:r>
          </a:p>
          <a:p>
            <a:pPr lvl="1"/>
            <a:r>
              <a:rPr lang="en-US" dirty="0"/>
              <a:t>Nebuchadnezzar</a:t>
            </a:r>
          </a:p>
          <a:p>
            <a:pPr lvl="1"/>
            <a:r>
              <a:rPr lang="en-US" dirty="0"/>
              <a:t>Pilate</a:t>
            </a:r>
          </a:p>
          <a:p>
            <a:r>
              <a:rPr lang="en-US" dirty="0"/>
              <a:t>Where is God when we are suffering?   </a:t>
            </a:r>
          </a:p>
          <a:p>
            <a:pPr lvl="1"/>
            <a:r>
              <a:rPr lang="en-US" dirty="0"/>
              <a:t>The same place He was when His son was crucified.</a:t>
            </a:r>
          </a:p>
        </p:txBody>
      </p:sp>
    </p:spTree>
    <p:extLst>
      <p:ext uri="{BB962C8B-B14F-4D97-AF65-F5344CB8AC3E}">
        <p14:creationId xmlns:p14="http://schemas.microsoft.com/office/powerpoint/2010/main" val="53678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060E8-B607-077C-CD77-32E577935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Behold our God - Lyrics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E1768-2138-C8FA-2097-535FFBE4D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78024"/>
            <a:ext cx="7626096" cy="4379976"/>
          </a:xfrm>
        </p:spPr>
        <p:txBody>
          <a:bodyPr>
            <a:normAutofit fontScale="92500" lnSpcReduction="20000"/>
          </a:bodyPr>
          <a:lstStyle/>
          <a:p>
            <a:r>
              <a:rPr lang="en-US" b="0" i="0" strike="noStrike" dirty="0">
                <a:solidFill>
                  <a:srgbClr val="000000"/>
                </a:solidFill>
                <a:effectLst/>
                <a:latin typeface="Programme"/>
              </a:rPr>
              <a:t>Who has held the oceans in His hands?</a:t>
            </a:r>
            <a:br>
              <a:rPr lang="en-US" b="0" i="0" strike="noStrike" dirty="0">
                <a:solidFill>
                  <a:srgbClr val="000000"/>
                </a:solidFill>
                <a:effectLst/>
                <a:latin typeface="Programme"/>
              </a:rPr>
            </a:br>
            <a:r>
              <a:rPr lang="en-US" b="0" i="0" strike="noStrike" dirty="0">
                <a:solidFill>
                  <a:srgbClr val="000000"/>
                </a:solidFill>
                <a:effectLst/>
                <a:latin typeface="Programme"/>
              </a:rPr>
              <a:t>Who has numbered every grain of sand?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Kings and nations tremble at His voice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All creation rises to rejoice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Who has given counsel to the Lord?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Who can question any of His Words?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Who can teach the One who knows all things?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Who can fathom all His wondrous deeds?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[Chorus]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Behold our God seated on His throne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Come let us adore Him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Behold our King, nothing can compare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Programme"/>
              </a:rPr>
              <a:t>Come let us adore Him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431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23A3C"/>
      </a:dk2>
      <a:lt2>
        <a:srgbClr val="E8E5E2"/>
      </a:lt2>
      <a:accent1>
        <a:srgbClr val="4687CA"/>
      </a:accent1>
      <a:accent2>
        <a:srgbClr val="34ACB8"/>
      </a:accent2>
      <a:accent3>
        <a:srgbClr val="3FB48E"/>
      </a:accent3>
      <a:accent4>
        <a:srgbClr val="34B856"/>
      </a:accent4>
      <a:accent5>
        <a:srgbClr val="52B640"/>
      </a:accent5>
      <a:accent6>
        <a:srgbClr val="7CB233"/>
      </a:accent6>
      <a:hlink>
        <a:srgbClr val="319332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323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Avenir Next LT Pro</vt:lpstr>
      <vt:lpstr>Calibri</vt:lpstr>
      <vt:lpstr>Calibri Light</vt:lpstr>
      <vt:lpstr>Programme</vt:lpstr>
      <vt:lpstr>Times New Roman</vt:lpstr>
      <vt:lpstr>2_Office Theme</vt:lpstr>
      <vt:lpstr>AccentBoxVTI</vt:lpstr>
      <vt:lpstr>PowerPoint Presentation</vt:lpstr>
      <vt:lpstr>Comfort for the Christian</vt:lpstr>
      <vt:lpstr>Definition</vt:lpstr>
      <vt:lpstr>Comfort</vt:lpstr>
      <vt:lpstr>Remember – God is still on His throne</vt:lpstr>
      <vt:lpstr>Significance of God’s rule</vt:lpstr>
      <vt:lpstr>Behold our God - Lyrics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38</cp:revision>
  <dcterms:created xsi:type="dcterms:W3CDTF">2008-03-16T18:22:36Z</dcterms:created>
  <dcterms:modified xsi:type="dcterms:W3CDTF">2023-08-20T17:55:33Z</dcterms:modified>
</cp:coreProperties>
</file>