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2" r:id="rId1"/>
    <p:sldMasterId id="2147483888" r:id="rId2"/>
  </p:sldMasterIdLst>
  <p:notesMasterIdLst>
    <p:notesMasterId r:id="rId7"/>
  </p:notesMasterIdLst>
  <p:sldIdLst>
    <p:sldId id="696" r:id="rId3"/>
    <p:sldId id="697" r:id="rId4"/>
    <p:sldId id="261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931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8/20/2023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159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353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745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EDBCD-DBB1-4A9C-BCBA-037B2C067B9E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E7E5-73DC-4429-871B-1C0ED2911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32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EDBCD-DBB1-4A9C-BCBA-037B2C067B9E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E7E5-73DC-4429-871B-1C0ED2911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043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EDBCD-DBB1-4A9C-BCBA-037B2C067B9E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E7E5-73DC-4429-871B-1C0ED2911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125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EDBCD-DBB1-4A9C-BCBA-037B2C067B9E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E7E5-73DC-4429-871B-1C0ED2911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902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EDBCD-DBB1-4A9C-BCBA-037B2C067B9E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E7E5-73DC-4429-871B-1C0ED2911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92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EDBCD-DBB1-4A9C-BCBA-037B2C067B9E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E7E5-73DC-4429-871B-1C0ED2911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0384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EDBCD-DBB1-4A9C-BCBA-037B2C067B9E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E7E5-73DC-4429-871B-1C0ED2911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273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EDBCD-DBB1-4A9C-BCBA-037B2C067B9E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E7E5-73DC-4429-871B-1C0ED2911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5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9870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EDBCD-DBB1-4A9C-BCBA-037B2C067B9E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E7E5-73DC-4429-871B-1C0ED2911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3102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EDBCD-DBB1-4A9C-BCBA-037B2C067B9E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E7E5-73DC-4429-871B-1C0ED2911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702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EDBCD-DBB1-4A9C-BCBA-037B2C067B9E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E7E5-73DC-4429-871B-1C0ED2911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922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917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36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40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163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2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319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431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35E0D-0FF7-4417-93E2-52F34AD6CEB8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1102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EDBCD-DBB1-4A9C-BCBA-037B2C067B9E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4E7E5-73DC-4429-871B-1C0ED2911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8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freesvg.org/simple-red-checkmark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F9CBE3F-79A8-4F8F-88D9-DAD03D0D2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8E0D03-3DAA-A425-CE8B-CB3A7A8A0F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1522" y="1209220"/>
            <a:ext cx="6860955" cy="2337238"/>
          </a:xfrm>
        </p:spPr>
        <p:txBody>
          <a:bodyPr anchor="b">
            <a:normAutofit/>
          </a:bodyPr>
          <a:lstStyle/>
          <a:p>
            <a:r>
              <a:rPr lang="en-US" sz="4900">
                <a:solidFill>
                  <a:srgbClr val="FFFFFF"/>
                </a:solidFill>
              </a:rPr>
              <a:t>The Christian and Giving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20E64B-01F4-7862-B6DE-D0B034F769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1522" y="3605577"/>
            <a:ext cx="6860955" cy="1324303"/>
          </a:xfrm>
        </p:spPr>
        <p:txBody>
          <a:bodyPr anchor="t">
            <a:normAutofit/>
          </a:bodyPr>
          <a:lstStyle/>
          <a:p>
            <a:r>
              <a:rPr lang="en-US" sz="1700">
                <a:solidFill>
                  <a:srgbClr val="FFFFFF"/>
                </a:solidFill>
              </a:rPr>
              <a:t>Study of our Responsibility</a:t>
            </a:r>
          </a:p>
        </p:txBody>
      </p:sp>
      <p:sp>
        <p:nvSpPr>
          <p:cNvPr id="10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6401" y="2383077"/>
            <a:ext cx="113652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3273" y="2265467"/>
            <a:ext cx="10427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8625" y="2537201"/>
            <a:ext cx="95786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8039" y="2832967"/>
            <a:ext cx="71820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79199" y="2803988"/>
            <a:ext cx="68354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0053" y="3242499"/>
            <a:ext cx="81469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831729"/>
            <a:ext cx="9141714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9412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F9CBE3F-79A8-4F8F-88D9-DAD03D0D2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6401" y="2383077"/>
            <a:ext cx="113652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3273" y="2265467"/>
            <a:ext cx="10427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8625" y="2537201"/>
            <a:ext cx="95786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8039" y="2832967"/>
            <a:ext cx="71820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79199" y="2803988"/>
            <a:ext cx="68354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0053" y="3242499"/>
            <a:ext cx="81469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831729"/>
            <a:ext cx="9141714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00CD6E75-4877-28F0-5E1B-E914294CEC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2400" y="1516738"/>
            <a:ext cx="3543794" cy="49735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33A291B-A67A-8309-DD64-E0F4AC4929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349" y="1516738"/>
            <a:ext cx="3543794" cy="49735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978C805B-B8E2-B2F5-C3C6-815CC8A6EE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242" y="367733"/>
            <a:ext cx="7874134" cy="932660"/>
          </a:xfrm>
        </p:spPr>
        <p:txBody>
          <a:bodyPr anchor="b">
            <a:normAutofit/>
          </a:bodyPr>
          <a:lstStyle/>
          <a:p>
            <a:pPr algn="l"/>
            <a:r>
              <a:rPr lang="en-US" dirty="0">
                <a:solidFill>
                  <a:srgbClr val="FFFFFF"/>
                </a:solidFill>
              </a:rPr>
              <a:t>The Christian and Giving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A6D184C-7A09-33AE-FAB9-5AD86DB4F95F}"/>
              </a:ext>
            </a:extLst>
          </p:cNvPr>
          <p:cNvSpPr/>
          <p:nvPr/>
        </p:nvSpPr>
        <p:spPr>
          <a:xfrm>
            <a:off x="744374" y="2898587"/>
            <a:ext cx="233159" cy="210158"/>
          </a:xfrm>
          <a:prstGeom prst="round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39A98C3-017C-6B71-4B3F-C39FDF917D01}"/>
              </a:ext>
            </a:extLst>
          </p:cNvPr>
          <p:cNvSpPr/>
          <p:nvPr/>
        </p:nvSpPr>
        <p:spPr>
          <a:xfrm>
            <a:off x="744374" y="3262368"/>
            <a:ext cx="233159" cy="210158"/>
          </a:xfrm>
          <a:prstGeom prst="round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971AB6E0-3ABF-14D9-1B0E-0074B89A567D}"/>
              </a:ext>
            </a:extLst>
          </p:cNvPr>
          <p:cNvSpPr/>
          <p:nvPr/>
        </p:nvSpPr>
        <p:spPr>
          <a:xfrm>
            <a:off x="744374" y="4713650"/>
            <a:ext cx="233159" cy="210158"/>
          </a:xfrm>
          <a:prstGeom prst="round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C7A8CB54-AFFD-97B7-DB3B-5BB6B33BEC96}"/>
              </a:ext>
            </a:extLst>
          </p:cNvPr>
          <p:cNvSpPr/>
          <p:nvPr/>
        </p:nvSpPr>
        <p:spPr>
          <a:xfrm>
            <a:off x="744493" y="4349671"/>
            <a:ext cx="233159" cy="210158"/>
          </a:xfrm>
          <a:prstGeom prst="round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AF4F05C0-DB88-DBB5-C89A-B9FA93011203}"/>
              </a:ext>
            </a:extLst>
          </p:cNvPr>
          <p:cNvSpPr/>
          <p:nvPr/>
        </p:nvSpPr>
        <p:spPr>
          <a:xfrm>
            <a:off x="746154" y="3985691"/>
            <a:ext cx="233159" cy="210158"/>
          </a:xfrm>
          <a:prstGeom prst="round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F05DF35A-C89C-7969-770F-32BF61732017}"/>
              </a:ext>
            </a:extLst>
          </p:cNvPr>
          <p:cNvSpPr/>
          <p:nvPr/>
        </p:nvSpPr>
        <p:spPr>
          <a:xfrm>
            <a:off x="746154" y="3626347"/>
            <a:ext cx="233159" cy="210158"/>
          </a:xfrm>
          <a:prstGeom prst="round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920EE728-0585-2E19-0609-0D6A4E61E6F9}"/>
              </a:ext>
            </a:extLst>
          </p:cNvPr>
          <p:cNvSpPr/>
          <p:nvPr/>
        </p:nvSpPr>
        <p:spPr>
          <a:xfrm>
            <a:off x="744374" y="5072994"/>
            <a:ext cx="233159" cy="210158"/>
          </a:xfrm>
          <a:prstGeom prst="round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3584BB1-76CF-7F5F-DF60-7556368237B5}"/>
              </a:ext>
            </a:extLst>
          </p:cNvPr>
          <p:cNvSpPr txBox="1"/>
          <p:nvPr/>
        </p:nvSpPr>
        <p:spPr>
          <a:xfrm>
            <a:off x="1207294" y="2862868"/>
            <a:ext cx="212169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Brush your Teeth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5EADE4F-7FC8-00C2-0FDA-157DADE9269E}"/>
              </a:ext>
            </a:extLst>
          </p:cNvPr>
          <p:cNvSpPr txBox="1"/>
          <p:nvPr/>
        </p:nvSpPr>
        <p:spPr>
          <a:xfrm>
            <a:off x="1215728" y="3228947"/>
            <a:ext cx="212169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Make your Bed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E43F399-C9D6-9439-5BE6-1D443BBFB53F}"/>
              </a:ext>
            </a:extLst>
          </p:cNvPr>
          <p:cNvSpPr txBox="1"/>
          <p:nvPr/>
        </p:nvSpPr>
        <p:spPr>
          <a:xfrm>
            <a:off x="1215728" y="3596415"/>
            <a:ext cx="212169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Clean the Kitchen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5A212AD-7DC8-CA74-DDC5-C66E07CCE3E0}"/>
              </a:ext>
            </a:extLst>
          </p:cNvPr>
          <p:cNvSpPr txBox="1"/>
          <p:nvPr/>
        </p:nvSpPr>
        <p:spPr>
          <a:xfrm>
            <a:off x="1207293" y="3952270"/>
            <a:ext cx="212169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Start Laundry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1F880A2-B9C9-24DD-2F13-76B7D8B39008}"/>
              </a:ext>
            </a:extLst>
          </p:cNvPr>
          <p:cNvSpPr txBox="1"/>
          <p:nvPr/>
        </p:nvSpPr>
        <p:spPr>
          <a:xfrm>
            <a:off x="1215728" y="4315240"/>
            <a:ext cx="212169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Feed the Dogs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ACB877D-A082-D872-0633-C0DA8AE16FC0}"/>
              </a:ext>
            </a:extLst>
          </p:cNvPr>
          <p:cNvSpPr txBox="1"/>
          <p:nvPr/>
        </p:nvSpPr>
        <p:spPr>
          <a:xfrm>
            <a:off x="1207293" y="4678210"/>
            <a:ext cx="212169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Clean the Bathrooms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99CDAC6-B063-6AB0-7BAE-BA4EFD44B351}"/>
              </a:ext>
            </a:extLst>
          </p:cNvPr>
          <p:cNvSpPr txBox="1"/>
          <p:nvPr/>
        </p:nvSpPr>
        <p:spPr>
          <a:xfrm>
            <a:off x="1207293" y="5041180"/>
            <a:ext cx="212169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Vacuum the Floors</a:t>
            </a:r>
          </a:p>
        </p:txBody>
      </p:sp>
      <p:pic>
        <p:nvPicPr>
          <p:cNvPr id="33" name="Picture 32" descr="A red check mark on a black background&#10;&#10;Description automatically generated">
            <a:extLst>
              <a:ext uri="{FF2B5EF4-FFF2-40B4-BE49-F238E27FC236}">
                <a16:creationId xmlns:a16="http://schemas.microsoft.com/office/drawing/2014/main" id="{DFED3164-C6FF-8BE2-57D3-78B7373BCB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95367" y="2729627"/>
            <a:ext cx="364331" cy="364331"/>
          </a:xfrm>
          <a:prstGeom prst="rect">
            <a:avLst/>
          </a:prstGeom>
        </p:spPr>
      </p:pic>
      <p:pic>
        <p:nvPicPr>
          <p:cNvPr id="34" name="Picture 33" descr="A red check mark on a black background&#10;&#10;Description automatically generated">
            <a:extLst>
              <a:ext uri="{FF2B5EF4-FFF2-40B4-BE49-F238E27FC236}">
                <a16:creationId xmlns:a16="http://schemas.microsoft.com/office/drawing/2014/main" id="{32A417F8-646B-43C9-9100-5947DBEBEDB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95367" y="3087337"/>
            <a:ext cx="364331" cy="364331"/>
          </a:xfrm>
          <a:prstGeom prst="rect">
            <a:avLst/>
          </a:prstGeom>
        </p:spPr>
      </p:pic>
      <p:pic>
        <p:nvPicPr>
          <p:cNvPr id="35" name="Picture 34" descr="A red check mark on a black background&#10;&#10;Description automatically generated">
            <a:extLst>
              <a:ext uri="{FF2B5EF4-FFF2-40B4-BE49-F238E27FC236}">
                <a16:creationId xmlns:a16="http://schemas.microsoft.com/office/drawing/2014/main" id="{BEC437CE-CA4A-DD9A-7F8F-91D44EE6AA1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800160" y="3465040"/>
            <a:ext cx="364331" cy="364331"/>
          </a:xfrm>
          <a:prstGeom prst="rect">
            <a:avLst/>
          </a:prstGeom>
        </p:spPr>
      </p:pic>
      <p:pic>
        <p:nvPicPr>
          <p:cNvPr id="36" name="Picture 35" descr="A red check mark on a black background&#10;&#10;Description automatically generated">
            <a:extLst>
              <a:ext uri="{FF2B5EF4-FFF2-40B4-BE49-F238E27FC236}">
                <a16:creationId xmlns:a16="http://schemas.microsoft.com/office/drawing/2014/main" id="{C7771540-B7E6-BB49-62D4-D3F05D676FD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95367" y="3829839"/>
            <a:ext cx="364331" cy="364331"/>
          </a:xfrm>
          <a:prstGeom prst="rect">
            <a:avLst/>
          </a:prstGeom>
        </p:spPr>
      </p:pic>
      <p:pic>
        <p:nvPicPr>
          <p:cNvPr id="37" name="Picture 36" descr="A red check mark on a black background&#10;&#10;Description automatically generated">
            <a:extLst>
              <a:ext uri="{FF2B5EF4-FFF2-40B4-BE49-F238E27FC236}">
                <a16:creationId xmlns:a16="http://schemas.microsoft.com/office/drawing/2014/main" id="{FFD8FD40-A91E-E343-3E87-D43696603EE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95367" y="4187549"/>
            <a:ext cx="364331" cy="364331"/>
          </a:xfrm>
          <a:prstGeom prst="rect">
            <a:avLst/>
          </a:prstGeom>
        </p:spPr>
      </p:pic>
      <p:pic>
        <p:nvPicPr>
          <p:cNvPr id="38" name="Picture 37" descr="A red check mark on a black background&#10;&#10;Description automatically generated">
            <a:extLst>
              <a:ext uri="{FF2B5EF4-FFF2-40B4-BE49-F238E27FC236}">
                <a16:creationId xmlns:a16="http://schemas.microsoft.com/office/drawing/2014/main" id="{C874139E-51BD-838D-898A-F0B082BE6C9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95367" y="4551880"/>
            <a:ext cx="364331" cy="364331"/>
          </a:xfrm>
          <a:prstGeom prst="rect">
            <a:avLst/>
          </a:prstGeom>
        </p:spPr>
      </p:pic>
      <p:pic>
        <p:nvPicPr>
          <p:cNvPr id="39" name="Picture 38" descr="A red check mark on a black background&#10;&#10;Description automatically generated">
            <a:extLst>
              <a:ext uri="{FF2B5EF4-FFF2-40B4-BE49-F238E27FC236}">
                <a16:creationId xmlns:a16="http://schemas.microsoft.com/office/drawing/2014/main" id="{8387C1C7-CEB8-1C41-F287-C62B4E13A32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95367" y="4898780"/>
            <a:ext cx="364331" cy="364331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7E1583BD-1130-F156-7137-65467EDE1034}"/>
              </a:ext>
            </a:extLst>
          </p:cNvPr>
          <p:cNvSpPr txBox="1"/>
          <p:nvPr/>
        </p:nvSpPr>
        <p:spPr>
          <a:xfrm>
            <a:off x="5868399" y="2803204"/>
            <a:ext cx="212169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 to Church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14952DC-9939-11DD-76DA-24EE736D4DF0}"/>
              </a:ext>
            </a:extLst>
          </p:cNvPr>
          <p:cNvSpPr txBox="1"/>
          <p:nvPr/>
        </p:nvSpPr>
        <p:spPr>
          <a:xfrm>
            <a:off x="5868398" y="3195526"/>
            <a:ext cx="212169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Read your Bible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748DA11-921A-CFAB-9C9B-8873F074B543}"/>
              </a:ext>
            </a:extLst>
          </p:cNvPr>
          <p:cNvSpPr txBox="1"/>
          <p:nvPr/>
        </p:nvSpPr>
        <p:spPr>
          <a:xfrm>
            <a:off x="5868398" y="3550243"/>
            <a:ext cx="212169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Pray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558A6D7-1237-93F0-C802-143C83DD14F3}"/>
              </a:ext>
            </a:extLst>
          </p:cNvPr>
          <p:cNvSpPr txBox="1"/>
          <p:nvPr/>
        </p:nvSpPr>
        <p:spPr>
          <a:xfrm>
            <a:off x="5868398" y="3911991"/>
            <a:ext cx="212169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Give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DE72B5F-DF4A-E456-76EE-348E481DD700}"/>
              </a:ext>
            </a:extLst>
          </p:cNvPr>
          <p:cNvSpPr txBox="1"/>
          <p:nvPr/>
        </p:nvSpPr>
        <p:spPr>
          <a:xfrm>
            <a:off x="5868264" y="4275774"/>
            <a:ext cx="212169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Love your Enemies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01E1177-D6E0-6CD9-C965-2E6AA8420B26}"/>
              </a:ext>
            </a:extLst>
          </p:cNvPr>
          <p:cNvSpPr txBox="1"/>
          <p:nvPr/>
        </p:nvSpPr>
        <p:spPr>
          <a:xfrm>
            <a:off x="5868264" y="4637522"/>
            <a:ext cx="212169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Let your Light Shine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88B9ACC-6B9E-3DE8-AD66-82300266020B}"/>
              </a:ext>
            </a:extLst>
          </p:cNvPr>
          <p:cNvSpPr txBox="1"/>
          <p:nvPr/>
        </p:nvSpPr>
        <p:spPr>
          <a:xfrm>
            <a:off x="5868264" y="5024060"/>
            <a:ext cx="212169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 Faithful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F1CB0E05-BE24-E8D3-2869-0E649A017412}"/>
              </a:ext>
            </a:extLst>
          </p:cNvPr>
          <p:cNvSpPr/>
          <p:nvPr/>
        </p:nvSpPr>
        <p:spPr>
          <a:xfrm>
            <a:off x="5323561" y="2883800"/>
            <a:ext cx="233159" cy="210158"/>
          </a:xfrm>
          <a:prstGeom prst="round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25C56559-C8B3-CA9D-19AD-70C7B9BCF10B}"/>
              </a:ext>
            </a:extLst>
          </p:cNvPr>
          <p:cNvSpPr/>
          <p:nvPr/>
        </p:nvSpPr>
        <p:spPr>
          <a:xfrm>
            <a:off x="5323561" y="3241510"/>
            <a:ext cx="233159" cy="210158"/>
          </a:xfrm>
          <a:prstGeom prst="round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A042788D-D397-2155-7E9D-E739F0E5D6BB}"/>
              </a:ext>
            </a:extLst>
          </p:cNvPr>
          <p:cNvSpPr/>
          <p:nvPr/>
        </p:nvSpPr>
        <p:spPr>
          <a:xfrm>
            <a:off x="5323560" y="3626347"/>
            <a:ext cx="233159" cy="210158"/>
          </a:xfrm>
          <a:prstGeom prst="round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588FC52B-407B-8BF4-F67D-61EB03D30E5F}"/>
              </a:ext>
            </a:extLst>
          </p:cNvPr>
          <p:cNvSpPr/>
          <p:nvPr/>
        </p:nvSpPr>
        <p:spPr>
          <a:xfrm>
            <a:off x="5323560" y="3984058"/>
            <a:ext cx="233159" cy="210158"/>
          </a:xfrm>
          <a:prstGeom prst="round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77219D65-485D-CD87-37C6-7565FA5ED24E}"/>
              </a:ext>
            </a:extLst>
          </p:cNvPr>
          <p:cNvSpPr/>
          <p:nvPr/>
        </p:nvSpPr>
        <p:spPr>
          <a:xfrm>
            <a:off x="5320588" y="4340500"/>
            <a:ext cx="233159" cy="210158"/>
          </a:xfrm>
          <a:prstGeom prst="round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38EC6A9E-19DA-E4ED-9486-A59481980A50}"/>
              </a:ext>
            </a:extLst>
          </p:cNvPr>
          <p:cNvSpPr/>
          <p:nvPr/>
        </p:nvSpPr>
        <p:spPr>
          <a:xfrm>
            <a:off x="5320588" y="4725337"/>
            <a:ext cx="233159" cy="210158"/>
          </a:xfrm>
          <a:prstGeom prst="round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143F569F-46C1-FA99-21A3-9A99BAE26E0D}"/>
              </a:ext>
            </a:extLst>
          </p:cNvPr>
          <p:cNvSpPr/>
          <p:nvPr/>
        </p:nvSpPr>
        <p:spPr>
          <a:xfrm>
            <a:off x="5322115" y="5111039"/>
            <a:ext cx="233159" cy="210158"/>
          </a:xfrm>
          <a:prstGeom prst="round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4" name="Picture 53" descr="A red check mark on a black background&#10;&#10;Description automatically generated">
            <a:extLst>
              <a:ext uri="{FF2B5EF4-FFF2-40B4-BE49-F238E27FC236}">
                <a16:creationId xmlns:a16="http://schemas.microsoft.com/office/drawing/2014/main" id="{C380E1E2-0670-3894-6D6C-1EB5157B23E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371581" y="2744414"/>
            <a:ext cx="364331" cy="364331"/>
          </a:xfrm>
          <a:prstGeom prst="rect">
            <a:avLst/>
          </a:prstGeom>
        </p:spPr>
      </p:pic>
      <p:pic>
        <p:nvPicPr>
          <p:cNvPr id="55" name="Picture 54" descr="A red check mark on a black background&#10;&#10;Description automatically generated">
            <a:extLst>
              <a:ext uri="{FF2B5EF4-FFF2-40B4-BE49-F238E27FC236}">
                <a16:creationId xmlns:a16="http://schemas.microsoft.com/office/drawing/2014/main" id="{4873595E-C2FF-8EE0-21D9-FFB735953E6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371581" y="3080203"/>
            <a:ext cx="364331" cy="364331"/>
          </a:xfrm>
          <a:prstGeom prst="rect">
            <a:avLst/>
          </a:prstGeom>
        </p:spPr>
      </p:pic>
      <p:pic>
        <p:nvPicPr>
          <p:cNvPr id="56" name="Picture 55" descr="A red check mark on a black background&#10;&#10;Description automatically generated">
            <a:extLst>
              <a:ext uri="{FF2B5EF4-FFF2-40B4-BE49-F238E27FC236}">
                <a16:creationId xmlns:a16="http://schemas.microsoft.com/office/drawing/2014/main" id="{B186EBE9-37C1-C0AB-964B-F0827B754BD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371581" y="3472525"/>
            <a:ext cx="364331" cy="364331"/>
          </a:xfrm>
          <a:prstGeom prst="rect">
            <a:avLst/>
          </a:prstGeom>
        </p:spPr>
      </p:pic>
      <p:pic>
        <p:nvPicPr>
          <p:cNvPr id="57" name="Picture 56" descr="A red check mark on a black background&#10;&#10;Description automatically generated">
            <a:extLst>
              <a:ext uri="{FF2B5EF4-FFF2-40B4-BE49-F238E27FC236}">
                <a16:creationId xmlns:a16="http://schemas.microsoft.com/office/drawing/2014/main" id="{413F9622-22E6-67C6-36D9-11A089D0D17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371446" y="3815411"/>
            <a:ext cx="364331" cy="364331"/>
          </a:xfrm>
          <a:prstGeom prst="rect">
            <a:avLst/>
          </a:prstGeom>
        </p:spPr>
      </p:pic>
      <p:pic>
        <p:nvPicPr>
          <p:cNvPr id="58" name="Picture 57" descr="A red check mark on a black background&#10;&#10;Description automatically generated">
            <a:extLst>
              <a:ext uri="{FF2B5EF4-FFF2-40B4-BE49-F238E27FC236}">
                <a16:creationId xmlns:a16="http://schemas.microsoft.com/office/drawing/2014/main" id="{B39C61F5-AD8E-7E69-5657-A717D2DCA2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371446" y="4181227"/>
            <a:ext cx="364331" cy="364331"/>
          </a:xfrm>
          <a:prstGeom prst="rect">
            <a:avLst/>
          </a:prstGeom>
        </p:spPr>
      </p:pic>
      <p:pic>
        <p:nvPicPr>
          <p:cNvPr id="59" name="Picture 58" descr="A red check mark on a black background&#10;&#10;Description automatically generated">
            <a:extLst>
              <a:ext uri="{FF2B5EF4-FFF2-40B4-BE49-F238E27FC236}">
                <a16:creationId xmlns:a16="http://schemas.microsoft.com/office/drawing/2014/main" id="{17F37B28-050E-9BA7-1A1B-0FE32C0C3AD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371446" y="4551880"/>
            <a:ext cx="364331" cy="364331"/>
          </a:xfrm>
          <a:prstGeom prst="rect">
            <a:avLst/>
          </a:prstGeom>
        </p:spPr>
      </p:pic>
      <p:pic>
        <p:nvPicPr>
          <p:cNvPr id="60" name="Picture 59" descr="A red check mark on a black background&#10;&#10;Description automatically generated">
            <a:extLst>
              <a:ext uri="{FF2B5EF4-FFF2-40B4-BE49-F238E27FC236}">
                <a16:creationId xmlns:a16="http://schemas.microsoft.com/office/drawing/2014/main" id="{DE7DE247-561C-9FC3-CDE3-E1E231A50A9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371446" y="4938562"/>
            <a:ext cx="364331" cy="364331"/>
          </a:xfrm>
          <a:prstGeom prst="rect">
            <a:avLst/>
          </a:prstGeom>
        </p:spPr>
      </p:pic>
      <p:sp>
        <p:nvSpPr>
          <p:cNvPr id="61" name="Arrow: Chevron 60">
            <a:extLst>
              <a:ext uri="{FF2B5EF4-FFF2-40B4-BE49-F238E27FC236}">
                <a16:creationId xmlns:a16="http://schemas.microsoft.com/office/drawing/2014/main" id="{8DEC5572-4D62-FC05-38A0-A046AE820600}"/>
              </a:ext>
            </a:extLst>
          </p:cNvPr>
          <p:cNvSpPr/>
          <p:nvPr/>
        </p:nvSpPr>
        <p:spPr>
          <a:xfrm>
            <a:off x="4230412" y="3386927"/>
            <a:ext cx="540107" cy="1050131"/>
          </a:xfrm>
          <a:prstGeom prst="chevron">
            <a:avLst>
              <a:gd name="adj" fmla="val 7248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Arrow: Chevron 61">
            <a:extLst>
              <a:ext uri="{FF2B5EF4-FFF2-40B4-BE49-F238E27FC236}">
                <a16:creationId xmlns:a16="http://schemas.microsoft.com/office/drawing/2014/main" id="{091BBFCB-74B7-BA6B-F912-FF0029009C4D}"/>
              </a:ext>
            </a:extLst>
          </p:cNvPr>
          <p:cNvSpPr/>
          <p:nvPr/>
        </p:nvSpPr>
        <p:spPr>
          <a:xfrm>
            <a:off x="3889453" y="3386926"/>
            <a:ext cx="540107" cy="1050131"/>
          </a:xfrm>
          <a:prstGeom prst="chevron">
            <a:avLst>
              <a:gd name="adj" fmla="val 7248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0172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5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0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500"/>
                            </p:stCondLst>
                            <p:childTnLst>
                              <p:par>
                                <p:cTn id="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9000"/>
                            </p:stCondLst>
                            <p:childTnLst>
                              <p:par>
                                <p:cTn id="7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9500"/>
                            </p:stCondLst>
                            <p:childTnLst>
                              <p:par>
                                <p:cTn id="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0"/>
                            </p:stCondLst>
                            <p:childTnLst>
                              <p:par>
                                <p:cTn id="8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500"/>
                            </p:stCondLst>
                            <p:childTnLst>
                              <p:par>
                                <p:cTn id="8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9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0"/>
                            </p:stCondLst>
                            <p:childTnLst>
                              <p:par>
                                <p:cTn id="1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6000"/>
                            </p:stCondLst>
                            <p:childTnLst>
                              <p:par>
                                <p:cTn id="1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7000"/>
                            </p:stCondLst>
                            <p:childTnLst>
                              <p:par>
                                <p:cTn id="1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8000"/>
                            </p:stCondLst>
                            <p:childTnLst>
                              <p:par>
                                <p:cTn id="1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8500"/>
                            </p:stCondLst>
                            <p:childTnLst>
                              <p:par>
                                <p:cTn id="1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9000"/>
                            </p:stCondLst>
                            <p:childTnLst>
                              <p:par>
                                <p:cTn id="1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9500"/>
                            </p:stCondLst>
                            <p:childTnLst>
                              <p:par>
                                <p:cTn id="1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0500"/>
                            </p:stCondLst>
                            <p:childTnLst>
                              <p:par>
                                <p:cTn id="1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1000"/>
                            </p:stCondLst>
                            <p:childTnLst>
                              <p:par>
                                <p:cTn id="1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9" grpId="0" animBg="1"/>
      <p:bldP spid="21" grpId="0" animBg="1"/>
      <p:bldP spid="23" grpId="0" animBg="1"/>
      <p:bldP spid="24" grpId="0" animBg="1"/>
      <p:bldP spid="25" grpId="0" animBg="1"/>
      <p:bldP spid="26" grpId="0" build="p"/>
      <p:bldP spid="27" grpId="0" build="p"/>
      <p:bldP spid="28" grpId="0" build="p"/>
      <p:bldP spid="29" grpId="0" build="p"/>
      <p:bldP spid="30" grpId="0" build="p"/>
      <p:bldP spid="31" grpId="0" build="p"/>
      <p:bldP spid="32" grpId="0" build="p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61" grpId="0" animBg="1"/>
      <p:bldP spid="6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F9CBE3F-79A8-4F8F-88D9-DAD03D0D2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6401" y="2383077"/>
            <a:ext cx="113652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3273" y="2265467"/>
            <a:ext cx="10427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8625" y="2537201"/>
            <a:ext cx="95786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8039" y="2832967"/>
            <a:ext cx="71820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79199" y="2803988"/>
            <a:ext cx="68354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0053" y="3242499"/>
            <a:ext cx="81469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831729"/>
            <a:ext cx="9141714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>
            <a:extLst>
              <a:ext uri="{FF2B5EF4-FFF2-40B4-BE49-F238E27FC236}">
                <a16:creationId xmlns:a16="http://schemas.microsoft.com/office/drawing/2014/main" id="{978C805B-B8E2-B2F5-C3C6-815CC8A6EE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242" y="367733"/>
            <a:ext cx="7874134" cy="932660"/>
          </a:xfrm>
        </p:spPr>
        <p:txBody>
          <a:bodyPr anchor="b">
            <a:normAutofit/>
          </a:bodyPr>
          <a:lstStyle/>
          <a:p>
            <a:pPr algn="l"/>
            <a:r>
              <a:rPr lang="en-US" dirty="0">
                <a:solidFill>
                  <a:srgbClr val="FFFFFF"/>
                </a:solidFill>
              </a:rPr>
              <a:t>The Christian and Giving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08D4EB-1561-C554-9737-18486F0DE622}"/>
              </a:ext>
            </a:extLst>
          </p:cNvPr>
          <p:cNvSpPr txBox="1"/>
          <p:nvPr/>
        </p:nvSpPr>
        <p:spPr>
          <a:xfrm>
            <a:off x="5983729" y="1382611"/>
            <a:ext cx="2750608" cy="2416046"/>
          </a:xfrm>
          <a:prstGeom prst="rect">
            <a:avLst/>
          </a:prstGeom>
          <a:noFill/>
          <a:ln>
            <a:solidFill>
              <a:schemeClr val="tx1"/>
            </a:solidFill>
            <a:prstDash val="lgDashDot"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Giving Definition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70757A"/>
                </a:solidFill>
                <a:effectLst/>
                <a:uLnTx/>
                <a:uFillTx/>
                <a:latin typeface="Roboto" panose="02000000000000000000" pitchFamily="2" charset="0"/>
                <a:ea typeface="+mn-ea"/>
                <a:cs typeface="+mn-cs"/>
              </a:rPr>
              <a:t>verb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70757A"/>
              </a:solidFill>
              <a:effectLst/>
              <a:uLnTx/>
              <a:uFillTx/>
              <a:latin typeface="Roboto" panose="02000000000000000000" pitchFamily="2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Roboto" panose="02000000000000000000" pitchFamily="2" charset="0"/>
                <a:ea typeface="+mn-ea"/>
                <a:cs typeface="+mn-cs"/>
              </a:rPr>
              <a:t> freely transfer the possession of (something) to (someone); hand over to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Roboto" panose="02000000000000000000" pitchFamily="2" charset="0"/>
                <a:ea typeface="+mn-ea"/>
                <a:cs typeface="+mn-cs"/>
              </a:rPr>
              <a:t>2. cause or allow (someone or something) to have (something, especially something abstract); provide or supply with.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A603407-3B28-6F0C-33C9-5E894082AE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6504" y="5192807"/>
            <a:ext cx="2607833" cy="11645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A2B47155-1739-9B37-830F-DE4E00DAC674}"/>
              </a:ext>
            </a:extLst>
          </p:cNvPr>
          <p:cNvSpPr txBox="1"/>
          <p:nvPr/>
        </p:nvSpPr>
        <p:spPr>
          <a:xfrm>
            <a:off x="590982" y="1484145"/>
            <a:ext cx="617371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marR="0" lvl="0" indent="-2571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 our Money – Luke 10:33-35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Kale Davis</a:t>
            </a:r>
          </a:p>
          <a:p>
            <a:pPr marL="257175" marR="0" lvl="0" indent="-2571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57175" marR="0" lvl="0" indent="-2571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the Church – 1 Corinthians 16:1-2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Mason Brenneman</a:t>
            </a:r>
          </a:p>
          <a:p>
            <a:pPr marL="257175" marR="0" lvl="0" indent="-2571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57175" marR="0" lvl="0" indent="-2571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 our Time – Romans 12:10-13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Aiden Reeder</a:t>
            </a:r>
          </a:p>
          <a:p>
            <a:pPr marL="257175" marR="0" lvl="0" indent="-2571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57175" marR="0" lvl="0" indent="-2571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Love and not Grudgingly – 2 Corinthians 9:7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Micah Blackaby</a:t>
            </a:r>
          </a:p>
          <a:p>
            <a:pPr marL="257175" marR="0" lvl="0" indent="-2571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57175" marR="0" lvl="0" indent="-2571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Thanks to the Lord – 1 Chronicles 16:34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Gavin Thomas</a:t>
            </a:r>
          </a:p>
        </p:txBody>
      </p:sp>
    </p:spTree>
    <p:extLst>
      <p:ext uri="{BB962C8B-B14F-4D97-AF65-F5344CB8AC3E}">
        <p14:creationId xmlns:p14="http://schemas.microsoft.com/office/powerpoint/2010/main" val="1611954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7901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1639</TotalTime>
  <Words>142</Words>
  <Application>Microsoft Office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Roboto</vt:lpstr>
      <vt:lpstr>1_Office Theme</vt:lpstr>
      <vt:lpstr>Office Theme</vt:lpstr>
      <vt:lpstr>The Christian and Giving</vt:lpstr>
      <vt:lpstr>The Christian and Giving</vt:lpstr>
      <vt:lpstr>The Christian and Giving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236</cp:revision>
  <dcterms:created xsi:type="dcterms:W3CDTF">2008-03-16T18:22:36Z</dcterms:created>
  <dcterms:modified xsi:type="dcterms:W3CDTF">2023-08-20T17:54:29Z</dcterms:modified>
</cp:coreProperties>
</file>